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262" r:id="rId3"/>
    <p:sldId id="265" r:id="rId4"/>
    <p:sldId id="266" r:id="rId5"/>
    <p:sldId id="268" r:id="rId6"/>
    <p:sldId id="263" r:id="rId7"/>
    <p:sldId id="269" r:id="rId8"/>
    <p:sldId id="260" r:id="rId9"/>
    <p:sldId id="264" r:id="rId10"/>
    <p:sldId id="348" r:id="rId11"/>
    <p:sldId id="345" r:id="rId12"/>
    <p:sldId id="281" r:id="rId13"/>
    <p:sldId id="347" r:id="rId14"/>
    <p:sldId id="351" r:id="rId15"/>
    <p:sldId id="340" r:id="rId16"/>
    <p:sldId id="343" r:id="rId17"/>
    <p:sldId id="352" r:id="rId18"/>
    <p:sldId id="353" r:id="rId19"/>
    <p:sldId id="270" r:id="rId20"/>
    <p:sldId id="284" r:id="rId21"/>
    <p:sldId id="354" r:id="rId22"/>
    <p:sldId id="271" r:id="rId23"/>
    <p:sldId id="280" r:id="rId24"/>
    <p:sldId id="275" r:id="rId25"/>
    <p:sldId id="355" r:id="rId26"/>
    <p:sldId id="267" r:id="rId27"/>
    <p:sldId id="359" r:id="rId28"/>
    <p:sldId id="356" r:id="rId29"/>
    <p:sldId id="357" r:id="rId30"/>
    <p:sldId id="283" r:id="rId31"/>
    <p:sldId id="289" r:id="rId32"/>
    <p:sldId id="282" r:id="rId33"/>
    <p:sldId id="290" r:id="rId34"/>
    <p:sldId id="276" r:id="rId35"/>
    <p:sldId id="277" r:id="rId36"/>
    <p:sldId id="278" r:id="rId37"/>
    <p:sldId id="279" r:id="rId38"/>
    <p:sldId id="358" r:id="rId39"/>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and motivations" id="{371E80A7-D120-604E-97C3-E92354736531}">
          <p14:sldIdLst>
            <p14:sldId id="257"/>
            <p14:sldId id="262"/>
            <p14:sldId id="265"/>
            <p14:sldId id="266"/>
            <p14:sldId id="268"/>
            <p14:sldId id="263"/>
            <p14:sldId id="269"/>
            <p14:sldId id="260"/>
            <p14:sldId id="264"/>
          </p14:sldIdLst>
        </p14:section>
        <p14:section name="Traditional XAI" id="{39A817F0-52BB-EC4A-AC0D-94D33B8278E3}">
          <p14:sldIdLst>
            <p14:sldId id="348"/>
            <p14:sldId id="345"/>
            <p14:sldId id="281"/>
            <p14:sldId id="347"/>
            <p14:sldId id="351"/>
            <p14:sldId id="340"/>
            <p14:sldId id="343"/>
            <p14:sldId id="352"/>
            <p14:sldId id="353"/>
          </p14:sldIdLst>
        </p14:section>
        <p14:section name="Post-hoc methods" id="{354D50AE-C90F-004F-A373-18CB82820732}">
          <p14:sldIdLst>
            <p14:sldId id="270"/>
            <p14:sldId id="284"/>
            <p14:sldId id="354"/>
            <p14:sldId id="271"/>
            <p14:sldId id="280"/>
            <p14:sldId id="275"/>
            <p14:sldId id="355"/>
            <p14:sldId id="267"/>
            <p14:sldId id="359"/>
            <p14:sldId id="356"/>
            <p14:sldId id="357"/>
            <p14:sldId id="283"/>
            <p14:sldId id="289"/>
            <p14:sldId id="282"/>
            <p14:sldId id="290"/>
          </p14:sldIdLst>
        </p14:section>
        <p14:section name="Evaluations" id="{DECA49AB-FFC4-D442-9445-E53F2BADBBE0}">
          <p14:sldIdLst>
            <p14:sldId id="276"/>
            <p14:sldId id="277"/>
            <p14:sldId id="278"/>
            <p14:sldId id="279"/>
            <p14:sldId id="3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32"/>
    <p:restoredTop sz="94723"/>
  </p:normalViewPr>
  <p:slideViewPr>
    <p:cSldViewPr snapToGrid="0">
      <p:cViewPr>
        <p:scale>
          <a:sx n="184" d="100"/>
          <a:sy n="184" d="100"/>
        </p:scale>
        <p:origin x="992"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80B2A-B0B7-5644-81D1-3815F8E49720}" type="datetimeFigureOut">
              <a:t>2025/12/24</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43AC5-4D3F-684E-901E-48B1057C59E1}" type="slidenum">
              <a:t>‹#›</a:t>
            </a:fld>
            <a:endParaRPr lang="en-CN"/>
          </a:p>
        </p:txBody>
      </p:sp>
    </p:spTree>
    <p:extLst>
      <p:ext uri="{BB962C8B-B14F-4D97-AF65-F5344CB8AC3E}">
        <p14:creationId xmlns:p14="http://schemas.microsoft.com/office/powerpoint/2010/main" val="1571243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effectLst/>
                <a:latin typeface="Monaco" pitchFamily="2" charset="77"/>
              </a:rPr>
              <a:t>\boldsymbol{\theta}^\top\mathbf{x}&gt;0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ffectLst/>
              <a:latin typeface="Monaco"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solidFill>
                  <a:srgbClr val="000000"/>
                </a:solidFill>
                <a:effectLst/>
                <a:latin typeface="Monaco" pitchFamily="2" charset="77"/>
              </a:rPr>
              <a:t>h_{</a:t>
            </a:r>
            <a:r>
              <a:rPr lang="en-US">
                <a:solidFill>
                  <a:srgbClr val="000000"/>
                </a:solidFill>
                <a:effectLst/>
                <a:latin typeface="Monaco" pitchFamily="2" charset="77"/>
              </a:rPr>
              <a:t>\boldsymbol{\theta}</a:t>
            </a:r>
            <a:r>
              <a:rPr lang="en-US" altLang="zh-CN">
                <a:solidFill>
                  <a:srgbClr val="000000"/>
                </a:solidFill>
                <a:effectLst/>
                <a:latin typeface="Monaco" pitchFamily="2" charset="77"/>
              </a:rPr>
              <a:t>}(</a:t>
            </a:r>
            <a:r>
              <a:rPr lang="en-US">
                <a:solidFill>
                  <a:srgbClr val="000000"/>
                </a:solidFill>
                <a:effectLst/>
                <a:latin typeface="Monaco" pitchFamily="2" charset="77"/>
              </a:rPr>
              <a:t>\mathbf{x}</a:t>
            </a:r>
            <a:r>
              <a:rPr lang="en-US" altLang="zh-CN">
                <a:solidFill>
                  <a:srgbClr val="000000"/>
                </a:solidFill>
                <a:effectLst/>
                <a:latin typeface="Monaco" pitchFamily="2" charset="77"/>
              </a:rPr>
              <a:t>)=</a:t>
            </a:r>
            <a:r>
              <a:rPr lang="en-US">
                <a:solidFill>
                  <a:srgbClr val="000000"/>
                </a:solidFill>
                <a:effectLst/>
                <a:latin typeface="Monaco" pitchFamily="2" charset="77"/>
              </a:rPr>
              <a:t>\boldsymbol{\theta}^\top\mathbf{x}</a:t>
            </a:r>
            <a:r>
              <a:rPr lang="en-US" altLang="zh-CN">
                <a:solidFill>
                  <a:srgbClr val="000000"/>
                </a:solidFill>
                <a:effectLst/>
                <a:latin typeface="Monaco" pitchFamily="2" charset="77"/>
              </a:rPr>
              <a:t>=\theta_0+\theta_1</a:t>
            </a:r>
            <a:r>
              <a:rPr lang="zh-CN" altLang="en-US">
                <a:solidFill>
                  <a:srgbClr val="000000"/>
                </a:solidFill>
                <a:effectLst/>
                <a:latin typeface="Monaco" pitchFamily="2" charset="77"/>
              </a:rPr>
              <a:t> </a:t>
            </a:r>
            <a:r>
              <a:rPr lang="en-US" altLang="zh-CN">
                <a:solidFill>
                  <a:srgbClr val="000000"/>
                </a:solidFill>
                <a:effectLst/>
                <a:latin typeface="Monaco" pitchFamily="2" charset="77"/>
              </a:rPr>
              <a:t>x_1+\dots+\theta_n</a:t>
            </a:r>
            <a:r>
              <a:rPr lang="zh-CN" altLang="en-US">
                <a:solidFill>
                  <a:srgbClr val="000000"/>
                </a:solidFill>
                <a:effectLst/>
                <a:latin typeface="Monaco" pitchFamily="2" charset="77"/>
              </a:rPr>
              <a:t> </a:t>
            </a:r>
            <a:r>
              <a:rPr lang="en-US" altLang="zh-CN">
                <a:solidFill>
                  <a:srgbClr val="000000"/>
                </a:solidFill>
                <a:effectLst/>
                <a:latin typeface="Monaco" pitchFamily="2" charset="77"/>
              </a:rPr>
              <a:t>x_n</a:t>
            </a:r>
            <a:endParaRPr lang="en-US">
              <a:solidFill>
                <a:srgbClr val="000000"/>
              </a:solidFill>
              <a:effectLst/>
              <a:latin typeface="Monaco"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ffectLst/>
              <a:latin typeface="Monaco"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ffectLst/>
              <a:latin typeface="Monaco"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ffectLst/>
              <a:latin typeface="Monaco" pitchFamily="2" charset="77"/>
            </a:endParaRPr>
          </a:p>
          <a:p>
            <a:endParaRPr lang="en-CN"/>
          </a:p>
        </p:txBody>
      </p:sp>
      <p:sp>
        <p:nvSpPr>
          <p:cNvPr id="4" name="Slide Number Placeholder 3"/>
          <p:cNvSpPr>
            <a:spLocks noGrp="1"/>
          </p:cNvSpPr>
          <p:nvPr>
            <p:ph type="sldNum" sz="quarter" idx="5"/>
          </p:nvPr>
        </p:nvSpPr>
        <p:spPr/>
        <p:txBody>
          <a:bodyPr/>
          <a:lstStyle/>
          <a:p>
            <a:fld id="{E6044D17-29F9-2247-89CD-03C14DF415E5}" type="slidenum">
              <a:rPr lang="en-CN"/>
              <a:t>14</a:t>
            </a:fld>
            <a:endParaRPr lang="en-CN"/>
          </a:p>
        </p:txBody>
      </p:sp>
    </p:spTree>
    <p:extLst>
      <p:ext uri="{BB962C8B-B14F-4D97-AF65-F5344CB8AC3E}">
        <p14:creationId xmlns:p14="http://schemas.microsoft.com/office/powerpoint/2010/main" val="32299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09EED7-83BC-EB47-B88C-1F85AEA1DD8F}" type="slidenum">
              <a:rPr lang="en-US"/>
              <a:t>37</a:t>
            </a:fld>
            <a:endParaRPr lang="en-US"/>
          </a:p>
        </p:txBody>
      </p:sp>
    </p:spTree>
    <p:extLst>
      <p:ext uri="{BB962C8B-B14F-4D97-AF65-F5344CB8AC3E}">
        <p14:creationId xmlns:p14="http://schemas.microsoft.com/office/powerpoint/2010/main" val="7448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044D17-29F9-2247-89CD-03C14DF415E5}" type="slidenum">
              <a:t>15</a:t>
            </a:fld>
            <a:endParaRPr lang="en-US"/>
          </a:p>
        </p:txBody>
      </p:sp>
    </p:spTree>
    <p:extLst>
      <p:ext uri="{BB962C8B-B14F-4D97-AF65-F5344CB8AC3E}">
        <p14:creationId xmlns:p14="http://schemas.microsoft.com/office/powerpoint/2010/main" val="2718133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\boldsymbol{\theta}=[1,</a:t>
            </a:r>
            <a:r>
              <a:rPr lang="zh-CN" altLang="en-US"/>
              <a:t> </a:t>
            </a:r>
            <a:r>
              <a:rPr lang="en-US" altLang="zh-CN"/>
              <a:t>-1]</a:t>
            </a:r>
          </a:p>
        </p:txBody>
      </p:sp>
      <p:sp>
        <p:nvSpPr>
          <p:cNvPr id="4" name="Slide Number Placeholder 3"/>
          <p:cNvSpPr>
            <a:spLocks noGrp="1"/>
          </p:cNvSpPr>
          <p:nvPr>
            <p:ph type="sldNum" sz="quarter" idx="5"/>
          </p:nvPr>
        </p:nvSpPr>
        <p:spPr/>
        <p:txBody>
          <a:bodyPr/>
          <a:lstStyle/>
          <a:p>
            <a:fld id="{E6044D17-29F9-2247-89CD-03C14DF415E5}" type="slidenum">
              <a:t>16</a:t>
            </a:fld>
            <a:endParaRPr lang="en-US"/>
          </a:p>
        </p:txBody>
      </p:sp>
    </p:spTree>
    <p:extLst>
      <p:ext uri="{BB962C8B-B14F-4D97-AF65-F5344CB8AC3E}">
        <p14:creationId xmlns:p14="http://schemas.microsoft.com/office/powerpoint/2010/main" val="245970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B6A5E-D350-AAA3-1FA4-13FE961EF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ECF8D-06A0-605B-3012-408E60A84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4EB460-54C2-72B7-A2EF-73CC2A858C8E}"/>
              </a:ext>
            </a:extLst>
          </p:cNvPr>
          <p:cNvSpPr>
            <a:spLocks noGrp="1"/>
          </p:cNvSpPr>
          <p:nvPr>
            <p:ph type="body" idx="1"/>
          </p:nvPr>
        </p:nvSpPr>
        <p:spPr/>
        <p:txBody>
          <a:bodyPr/>
          <a:lstStyle/>
          <a:p>
            <a:endParaRPr lang="en-US" altLang="zh-CN"/>
          </a:p>
        </p:txBody>
      </p:sp>
      <p:sp>
        <p:nvSpPr>
          <p:cNvPr id="4" name="Slide Number Placeholder 3">
            <a:extLst>
              <a:ext uri="{FF2B5EF4-FFF2-40B4-BE49-F238E27FC236}">
                <a16:creationId xmlns:a16="http://schemas.microsoft.com/office/drawing/2014/main" id="{5514A79A-CC71-63D2-FBBC-AAA74172D7C1}"/>
              </a:ext>
            </a:extLst>
          </p:cNvPr>
          <p:cNvSpPr>
            <a:spLocks noGrp="1"/>
          </p:cNvSpPr>
          <p:nvPr>
            <p:ph type="sldNum" sz="quarter" idx="5"/>
          </p:nvPr>
        </p:nvSpPr>
        <p:spPr/>
        <p:txBody>
          <a:bodyPr/>
          <a:lstStyle/>
          <a:p>
            <a:fld id="{E6044D17-29F9-2247-89CD-03C14DF415E5}" type="slidenum">
              <a:t>18</a:t>
            </a:fld>
            <a:endParaRPr lang="en-US"/>
          </a:p>
        </p:txBody>
      </p:sp>
    </p:spTree>
    <p:extLst>
      <p:ext uri="{BB962C8B-B14F-4D97-AF65-F5344CB8AC3E}">
        <p14:creationId xmlns:p14="http://schemas.microsoft.com/office/powerpoint/2010/main" val="962540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effectLst/>
                <a:latin typeface="Monaco" pitchFamily="2" charset="77"/>
              </a:rPr>
              <a:t>f(\bx_{S})</a:t>
            </a:r>
          </a:p>
          <a:p>
            <a:endParaRPr lang="en-US"/>
          </a:p>
          <a:p>
            <a:r>
              <a:rPr lang="en-US"/>
              <a:t>\phi_A=\sum_{S\subset F\setminus \{A\}} \frac{|S|! (|F|-|S|-1)!}{|F|!}[f(\mathbf{x}_{S\cup \{A\}})-f(\mathbf{x}_{S})]</a:t>
            </a:r>
          </a:p>
          <a:p>
            <a:endParaRPr lang="en-US"/>
          </a:p>
          <a:p>
            <a:r>
              <a:rPr lang="en-US">
                <a:solidFill>
                  <a:srgbClr val="000000"/>
                </a:solidFill>
                <a:effectLst/>
                <a:latin typeface="Monaco" pitchFamily="2" charset="77"/>
              </a:rPr>
              <a:t>\phi_A=\frac{1}{n!}\sum_{\pi\in\Pi}[f(\mathbf{x}_{S_A(\pi)\cup\{A\}})-f (\mathbf{x}_{S_A(\pi)})]</a:t>
            </a:r>
          </a:p>
          <a:p>
            <a:endParaRPr lang="en-US"/>
          </a:p>
        </p:txBody>
      </p:sp>
      <p:sp>
        <p:nvSpPr>
          <p:cNvPr id="4" name="Slide Number Placeholder 3"/>
          <p:cNvSpPr>
            <a:spLocks noGrp="1"/>
          </p:cNvSpPr>
          <p:nvPr>
            <p:ph type="sldNum" sz="quarter" idx="5"/>
          </p:nvPr>
        </p:nvSpPr>
        <p:spPr/>
        <p:txBody>
          <a:bodyPr/>
          <a:lstStyle/>
          <a:p>
            <a:fld id="{1E09EED7-83BC-EB47-B88C-1F85AEA1DD8F}" type="slidenum">
              <a:t>26</a:t>
            </a:fld>
            <a:endParaRPr lang="en-US"/>
          </a:p>
        </p:txBody>
      </p:sp>
    </p:spTree>
    <p:extLst>
      <p:ext uri="{BB962C8B-B14F-4D97-AF65-F5344CB8AC3E}">
        <p14:creationId xmlns:p14="http://schemas.microsoft.com/office/powerpoint/2010/main" val="122842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402BA-7E4F-F1B1-FF39-E01699DB6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3C940-754B-8D69-1BFA-ED2C2C2EDD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62BD57-1680-BB14-735A-BF81B83598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effectLst/>
                <a:latin typeface="Monaco" pitchFamily="2" charset="77"/>
              </a:rPr>
              <a:t>f(\bx_{S})</a:t>
            </a:r>
          </a:p>
          <a:p>
            <a:endParaRPr lang="en-US"/>
          </a:p>
          <a:p>
            <a:r>
              <a:rPr lang="en-US"/>
              <a:t>\phi_A=\sum_{S\subset F\setminus \{A\}} \frac{|S|! (|F|-|S|-1)!}{|F|!}[f(\mathbf{x}_{S\cup \{A\}})-f(\mathbf{x}_{S})]</a:t>
            </a:r>
          </a:p>
          <a:p>
            <a:endParaRPr lang="en-US"/>
          </a:p>
          <a:p>
            <a:r>
              <a:rPr lang="en-US">
                <a:solidFill>
                  <a:srgbClr val="000000"/>
                </a:solidFill>
                <a:effectLst/>
                <a:latin typeface="Monaco" pitchFamily="2" charset="77"/>
              </a:rPr>
              <a:t>\phi_A=\frac{1}{n!}\sum_{\pi\in\Pi}[f(\mathbf{x}_{S_A(\pi)\cup\{A\}})-f (\mathbf{x}_{S_A(\pi)})]</a:t>
            </a:r>
          </a:p>
          <a:p>
            <a:endParaRPr lang="en-US"/>
          </a:p>
        </p:txBody>
      </p:sp>
      <p:sp>
        <p:nvSpPr>
          <p:cNvPr id="4" name="Slide Number Placeholder 3">
            <a:extLst>
              <a:ext uri="{FF2B5EF4-FFF2-40B4-BE49-F238E27FC236}">
                <a16:creationId xmlns:a16="http://schemas.microsoft.com/office/drawing/2014/main" id="{6553E682-5CF8-216D-864B-7D2D9FC2A94C}"/>
              </a:ext>
            </a:extLst>
          </p:cNvPr>
          <p:cNvSpPr>
            <a:spLocks noGrp="1"/>
          </p:cNvSpPr>
          <p:nvPr>
            <p:ph type="sldNum" sz="quarter" idx="5"/>
          </p:nvPr>
        </p:nvSpPr>
        <p:spPr/>
        <p:txBody>
          <a:bodyPr/>
          <a:lstStyle/>
          <a:p>
            <a:fld id="{1E09EED7-83BC-EB47-B88C-1F85AEA1DD8F}" type="slidenum">
              <a:t>27</a:t>
            </a:fld>
            <a:endParaRPr lang="en-US"/>
          </a:p>
        </p:txBody>
      </p:sp>
    </p:spTree>
    <p:extLst>
      <p:ext uri="{BB962C8B-B14F-4D97-AF65-F5344CB8AC3E}">
        <p14:creationId xmlns:p14="http://schemas.microsoft.com/office/powerpoint/2010/main" val="2937875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\phi_</a:t>
            </a:r>
            <a:r>
              <a:rPr lang="en-US" altLang="zh-CN"/>
              <a:t>i</a:t>
            </a:r>
            <a:r>
              <a:rPr lang="en-US"/>
              <a:t>=</a:t>
            </a:r>
            <a:r>
              <a:rPr lang="en-US" altLang="zh-CN"/>
              <a:t>C</a:t>
            </a:r>
            <a:r>
              <a:rPr lang="en-US"/>
              <a:t>\sum_{S\subset D\setminus \{</a:t>
            </a:r>
            <a:r>
              <a:rPr lang="en-US" altLang="zh-CN"/>
              <a:t>\mathbf{x}^{(i)}</a:t>
            </a:r>
            <a:r>
              <a:rPr lang="en-US"/>
              <a:t>\}}</a:t>
            </a:r>
            <a:r>
              <a:rPr lang="zh-CN" altLang="en-US"/>
              <a:t> </a:t>
            </a:r>
            <a:r>
              <a:rPr lang="en-US"/>
              <a:t>[</a:t>
            </a:r>
            <a:r>
              <a:rPr lang="en-US" altLang="zh-CN"/>
              <a:t>V</a:t>
            </a:r>
            <a:r>
              <a:rPr lang="en-US"/>
              <a:t>(</a:t>
            </a:r>
            <a:r>
              <a:rPr lang="en-US" altLang="zh-CN"/>
              <a:t>S\cup</a:t>
            </a:r>
            <a:r>
              <a:rPr lang="zh-CN" altLang="en-US"/>
              <a:t> </a:t>
            </a:r>
            <a:r>
              <a:rPr lang="en-US"/>
              <a:t>\mathbf{x}</a:t>
            </a:r>
            <a:r>
              <a:rPr lang="en-US" altLang="zh-CN"/>
              <a:t>^{(i)}</a:t>
            </a:r>
            <a:r>
              <a:rPr lang="en-US"/>
              <a:t>)-V</a:t>
            </a:r>
            <a:r>
              <a:rPr lang="en-US" altLang="zh-CN"/>
              <a:t>(S)</a:t>
            </a:r>
            <a:r>
              <a:rPr lang="en-US"/>
              <a:t>]</a:t>
            </a:r>
          </a:p>
        </p:txBody>
      </p:sp>
      <p:sp>
        <p:nvSpPr>
          <p:cNvPr id="4" name="Slide Number Placeholder 3"/>
          <p:cNvSpPr>
            <a:spLocks noGrp="1"/>
          </p:cNvSpPr>
          <p:nvPr>
            <p:ph type="sldNum" sz="quarter" idx="5"/>
          </p:nvPr>
        </p:nvSpPr>
        <p:spPr/>
        <p:txBody>
          <a:bodyPr/>
          <a:lstStyle/>
          <a:p>
            <a:fld id="{1E09EED7-83BC-EB47-B88C-1F85AEA1DD8F}" type="slidenum">
              <a:rPr lang="en-CN"/>
              <a:t>28</a:t>
            </a:fld>
            <a:endParaRPr lang="en-CN"/>
          </a:p>
        </p:txBody>
      </p:sp>
    </p:spTree>
    <p:extLst>
      <p:ext uri="{BB962C8B-B14F-4D97-AF65-F5344CB8AC3E}">
        <p14:creationId xmlns:p14="http://schemas.microsoft.com/office/powerpoint/2010/main" val="394533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|\hat{f}(x’)-y’|&gt;\epsilon</a:t>
            </a:r>
            <a:endParaRPr lang="en-CN"/>
          </a:p>
        </p:txBody>
      </p:sp>
      <p:sp>
        <p:nvSpPr>
          <p:cNvPr id="4" name="Slide Number Placeholder 3"/>
          <p:cNvSpPr>
            <a:spLocks noGrp="1"/>
          </p:cNvSpPr>
          <p:nvPr>
            <p:ph type="sldNum" sz="quarter" idx="5"/>
          </p:nvPr>
        </p:nvSpPr>
        <p:spPr/>
        <p:txBody>
          <a:bodyPr/>
          <a:lstStyle/>
          <a:p>
            <a:fld id="{1E09EED7-83BC-EB47-B88C-1F85AEA1DD8F}" type="slidenum">
              <a:rPr lang="en-CN"/>
              <a:t>32</a:t>
            </a:fld>
            <a:endParaRPr lang="en-CN"/>
          </a:p>
        </p:txBody>
      </p:sp>
    </p:spTree>
    <p:extLst>
      <p:ext uri="{BB962C8B-B14F-4D97-AF65-F5344CB8AC3E}">
        <p14:creationId xmlns:p14="http://schemas.microsoft.com/office/powerpoint/2010/main" val="3030347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09EED7-83BC-EB47-B88C-1F85AEA1DD8F}" type="slidenum">
              <a:rPr lang="en-US"/>
              <a:t>36</a:t>
            </a:fld>
            <a:endParaRPr lang="en-US"/>
          </a:p>
        </p:txBody>
      </p:sp>
    </p:spTree>
    <p:extLst>
      <p:ext uri="{BB962C8B-B14F-4D97-AF65-F5344CB8AC3E}">
        <p14:creationId xmlns:p14="http://schemas.microsoft.com/office/powerpoint/2010/main" val="99960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9EFB-2ACD-902C-08C9-36B512AB1D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0146A784-9438-DC35-7A83-18940CB321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57A3C867-6CAA-29C2-72AC-D113AFFC75E8}"/>
              </a:ext>
            </a:extLst>
          </p:cNvPr>
          <p:cNvSpPr>
            <a:spLocks noGrp="1"/>
          </p:cNvSpPr>
          <p:nvPr>
            <p:ph type="dt" sz="half" idx="10"/>
          </p:nvPr>
        </p:nvSpPr>
        <p:spPr/>
        <p:txBody>
          <a:bodyPr/>
          <a:lstStyle/>
          <a:p>
            <a:fld id="{E1283069-5C31-4241-8143-8AFAB13DC7A3}" type="datetimeFigureOut">
              <a:t>2025/12/24</a:t>
            </a:fld>
            <a:endParaRPr lang="en-CN"/>
          </a:p>
        </p:txBody>
      </p:sp>
      <p:sp>
        <p:nvSpPr>
          <p:cNvPr id="5" name="Footer Placeholder 4">
            <a:extLst>
              <a:ext uri="{FF2B5EF4-FFF2-40B4-BE49-F238E27FC236}">
                <a16:creationId xmlns:a16="http://schemas.microsoft.com/office/drawing/2014/main" id="{77B05F11-13E5-F11D-EB1F-36ADD9C6EE65}"/>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B44F45E3-A717-C593-9034-40B490452F44}"/>
              </a:ext>
            </a:extLst>
          </p:cNvPr>
          <p:cNvSpPr>
            <a:spLocks noGrp="1"/>
          </p:cNvSpPr>
          <p:nvPr>
            <p:ph type="sldNum" sz="quarter" idx="12"/>
          </p:nvPr>
        </p:nvSpPr>
        <p:spPr/>
        <p:txBody>
          <a:bodyPr/>
          <a:lstStyle/>
          <a:p>
            <a:fld id="{0F8BC1D4-2CA9-3046-A61D-62D91161D4E6}" type="slidenum">
              <a:t>‹#›</a:t>
            </a:fld>
            <a:endParaRPr lang="en-CN"/>
          </a:p>
        </p:txBody>
      </p:sp>
    </p:spTree>
    <p:extLst>
      <p:ext uri="{BB962C8B-B14F-4D97-AF65-F5344CB8AC3E}">
        <p14:creationId xmlns:p14="http://schemas.microsoft.com/office/powerpoint/2010/main" val="2485047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993D-CF50-977F-206B-146111489145}"/>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699DFF31-07DC-BD03-1FA6-A928BCA25A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A3D3B20F-87AF-89C6-65A9-10688070D0F2}"/>
              </a:ext>
            </a:extLst>
          </p:cNvPr>
          <p:cNvSpPr>
            <a:spLocks noGrp="1"/>
          </p:cNvSpPr>
          <p:nvPr>
            <p:ph type="dt" sz="half" idx="10"/>
          </p:nvPr>
        </p:nvSpPr>
        <p:spPr/>
        <p:txBody>
          <a:bodyPr/>
          <a:lstStyle/>
          <a:p>
            <a:fld id="{E1283069-5C31-4241-8143-8AFAB13DC7A3}" type="datetimeFigureOut">
              <a:t>2025/12/24</a:t>
            </a:fld>
            <a:endParaRPr lang="en-CN"/>
          </a:p>
        </p:txBody>
      </p:sp>
      <p:sp>
        <p:nvSpPr>
          <p:cNvPr id="5" name="Footer Placeholder 4">
            <a:extLst>
              <a:ext uri="{FF2B5EF4-FFF2-40B4-BE49-F238E27FC236}">
                <a16:creationId xmlns:a16="http://schemas.microsoft.com/office/drawing/2014/main" id="{6C926423-FCE9-AFC0-BC5E-22B420FF7CC9}"/>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3F2C8485-069E-5809-F57C-89FDF20AFBA9}"/>
              </a:ext>
            </a:extLst>
          </p:cNvPr>
          <p:cNvSpPr>
            <a:spLocks noGrp="1"/>
          </p:cNvSpPr>
          <p:nvPr>
            <p:ph type="sldNum" sz="quarter" idx="12"/>
          </p:nvPr>
        </p:nvSpPr>
        <p:spPr/>
        <p:txBody>
          <a:bodyPr/>
          <a:lstStyle/>
          <a:p>
            <a:fld id="{0F8BC1D4-2CA9-3046-A61D-62D91161D4E6}" type="slidenum">
              <a:t>‹#›</a:t>
            </a:fld>
            <a:endParaRPr lang="en-CN"/>
          </a:p>
        </p:txBody>
      </p:sp>
    </p:spTree>
    <p:extLst>
      <p:ext uri="{BB962C8B-B14F-4D97-AF65-F5344CB8AC3E}">
        <p14:creationId xmlns:p14="http://schemas.microsoft.com/office/powerpoint/2010/main" val="96851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8C4CD-6EC1-841F-45E3-12E88BA3FE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357ED0B3-84F7-EF24-2980-894C71B95D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1DA30560-FAB8-CDBD-8F46-AB23CDF815B0}"/>
              </a:ext>
            </a:extLst>
          </p:cNvPr>
          <p:cNvSpPr>
            <a:spLocks noGrp="1"/>
          </p:cNvSpPr>
          <p:nvPr>
            <p:ph type="dt" sz="half" idx="10"/>
          </p:nvPr>
        </p:nvSpPr>
        <p:spPr/>
        <p:txBody>
          <a:bodyPr/>
          <a:lstStyle/>
          <a:p>
            <a:fld id="{E1283069-5C31-4241-8143-8AFAB13DC7A3}" type="datetimeFigureOut">
              <a:t>2025/12/24</a:t>
            </a:fld>
            <a:endParaRPr lang="en-CN"/>
          </a:p>
        </p:txBody>
      </p:sp>
      <p:sp>
        <p:nvSpPr>
          <p:cNvPr id="5" name="Footer Placeholder 4">
            <a:extLst>
              <a:ext uri="{FF2B5EF4-FFF2-40B4-BE49-F238E27FC236}">
                <a16:creationId xmlns:a16="http://schemas.microsoft.com/office/drawing/2014/main" id="{180C6F1B-FE86-0629-1636-26C202794770}"/>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938E3A89-9615-9E45-7442-DA521EC852E2}"/>
              </a:ext>
            </a:extLst>
          </p:cNvPr>
          <p:cNvSpPr>
            <a:spLocks noGrp="1"/>
          </p:cNvSpPr>
          <p:nvPr>
            <p:ph type="sldNum" sz="quarter" idx="12"/>
          </p:nvPr>
        </p:nvSpPr>
        <p:spPr/>
        <p:txBody>
          <a:bodyPr/>
          <a:lstStyle/>
          <a:p>
            <a:fld id="{0F8BC1D4-2CA9-3046-A61D-62D91161D4E6}" type="slidenum">
              <a:t>‹#›</a:t>
            </a:fld>
            <a:endParaRPr lang="en-CN"/>
          </a:p>
        </p:txBody>
      </p:sp>
    </p:spTree>
    <p:extLst>
      <p:ext uri="{BB962C8B-B14F-4D97-AF65-F5344CB8AC3E}">
        <p14:creationId xmlns:p14="http://schemas.microsoft.com/office/powerpoint/2010/main" val="2133214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4547-7E75-306C-BBCC-B47DB4071E9A}"/>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90D12D4E-16B5-7E73-58AD-6CC35FDEEF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1E0BBD4B-6C93-A7C7-D12A-C8563E8E4652}"/>
              </a:ext>
            </a:extLst>
          </p:cNvPr>
          <p:cNvSpPr>
            <a:spLocks noGrp="1"/>
          </p:cNvSpPr>
          <p:nvPr>
            <p:ph type="dt" sz="half" idx="10"/>
          </p:nvPr>
        </p:nvSpPr>
        <p:spPr/>
        <p:txBody>
          <a:bodyPr/>
          <a:lstStyle/>
          <a:p>
            <a:fld id="{E1283069-5C31-4241-8143-8AFAB13DC7A3}" type="datetimeFigureOut">
              <a:t>2025/12/24</a:t>
            </a:fld>
            <a:endParaRPr lang="en-CN"/>
          </a:p>
        </p:txBody>
      </p:sp>
      <p:sp>
        <p:nvSpPr>
          <p:cNvPr id="5" name="Footer Placeholder 4">
            <a:extLst>
              <a:ext uri="{FF2B5EF4-FFF2-40B4-BE49-F238E27FC236}">
                <a16:creationId xmlns:a16="http://schemas.microsoft.com/office/drawing/2014/main" id="{0EC45496-E81F-E064-BBC2-364642A66C67}"/>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BDA565B9-BC88-C148-CD3E-44798D2FF2BD}"/>
              </a:ext>
            </a:extLst>
          </p:cNvPr>
          <p:cNvSpPr>
            <a:spLocks noGrp="1"/>
          </p:cNvSpPr>
          <p:nvPr>
            <p:ph type="sldNum" sz="quarter" idx="12"/>
          </p:nvPr>
        </p:nvSpPr>
        <p:spPr/>
        <p:txBody>
          <a:bodyPr/>
          <a:lstStyle/>
          <a:p>
            <a:fld id="{0F8BC1D4-2CA9-3046-A61D-62D91161D4E6}" type="slidenum">
              <a:t>‹#›</a:t>
            </a:fld>
            <a:endParaRPr lang="en-CN"/>
          </a:p>
        </p:txBody>
      </p:sp>
    </p:spTree>
    <p:extLst>
      <p:ext uri="{BB962C8B-B14F-4D97-AF65-F5344CB8AC3E}">
        <p14:creationId xmlns:p14="http://schemas.microsoft.com/office/powerpoint/2010/main" val="346979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C219-524A-EA91-9B01-E05C8F0E57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610E8388-9691-D31D-D091-1A74E7C8FF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E03519-37F4-1958-78F5-DC643732186C}"/>
              </a:ext>
            </a:extLst>
          </p:cNvPr>
          <p:cNvSpPr>
            <a:spLocks noGrp="1"/>
          </p:cNvSpPr>
          <p:nvPr>
            <p:ph type="dt" sz="half" idx="10"/>
          </p:nvPr>
        </p:nvSpPr>
        <p:spPr/>
        <p:txBody>
          <a:bodyPr/>
          <a:lstStyle/>
          <a:p>
            <a:fld id="{E1283069-5C31-4241-8143-8AFAB13DC7A3}" type="datetimeFigureOut">
              <a:t>2025/12/24</a:t>
            </a:fld>
            <a:endParaRPr lang="en-CN"/>
          </a:p>
        </p:txBody>
      </p:sp>
      <p:sp>
        <p:nvSpPr>
          <p:cNvPr id="5" name="Footer Placeholder 4">
            <a:extLst>
              <a:ext uri="{FF2B5EF4-FFF2-40B4-BE49-F238E27FC236}">
                <a16:creationId xmlns:a16="http://schemas.microsoft.com/office/drawing/2014/main" id="{731C21F3-D635-090A-3972-F6FBCDCB6524}"/>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BA5EADAE-1C6C-1E3E-954C-511858332384}"/>
              </a:ext>
            </a:extLst>
          </p:cNvPr>
          <p:cNvSpPr>
            <a:spLocks noGrp="1"/>
          </p:cNvSpPr>
          <p:nvPr>
            <p:ph type="sldNum" sz="quarter" idx="12"/>
          </p:nvPr>
        </p:nvSpPr>
        <p:spPr/>
        <p:txBody>
          <a:bodyPr/>
          <a:lstStyle/>
          <a:p>
            <a:fld id="{0F8BC1D4-2CA9-3046-A61D-62D91161D4E6}" type="slidenum">
              <a:t>‹#›</a:t>
            </a:fld>
            <a:endParaRPr lang="en-CN"/>
          </a:p>
        </p:txBody>
      </p:sp>
    </p:spTree>
    <p:extLst>
      <p:ext uri="{BB962C8B-B14F-4D97-AF65-F5344CB8AC3E}">
        <p14:creationId xmlns:p14="http://schemas.microsoft.com/office/powerpoint/2010/main" val="25037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35A5-4E66-3D39-80EE-98FF84C05C39}"/>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9B3674FB-114B-3722-69D5-F9887B22E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C480B5F0-BA14-695B-2EF3-76BDE8D42E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EF367635-E0CE-B48B-0818-40DC0F17AEAA}"/>
              </a:ext>
            </a:extLst>
          </p:cNvPr>
          <p:cNvSpPr>
            <a:spLocks noGrp="1"/>
          </p:cNvSpPr>
          <p:nvPr>
            <p:ph type="dt" sz="half" idx="10"/>
          </p:nvPr>
        </p:nvSpPr>
        <p:spPr/>
        <p:txBody>
          <a:bodyPr/>
          <a:lstStyle/>
          <a:p>
            <a:fld id="{E1283069-5C31-4241-8143-8AFAB13DC7A3}" type="datetimeFigureOut">
              <a:t>2025/12/24</a:t>
            </a:fld>
            <a:endParaRPr lang="en-CN"/>
          </a:p>
        </p:txBody>
      </p:sp>
      <p:sp>
        <p:nvSpPr>
          <p:cNvPr id="6" name="Footer Placeholder 5">
            <a:extLst>
              <a:ext uri="{FF2B5EF4-FFF2-40B4-BE49-F238E27FC236}">
                <a16:creationId xmlns:a16="http://schemas.microsoft.com/office/drawing/2014/main" id="{A1AFEE91-C72D-EFEC-B1D5-AE88A9447CB1}"/>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673C6951-E4F0-6FF9-AC75-D0E58B0384E7}"/>
              </a:ext>
            </a:extLst>
          </p:cNvPr>
          <p:cNvSpPr>
            <a:spLocks noGrp="1"/>
          </p:cNvSpPr>
          <p:nvPr>
            <p:ph type="sldNum" sz="quarter" idx="12"/>
          </p:nvPr>
        </p:nvSpPr>
        <p:spPr/>
        <p:txBody>
          <a:bodyPr/>
          <a:lstStyle/>
          <a:p>
            <a:fld id="{0F8BC1D4-2CA9-3046-A61D-62D91161D4E6}" type="slidenum">
              <a:t>‹#›</a:t>
            </a:fld>
            <a:endParaRPr lang="en-CN"/>
          </a:p>
        </p:txBody>
      </p:sp>
    </p:spTree>
    <p:extLst>
      <p:ext uri="{BB962C8B-B14F-4D97-AF65-F5344CB8AC3E}">
        <p14:creationId xmlns:p14="http://schemas.microsoft.com/office/powerpoint/2010/main" val="1608754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52B8-5B57-23A8-44AB-7ED02F567BD8}"/>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13C4DC1F-1CF2-447F-5E68-E34C9776D5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021232-F9C5-EF6A-4322-26F80B8256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576F2993-EA5C-E317-E8A9-B12068A8A5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397A96-C413-09F5-C92A-927DB0C95D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D0B49DD2-1095-473D-9C54-15E9B2B88E02}"/>
              </a:ext>
            </a:extLst>
          </p:cNvPr>
          <p:cNvSpPr>
            <a:spLocks noGrp="1"/>
          </p:cNvSpPr>
          <p:nvPr>
            <p:ph type="dt" sz="half" idx="10"/>
          </p:nvPr>
        </p:nvSpPr>
        <p:spPr/>
        <p:txBody>
          <a:bodyPr/>
          <a:lstStyle/>
          <a:p>
            <a:fld id="{E1283069-5C31-4241-8143-8AFAB13DC7A3}" type="datetimeFigureOut">
              <a:t>2025/12/24</a:t>
            </a:fld>
            <a:endParaRPr lang="en-CN"/>
          </a:p>
        </p:txBody>
      </p:sp>
      <p:sp>
        <p:nvSpPr>
          <p:cNvPr id="8" name="Footer Placeholder 7">
            <a:extLst>
              <a:ext uri="{FF2B5EF4-FFF2-40B4-BE49-F238E27FC236}">
                <a16:creationId xmlns:a16="http://schemas.microsoft.com/office/drawing/2014/main" id="{7AA399D6-D273-8D3B-301A-54B44AA10501}"/>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6F56ADD7-EA37-B5D0-94EF-CFD776AFEB5B}"/>
              </a:ext>
            </a:extLst>
          </p:cNvPr>
          <p:cNvSpPr>
            <a:spLocks noGrp="1"/>
          </p:cNvSpPr>
          <p:nvPr>
            <p:ph type="sldNum" sz="quarter" idx="12"/>
          </p:nvPr>
        </p:nvSpPr>
        <p:spPr/>
        <p:txBody>
          <a:bodyPr/>
          <a:lstStyle/>
          <a:p>
            <a:fld id="{0F8BC1D4-2CA9-3046-A61D-62D91161D4E6}" type="slidenum">
              <a:t>‹#›</a:t>
            </a:fld>
            <a:endParaRPr lang="en-CN"/>
          </a:p>
        </p:txBody>
      </p:sp>
    </p:spTree>
    <p:extLst>
      <p:ext uri="{BB962C8B-B14F-4D97-AF65-F5344CB8AC3E}">
        <p14:creationId xmlns:p14="http://schemas.microsoft.com/office/powerpoint/2010/main" val="421943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9E35-86BC-5B0F-83FD-7286B5BDC240}"/>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468F9351-2E34-7A1C-B747-BF18EC867D56}"/>
              </a:ext>
            </a:extLst>
          </p:cNvPr>
          <p:cNvSpPr>
            <a:spLocks noGrp="1"/>
          </p:cNvSpPr>
          <p:nvPr>
            <p:ph type="dt" sz="half" idx="10"/>
          </p:nvPr>
        </p:nvSpPr>
        <p:spPr/>
        <p:txBody>
          <a:bodyPr/>
          <a:lstStyle/>
          <a:p>
            <a:fld id="{E1283069-5C31-4241-8143-8AFAB13DC7A3}" type="datetimeFigureOut">
              <a:t>2025/12/24</a:t>
            </a:fld>
            <a:endParaRPr lang="en-CN"/>
          </a:p>
        </p:txBody>
      </p:sp>
      <p:sp>
        <p:nvSpPr>
          <p:cNvPr id="4" name="Footer Placeholder 3">
            <a:extLst>
              <a:ext uri="{FF2B5EF4-FFF2-40B4-BE49-F238E27FC236}">
                <a16:creationId xmlns:a16="http://schemas.microsoft.com/office/drawing/2014/main" id="{EB8A5DBC-9E35-3A66-CF39-0E17FE93B222}"/>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33258478-B8D1-55F2-B768-96006E6FB407}"/>
              </a:ext>
            </a:extLst>
          </p:cNvPr>
          <p:cNvSpPr>
            <a:spLocks noGrp="1"/>
          </p:cNvSpPr>
          <p:nvPr>
            <p:ph type="sldNum" sz="quarter" idx="12"/>
          </p:nvPr>
        </p:nvSpPr>
        <p:spPr/>
        <p:txBody>
          <a:bodyPr/>
          <a:lstStyle/>
          <a:p>
            <a:fld id="{0F8BC1D4-2CA9-3046-A61D-62D91161D4E6}" type="slidenum">
              <a:t>‹#›</a:t>
            </a:fld>
            <a:endParaRPr lang="en-CN"/>
          </a:p>
        </p:txBody>
      </p:sp>
    </p:spTree>
    <p:extLst>
      <p:ext uri="{BB962C8B-B14F-4D97-AF65-F5344CB8AC3E}">
        <p14:creationId xmlns:p14="http://schemas.microsoft.com/office/powerpoint/2010/main" val="50936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ADD56A-8824-5D71-33D3-5A7FDA54BE7A}"/>
              </a:ext>
            </a:extLst>
          </p:cNvPr>
          <p:cNvSpPr>
            <a:spLocks noGrp="1"/>
          </p:cNvSpPr>
          <p:nvPr>
            <p:ph type="dt" sz="half" idx="10"/>
          </p:nvPr>
        </p:nvSpPr>
        <p:spPr/>
        <p:txBody>
          <a:bodyPr/>
          <a:lstStyle/>
          <a:p>
            <a:fld id="{E1283069-5C31-4241-8143-8AFAB13DC7A3}" type="datetimeFigureOut">
              <a:t>2025/12/24</a:t>
            </a:fld>
            <a:endParaRPr lang="en-CN"/>
          </a:p>
        </p:txBody>
      </p:sp>
      <p:sp>
        <p:nvSpPr>
          <p:cNvPr id="3" name="Footer Placeholder 2">
            <a:extLst>
              <a:ext uri="{FF2B5EF4-FFF2-40B4-BE49-F238E27FC236}">
                <a16:creationId xmlns:a16="http://schemas.microsoft.com/office/drawing/2014/main" id="{00DB4F04-2321-B51A-A33C-A5A24ABECB26}"/>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092158E6-B076-68F7-BD7F-DE644D1A4BDF}"/>
              </a:ext>
            </a:extLst>
          </p:cNvPr>
          <p:cNvSpPr>
            <a:spLocks noGrp="1"/>
          </p:cNvSpPr>
          <p:nvPr>
            <p:ph type="sldNum" sz="quarter" idx="12"/>
          </p:nvPr>
        </p:nvSpPr>
        <p:spPr/>
        <p:txBody>
          <a:bodyPr/>
          <a:lstStyle/>
          <a:p>
            <a:fld id="{0F8BC1D4-2CA9-3046-A61D-62D91161D4E6}" type="slidenum">
              <a:t>‹#›</a:t>
            </a:fld>
            <a:endParaRPr lang="en-CN"/>
          </a:p>
        </p:txBody>
      </p:sp>
    </p:spTree>
    <p:extLst>
      <p:ext uri="{BB962C8B-B14F-4D97-AF65-F5344CB8AC3E}">
        <p14:creationId xmlns:p14="http://schemas.microsoft.com/office/powerpoint/2010/main" val="238406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76905-72E9-4F74-DB6A-2C27C811E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B694E378-A796-4814-1ABF-5FA361443A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AC582C49-5E2A-563D-CA65-8EF67DB87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551C56-4F42-40CF-7471-BEEFAFFD453C}"/>
              </a:ext>
            </a:extLst>
          </p:cNvPr>
          <p:cNvSpPr>
            <a:spLocks noGrp="1"/>
          </p:cNvSpPr>
          <p:nvPr>
            <p:ph type="dt" sz="half" idx="10"/>
          </p:nvPr>
        </p:nvSpPr>
        <p:spPr/>
        <p:txBody>
          <a:bodyPr/>
          <a:lstStyle/>
          <a:p>
            <a:fld id="{E1283069-5C31-4241-8143-8AFAB13DC7A3}" type="datetimeFigureOut">
              <a:t>2025/12/24</a:t>
            </a:fld>
            <a:endParaRPr lang="en-CN"/>
          </a:p>
        </p:txBody>
      </p:sp>
      <p:sp>
        <p:nvSpPr>
          <p:cNvPr id="6" name="Footer Placeholder 5">
            <a:extLst>
              <a:ext uri="{FF2B5EF4-FFF2-40B4-BE49-F238E27FC236}">
                <a16:creationId xmlns:a16="http://schemas.microsoft.com/office/drawing/2014/main" id="{07D49DA1-1A94-01C7-2F19-482A355B0223}"/>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5DBAE6D5-3723-C7DA-9EE5-E9075D5044EB}"/>
              </a:ext>
            </a:extLst>
          </p:cNvPr>
          <p:cNvSpPr>
            <a:spLocks noGrp="1"/>
          </p:cNvSpPr>
          <p:nvPr>
            <p:ph type="sldNum" sz="quarter" idx="12"/>
          </p:nvPr>
        </p:nvSpPr>
        <p:spPr/>
        <p:txBody>
          <a:bodyPr/>
          <a:lstStyle/>
          <a:p>
            <a:fld id="{0F8BC1D4-2CA9-3046-A61D-62D91161D4E6}" type="slidenum">
              <a:t>‹#›</a:t>
            </a:fld>
            <a:endParaRPr lang="en-CN"/>
          </a:p>
        </p:txBody>
      </p:sp>
    </p:spTree>
    <p:extLst>
      <p:ext uri="{BB962C8B-B14F-4D97-AF65-F5344CB8AC3E}">
        <p14:creationId xmlns:p14="http://schemas.microsoft.com/office/powerpoint/2010/main" val="414610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2D35-D89C-59AF-5EFD-410D713C20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91EDCE83-E5DD-1FF4-4982-76128F35E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76A28E93-10CB-FC83-2053-A80029900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7732E-4FEC-9026-8227-9B19E849F70D}"/>
              </a:ext>
            </a:extLst>
          </p:cNvPr>
          <p:cNvSpPr>
            <a:spLocks noGrp="1"/>
          </p:cNvSpPr>
          <p:nvPr>
            <p:ph type="dt" sz="half" idx="10"/>
          </p:nvPr>
        </p:nvSpPr>
        <p:spPr/>
        <p:txBody>
          <a:bodyPr/>
          <a:lstStyle/>
          <a:p>
            <a:fld id="{E1283069-5C31-4241-8143-8AFAB13DC7A3}" type="datetimeFigureOut">
              <a:t>2025/12/24</a:t>
            </a:fld>
            <a:endParaRPr lang="en-CN"/>
          </a:p>
        </p:txBody>
      </p:sp>
      <p:sp>
        <p:nvSpPr>
          <p:cNvPr id="6" name="Footer Placeholder 5">
            <a:extLst>
              <a:ext uri="{FF2B5EF4-FFF2-40B4-BE49-F238E27FC236}">
                <a16:creationId xmlns:a16="http://schemas.microsoft.com/office/drawing/2014/main" id="{108D7097-5BB1-D093-E78A-BC65D9D265F0}"/>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671BEAA6-455F-F83A-124A-58B5FD130A25}"/>
              </a:ext>
            </a:extLst>
          </p:cNvPr>
          <p:cNvSpPr>
            <a:spLocks noGrp="1"/>
          </p:cNvSpPr>
          <p:nvPr>
            <p:ph type="sldNum" sz="quarter" idx="12"/>
          </p:nvPr>
        </p:nvSpPr>
        <p:spPr/>
        <p:txBody>
          <a:bodyPr/>
          <a:lstStyle/>
          <a:p>
            <a:fld id="{0F8BC1D4-2CA9-3046-A61D-62D91161D4E6}" type="slidenum">
              <a:t>‹#›</a:t>
            </a:fld>
            <a:endParaRPr lang="en-CN"/>
          </a:p>
        </p:txBody>
      </p:sp>
    </p:spTree>
    <p:extLst>
      <p:ext uri="{BB962C8B-B14F-4D97-AF65-F5344CB8AC3E}">
        <p14:creationId xmlns:p14="http://schemas.microsoft.com/office/powerpoint/2010/main" val="44203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BF6734-75D3-C607-26CC-1DB003856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63981772-29EE-D426-6590-BA76CC1B89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5E7C072A-0174-19B5-0C49-DABA7EEE1B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283069-5C31-4241-8143-8AFAB13DC7A3}" type="datetimeFigureOut">
              <a:t>2025/12/24</a:t>
            </a:fld>
            <a:endParaRPr lang="en-CN"/>
          </a:p>
        </p:txBody>
      </p:sp>
      <p:sp>
        <p:nvSpPr>
          <p:cNvPr id="5" name="Footer Placeholder 4">
            <a:extLst>
              <a:ext uri="{FF2B5EF4-FFF2-40B4-BE49-F238E27FC236}">
                <a16:creationId xmlns:a16="http://schemas.microsoft.com/office/drawing/2014/main" id="{5CAA32AE-1A42-5C0D-CC6F-90B83539F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N"/>
          </a:p>
        </p:txBody>
      </p:sp>
      <p:sp>
        <p:nvSpPr>
          <p:cNvPr id="6" name="Slide Number Placeholder 5">
            <a:extLst>
              <a:ext uri="{FF2B5EF4-FFF2-40B4-BE49-F238E27FC236}">
                <a16:creationId xmlns:a16="http://schemas.microsoft.com/office/drawing/2014/main" id="{F24B5FA1-F576-DFA4-CB49-F109F2C3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8BC1D4-2CA9-3046-A61D-62D91161D4E6}" type="slidenum">
              <a:t>‹#›</a:t>
            </a:fld>
            <a:endParaRPr lang="en-CN"/>
          </a:p>
        </p:txBody>
      </p:sp>
    </p:spTree>
    <p:extLst>
      <p:ext uri="{BB962C8B-B14F-4D97-AF65-F5344CB8AC3E}">
        <p14:creationId xmlns:p14="http://schemas.microsoft.com/office/powerpoint/2010/main" val="2892642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9.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370.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0.pn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0.png"/></Relationships>
</file>

<file path=ppt/slides/_rels/slide3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3C59-E31E-6334-3ED4-258821A0045C}"/>
              </a:ext>
            </a:extLst>
          </p:cNvPr>
          <p:cNvSpPr>
            <a:spLocks noGrp="1"/>
          </p:cNvSpPr>
          <p:nvPr>
            <p:ph type="ctrTitle"/>
          </p:nvPr>
        </p:nvSpPr>
        <p:spPr/>
        <p:txBody>
          <a:bodyPr>
            <a:normAutofit fontScale="90000"/>
          </a:bodyPr>
          <a:lstStyle/>
          <a:p>
            <a:r>
              <a:rPr lang="en-US"/>
              <a:t>AIAA 5047</a:t>
            </a:r>
            <a:br>
              <a:rPr lang="en-US"/>
            </a:br>
            <a:r>
              <a:rPr lang="en-US"/>
              <a:t>Responsible AI</a:t>
            </a:r>
            <a:br>
              <a:rPr lang="en-US"/>
            </a:br>
            <a:r>
              <a:rPr lang="en-US"/>
              <a:t>202</a:t>
            </a:r>
            <a:r>
              <a:rPr lang="en-US" altLang="zh-CN"/>
              <a:t>5</a:t>
            </a:r>
            <a:r>
              <a:rPr lang="en-US"/>
              <a:t> Fall</a:t>
            </a:r>
          </a:p>
        </p:txBody>
      </p:sp>
      <p:sp>
        <p:nvSpPr>
          <p:cNvPr id="3" name="Subtitle 2">
            <a:extLst>
              <a:ext uri="{FF2B5EF4-FFF2-40B4-BE49-F238E27FC236}">
                <a16:creationId xmlns:a16="http://schemas.microsoft.com/office/drawing/2014/main" id="{873193AC-018D-2C48-F6E1-3FE7D9E81A90}"/>
              </a:ext>
            </a:extLst>
          </p:cNvPr>
          <p:cNvSpPr>
            <a:spLocks noGrp="1"/>
          </p:cNvSpPr>
          <p:nvPr>
            <p:ph type="subTitle" idx="1"/>
          </p:nvPr>
        </p:nvSpPr>
        <p:spPr/>
        <p:txBody>
          <a:bodyPr>
            <a:normAutofit/>
          </a:bodyPr>
          <a:lstStyle/>
          <a:p>
            <a:r>
              <a:rPr lang="en-US" sz="3600"/>
              <a:t>Sihong Xie, AI Thrust, Information Hub</a:t>
            </a:r>
          </a:p>
          <a:p>
            <a:r>
              <a:rPr lang="en-US" sz="3200" i="1">
                <a:solidFill>
                  <a:srgbClr val="AC8E68"/>
                </a:solidFill>
              </a:rPr>
              <a:t>Lecture </a:t>
            </a:r>
            <a:r>
              <a:rPr lang="en-US" altLang="zh-CN" sz="3200" i="1">
                <a:solidFill>
                  <a:srgbClr val="AC8E68"/>
                </a:solidFill>
              </a:rPr>
              <a:t>3</a:t>
            </a:r>
            <a:endParaRPr lang="en-US" sz="3200" i="1">
              <a:solidFill>
                <a:srgbClr val="AC8E68"/>
              </a:solidFill>
            </a:endParaRPr>
          </a:p>
          <a:p>
            <a:r>
              <a:rPr lang="en-US" altLang="zh-CN">
                <a:solidFill>
                  <a:schemeClr val="bg1">
                    <a:lumMod val="50000"/>
                  </a:schemeClr>
                </a:solidFill>
              </a:rPr>
              <a:t>W2</a:t>
            </a:r>
            <a:r>
              <a:rPr lang="zh-CN" altLang="en-US">
                <a:solidFill>
                  <a:schemeClr val="bg1">
                    <a:lumMod val="50000"/>
                  </a:schemeClr>
                </a:solidFill>
              </a:rPr>
              <a:t> </a:t>
            </a:r>
            <a:r>
              <a:rPr lang="en-US" altLang="zh-CN">
                <a:solidFill>
                  <a:schemeClr val="bg1">
                    <a:lumMod val="50000"/>
                  </a:schemeClr>
                </a:solidFill>
              </a:rPr>
              <a:t>201,</a:t>
            </a:r>
            <a:r>
              <a:rPr lang="zh-CN" altLang="en-US">
                <a:solidFill>
                  <a:schemeClr val="bg1">
                    <a:lumMod val="50000"/>
                  </a:schemeClr>
                </a:solidFill>
              </a:rPr>
              <a:t> </a:t>
            </a:r>
            <a:r>
              <a:rPr lang="en-US" altLang="zh-CN">
                <a:solidFill>
                  <a:schemeClr val="bg1">
                    <a:lumMod val="50000"/>
                  </a:schemeClr>
                </a:solidFill>
              </a:rPr>
              <a:t>9-11:50</a:t>
            </a:r>
            <a:r>
              <a:rPr lang="zh-CN" altLang="en-US">
                <a:solidFill>
                  <a:schemeClr val="bg1">
                    <a:lumMod val="50000"/>
                  </a:schemeClr>
                </a:solidFill>
              </a:rPr>
              <a:t> </a:t>
            </a:r>
            <a:r>
              <a:rPr lang="en-US" altLang="zh-CN">
                <a:solidFill>
                  <a:schemeClr val="bg1">
                    <a:lumMod val="50000"/>
                  </a:schemeClr>
                </a:solidFill>
              </a:rPr>
              <a:t>AM</a:t>
            </a:r>
            <a:r>
              <a:rPr lang="zh-CN" altLang="en-US">
                <a:solidFill>
                  <a:schemeClr val="bg1">
                    <a:lumMod val="50000"/>
                  </a:schemeClr>
                </a:solidFill>
              </a:rPr>
              <a:t> </a:t>
            </a:r>
            <a:r>
              <a:rPr lang="en-US" altLang="zh-CN">
                <a:solidFill>
                  <a:schemeClr val="bg1">
                    <a:lumMod val="50000"/>
                  </a:schemeClr>
                </a:solidFill>
              </a:rPr>
              <a:t>F</a:t>
            </a:r>
            <a:endParaRPr lang="en-US">
              <a:solidFill>
                <a:schemeClr val="bg1">
                  <a:lumMod val="50000"/>
                </a:schemeClr>
              </a:solidFill>
            </a:endParaRPr>
          </a:p>
        </p:txBody>
      </p:sp>
    </p:spTree>
    <p:extLst>
      <p:ext uri="{BB962C8B-B14F-4D97-AF65-F5344CB8AC3E}">
        <p14:creationId xmlns:p14="http://schemas.microsoft.com/office/powerpoint/2010/main" val="410053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80157D59-3B45-1934-1601-4E7201128DDB}"/>
              </a:ext>
            </a:extLst>
          </p:cNvPr>
          <p:cNvGraphicFramePr>
            <a:graphicFrameLocks noGrp="1"/>
          </p:cNvGraphicFramePr>
          <p:nvPr>
            <p:extLst>
              <p:ext uri="{D42A27DB-BD31-4B8C-83A1-F6EECF244321}">
                <p14:modId xmlns:p14="http://schemas.microsoft.com/office/powerpoint/2010/main" val="270364181"/>
              </p:ext>
            </p:extLst>
          </p:nvPr>
        </p:nvGraphicFramePr>
        <p:xfrm>
          <a:off x="1049284" y="3221299"/>
          <a:ext cx="6495627" cy="3479800"/>
        </p:xfrm>
        <a:graphic>
          <a:graphicData uri="http://schemas.openxmlformats.org/drawingml/2006/table">
            <a:tbl>
              <a:tblPr firstRow="1" bandRow="1">
                <a:tableStyleId>{5C22544A-7EE6-4342-B048-85BDC9FD1C3A}</a:tableStyleId>
              </a:tblPr>
              <a:tblGrid>
                <a:gridCol w="1181298">
                  <a:extLst>
                    <a:ext uri="{9D8B030D-6E8A-4147-A177-3AD203B41FA5}">
                      <a16:colId xmlns:a16="http://schemas.microsoft.com/office/drawing/2014/main" val="4090596520"/>
                    </a:ext>
                  </a:extLst>
                </a:gridCol>
                <a:gridCol w="2480922">
                  <a:extLst>
                    <a:ext uri="{9D8B030D-6E8A-4147-A177-3AD203B41FA5}">
                      <a16:colId xmlns:a16="http://schemas.microsoft.com/office/drawing/2014/main" val="3484716180"/>
                    </a:ext>
                  </a:extLst>
                </a:gridCol>
                <a:gridCol w="2833407">
                  <a:extLst>
                    <a:ext uri="{9D8B030D-6E8A-4147-A177-3AD203B41FA5}">
                      <a16:colId xmlns:a16="http://schemas.microsoft.com/office/drawing/2014/main" val="1598844510"/>
                    </a:ext>
                  </a:extLst>
                </a:gridCol>
              </a:tblGrid>
              <a:tr h="370840">
                <a:tc>
                  <a:txBody>
                    <a:bodyPr/>
                    <a:lstStyle/>
                    <a:p>
                      <a:endParaRPr lang="en-US">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Global</a:t>
                      </a:r>
                    </a:p>
                  </a:txBody>
                  <a:tcPr/>
                </a:tc>
                <a:tc>
                  <a:txBody>
                    <a:bodyPr/>
                    <a:lstStyle/>
                    <a:p>
                      <a:r>
                        <a:rPr lang="en-US">
                          <a:latin typeface="Arial" panose="020B0604020202020204" pitchFamily="34" charset="0"/>
                          <a:cs typeface="Arial" panose="020B0604020202020204" pitchFamily="34" charset="0"/>
                        </a:rPr>
                        <a:t>Local</a:t>
                      </a:r>
                    </a:p>
                  </a:txBody>
                  <a:tcPr/>
                </a:tc>
                <a:extLst>
                  <a:ext uri="{0D108BD9-81ED-4DB2-BD59-A6C34878D82A}">
                    <a16:rowId xmlns:a16="http://schemas.microsoft.com/office/drawing/2014/main" val="1045243659"/>
                  </a:ext>
                </a:extLst>
              </a:tr>
              <a:tr h="370840">
                <a:tc>
                  <a:txBody>
                    <a:bodyPr/>
                    <a:lstStyle/>
                    <a:p>
                      <a:r>
                        <a:rPr lang="en-US" b="1">
                          <a:latin typeface="Arial" panose="020B0604020202020204" pitchFamily="34" charset="0"/>
                          <a:cs typeface="Arial" panose="020B0604020202020204" pitchFamily="34" charset="0"/>
                        </a:rPr>
                        <a:t>Intrinsic</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Linear models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AD8D68"/>
                          </a:solidFill>
                          <a:latin typeface="Arial" panose="020B0604020202020204" pitchFamily="34" charset="0"/>
                          <a:cs typeface="Arial" panose="020B0604020202020204" pitchFamily="34" charset="0"/>
                        </a:rPr>
                        <a:t>sparsity,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AD8D68"/>
                          </a:solidFill>
                          <a:latin typeface="Arial" panose="020B0604020202020204" pitchFamily="34" charset="0"/>
                          <a:cs typeface="Arial" panose="020B0604020202020204" pitchFamily="34" charset="0"/>
                        </a:rPr>
                        <a:t>explanation-constrained,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AD8D68"/>
                          </a:solidFill>
                          <a:latin typeface="Arial" panose="020B0604020202020204" pitchFamily="34" charset="0"/>
                          <a:cs typeface="Arial" panose="020B0604020202020204" pitchFamily="34" charset="0"/>
                        </a:rPr>
                        <a:t>capsule networks</a:t>
                      </a:r>
                    </a:p>
                  </a:txBody>
                  <a:tcPr/>
                </a:tc>
                <a:tc>
                  <a:txBody>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Linear models</a:t>
                      </a:r>
                    </a:p>
                    <a:p>
                      <a:pPr marL="285750" indent="-285750">
                        <a:buFont typeface="Arial" panose="020B0604020202020204" pitchFamily="34" charset="0"/>
                        <a:buChar char="•"/>
                      </a:pPr>
                      <a:r>
                        <a:rPr lang="en-US" sz="1600" kern="1200">
                          <a:solidFill>
                            <a:srgbClr val="AD8D68"/>
                          </a:solidFill>
                          <a:latin typeface="Arial" panose="020B0604020202020204" pitchFamily="34" charset="0"/>
                          <a:ea typeface="+mn-ea"/>
                          <a:cs typeface="Arial" panose="020B0604020202020204" pitchFamily="34" charset="0"/>
                        </a:rPr>
                        <a:t>attention machenism</a:t>
                      </a:r>
                    </a:p>
                  </a:txBody>
                  <a:tcPr/>
                </a:tc>
                <a:extLst>
                  <a:ext uri="{0D108BD9-81ED-4DB2-BD59-A6C34878D82A}">
                    <a16:rowId xmlns:a16="http://schemas.microsoft.com/office/drawing/2014/main" val="3491305920"/>
                  </a:ext>
                </a:extLst>
              </a:tr>
              <a:tr h="370840">
                <a:tc>
                  <a:txBody>
                    <a:bodyPr/>
                    <a:lstStyle/>
                    <a:p>
                      <a:r>
                        <a:rPr lang="en-US" b="1">
                          <a:latin typeface="Arial" panose="020B0604020202020204" pitchFamily="34" charset="0"/>
                          <a:cs typeface="Arial" panose="020B0604020202020204" pitchFamily="34" charset="0"/>
                        </a:rPr>
                        <a:t>Post-hoc</a:t>
                      </a:r>
                    </a:p>
                  </a:txBody>
                  <a:tcPr/>
                </a:tc>
                <a:tc>
                  <a:txBody>
                    <a:bodyPr/>
                    <a:lstStyle/>
                    <a:p>
                      <a:pPr marL="28575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LIME</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Data Shapley</a:t>
                      </a:r>
                    </a:p>
                    <a:p>
                      <a:pPr marL="285750" indent="-285750">
                        <a:buFont typeface="Arial" panose="020B0604020202020204" pitchFamily="34" charset="0"/>
                        <a:buChar char="•"/>
                      </a:pPr>
                      <a:r>
                        <a:rPr lang="en-US" sz="1600" kern="1200">
                          <a:solidFill>
                            <a:srgbClr val="AD8D68"/>
                          </a:solidFill>
                          <a:latin typeface="Arial" panose="020B0604020202020204" pitchFamily="34" charset="0"/>
                          <a:ea typeface="+mn-ea"/>
                          <a:cs typeface="Arial" panose="020B0604020202020204" pitchFamily="34" charset="0"/>
                        </a:rPr>
                        <a:t>tree-based (coverage),</a:t>
                      </a:r>
                    </a:p>
                    <a:p>
                      <a:pPr marL="285750" indent="-285750">
                        <a:buFont typeface="Arial" panose="020B0604020202020204" pitchFamily="34" charset="0"/>
                        <a:buChar char="•"/>
                      </a:pPr>
                      <a:r>
                        <a:rPr lang="en-US" sz="1600" kern="1200">
                          <a:solidFill>
                            <a:srgbClr val="AD8D68"/>
                          </a:solidFill>
                          <a:latin typeface="Arial" panose="020B0604020202020204" pitchFamily="34" charset="0"/>
                          <a:ea typeface="+mn-ea"/>
                          <a:cs typeface="Arial" panose="020B0604020202020204" pitchFamily="34" charset="0"/>
                        </a:rPr>
                        <a:t>CNN/RNN (activation maximization)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Arial" panose="020B0604020202020204" pitchFamily="34" charset="0"/>
                          <a:cs typeface="Arial" panose="020B0604020202020204" pitchFamily="34" charset="0"/>
                        </a:rPr>
                        <a:t>LIME</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Shapley values (perturbation, counterfactual, contrastive)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rgbClr val="AD8D68"/>
                          </a:solidFill>
                          <a:latin typeface="Arial" panose="020B0604020202020204" pitchFamily="34" charset="0"/>
                          <a:ea typeface="+mn-ea"/>
                          <a:cs typeface="Arial" panose="020B0604020202020204" pitchFamily="34" charset="0"/>
                        </a:rPr>
                        <a:t>Influence scores</a:t>
                      </a:r>
                    </a:p>
                    <a:p>
                      <a:pPr marL="285750" indent="-285750">
                        <a:buFont typeface="Arial" panose="020B0604020202020204" pitchFamily="34" charset="0"/>
                        <a:buChar char="•"/>
                      </a:pPr>
                      <a:r>
                        <a:rPr lang="en-US" sz="1600" kern="1200" dirty="0">
                          <a:solidFill>
                            <a:srgbClr val="AD8D68"/>
                          </a:solidFill>
                          <a:latin typeface="Arial" panose="020B0604020202020204" pitchFamily="34" charset="0"/>
                          <a:ea typeface="+mn-ea"/>
                          <a:cs typeface="Arial" panose="020B0604020202020204" pitchFamily="34" charset="0"/>
                        </a:rPr>
                        <a:t>Gradient</a:t>
                      </a:r>
                    </a:p>
                  </a:txBody>
                  <a:tcPr/>
                </a:tc>
                <a:extLst>
                  <a:ext uri="{0D108BD9-81ED-4DB2-BD59-A6C34878D82A}">
                    <a16:rowId xmlns:a16="http://schemas.microsoft.com/office/drawing/2014/main" val="2969773406"/>
                  </a:ext>
                </a:extLst>
              </a:tr>
            </a:tbl>
          </a:graphicData>
        </a:graphic>
      </p:graphicFrame>
      <p:sp>
        <p:nvSpPr>
          <p:cNvPr id="7" name="TextBox 6">
            <a:extLst>
              <a:ext uri="{FF2B5EF4-FFF2-40B4-BE49-F238E27FC236}">
                <a16:creationId xmlns:a16="http://schemas.microsoft.com/office/drawing/2014/main" id="{53F788B1-74ED-00EA-CEFF-E05CAF8A2AC8}"/>
              </a:ext>
            </a:extLst>
          </p:cNvPr>
          <p:cNvSpPr txBox="1"/>
          <p:nvPr/>
        </p:nvSpPr>
        <p:spPr>
          <a:xfrm>
            <a:off x="1478774" y="2794349"/>
            <a:ext cx="6401791" cy="369332"/>
          </a:xfrm>
          <a:prstGeom prst="rect">
            <a:avLst/>
          </a:prstGeom>
          <a:noFill/>
        </p:spPr>
        <p:txBody>
          <a:bodyPr wrap="square" rtlCol="0">
            <a:spAutoFit/>
          </a:bodyPr>
          <a:lstStyle/>
          <a:p>
            <a:r>
              <a:rPr lang="en-US" dirty="0">
                <a:solidFill>
                  <a:schemeClr val="accent1">
                    <a:lumMod val="60000"/>
                    <a:lumOff val="40000"/>
                  </a:schemeClr>
                </a:solidFill>
                <a:latin typeface="Arial" panose="020B0604020202020204" pitchFamily="34" charset="0"/>
                <a:cs typeface="Arial" panose="020B0604020202020204" pitchFamily="34" charset="0"/>
              </a:rPr>
              <a:t>Is an explanation about the model or a prediction?</a:t>
            </a:r>
          </a:p>
        </p:txBody>
      </p:sp>
      <p:sp>
        <p:nvSpPr>
          <p:cNvPr id="8" name="TextBox 7">
            <a:extLst>
              <a:ext uri="{FF2B5EF4-FFF2-40B4-BE49-F238E27FC236}">
                <a16:creationId xmlns:a16="http://schemas.microsoft.com/office/drawing/2014/main" id="{CE894044-F77C-A5BF-0E52-647CAF8C15F9}"/>
              </a:ext>
            </a:extLst>
          </p:cNvPr>
          <p:cNvSpPr txBox="1"/>
          <p:nvPr/>
        </p:nvSpPr>
        <p:spPr>
          <a:xfrm rot="16200000">
            <a:off x="-495904" y="4638033"/>
            <a:ext cx="1980029" cy="646331"/>
          </a:xfrm>
          <a:prstGeom prst="rect">
            <a:avLst/>
          </a:prstGeom>
          <a:noFill/>
        </p:spPr>
        <p:txBody>
          <a:bodyPr wrap="none" rtlCol="0">
            <a:spAutoFit/>
          </a:bodyPr>
          <a:lstStyle/>
          <a:p>
            <a:r>
              <a:rPr lang="en-US">
                <a:solidFill>
                  <a:schemeClr val="accent2">
                    <a:lumMod val="60000"/>
                    <a:lumOff val="40000"/>
                  </a:schemeClr>
                </a:solidFill>
                <a:latin typeface="Arial" panose="020B0604020202020204" pitchFamily="34" charset="0"/>
                <a:cs typeface="Arial" panose="020B0604020202020204" pitchFamily="34" charset="0"/>
              </a:rPr>
              <a:t>Is the model itself</a:t>
            </a:r>
          </a:p>
          <a:p>
            <a:r>
              <a:rPr lang="en-US">
                <a:solidFill>
                  <a:schemeClr val="accent2">
                    <a:lumMod val="60000"/>
                    <a:lumOff val="40000"/>
                  </a:schemeClr>
                </a:solidFill>
                <a:latin typeface="Arial" panose="020B0604020202020204" pitchFamily="34" charset="0"/>
                <a:cs typeface="Arial" panose="020B0604020202020204" pitchFamily="34" charset="0"/>
              </a:rPr>
              <a:t>interpretable?</a:t>
            </a:r>
          </a:p>
        </p:txBody>
      </p:sp>
      <p:pic>
        <p:nvPicPr>
          <p:cNvPr id="9218" name="Picture 2" descr="Trade-off between achievable accuracy and interpretability of ML and DL...  | Download Scientific Diagram">
            <a:extLst>
              <a:ext uri="{FF2B5EF4-FFF2-40B4-BE49-F238E27FC236}">
                <a16:creationId xmlns:a16="http://schemas.microsoft.com/office/drawing/2014/main" id="{DF1FD083-6EEC-EBD9-5715-A3D14EE11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500" y="3206071"/>
            <a:ext cx="4469500" cy="2915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A1C932-00BC-D8D7-3E7D-1333048AF201}"/>
              </a:ext>
            </a:extLst>
          </p:cNvPr>
          <p:cNvSpPr txBox="1"/>
          <p:nvPr/>
        </p:nvSpPr>
        <p:spPr>
          <a:xfrm>
            <a:off x="8298861" y="1871019"/>
            <a:ext cx="3316777" cy="1107996"/>
          </a:xfrm>
          <a:prstGeom prst="rect">
            <a:avLst/>
          </a:prstGeom>
          <a:noFill/>
        </p:spPr>
        <p:txBody>
          <a:bodyPr wrap="square" rtlCol="0">
            <a:spAutoFit/>
          </a:bodyPr>
          <a:lstStyle/>
          <a:p>
            <a:r>
              <a:rPr lang="en-US" altLang="zh-CN" sz="2200" b="1" dirty="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200" b="1"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b="1" dirty="0">
                <a:latin typeface="Microsoft YaHei UI" panose="020B0503020204020204" pitchFamily="34" charset="-122"/>
                <a:ea typeface="Microsoft YaHei UI" panose="020B0503020204020204" pitchFamily="34" charset="-122"/>
                <a:cs typeface="Arial" panose="020B0604020202020204" pitchFamily="34" charset="0"/>
              </a:rPr>
              <a:t>trade-off</a:t>
            </a:r>
            <a:r>
              <a:rPr lang="zh-CN" altLang="en-US" sz="2200" b="1"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b="1" dirty="0">
                <a:latin typeface="Microsoft YaHei UI" panose="020B0503020204020204" pitchFamily="34" charset="-122"/>
                <a:ea typeface="Microsoft YaHei UI" panose="020B0503020204020204" pitchFamily="34" charset="-122"/>
                <a:cs typeface="Arial" panose="020B0604020202020204" pitchFamily="34" charset="0"/>
              </a:rPr>
              <a:t>between</a:t>
            </a:r>
            <a:br>
              <a:rPr lang="en-US" altLang="zh-CN" sz="2200" b="1" dirty="0">
                <a:latin typeface="Microsoft YaHei UI" panose="020B0503020204020204" pitchFamily="34" charset="-122"/>
                <a:ea typeface="Microsoft YaHei UI" panose="020B0503020204020204" pitchFamily="34" charset="-122"/>
                <a:cs typeface="Arial" panose="020B0604020202020204" pitchFamily="34" charset="0"/>
              </a:rPr>
            </a:br>
            <a:r>
              <a:rPr lang="en-US" altLang="zh-CN" sz="2200" b="1" dirty="0">
                <a:latin typeface="Microsoft YaHei UI" panose="020B0503020204020204" pitchFamily="34" charset="-122"/>
                <a:ea typeface="Microsoft YaHei UI" panose="020B0503020204020204" pitchFamily="34" charset="-122"/>
                <a:cs typeface="Arial" panose="020B0604020202020204" pitchFamily="34" charset="0"/>
              </a:rPr>
              <a:t>model</a:t>
            </a:r>
            <a:r>
              <a:rPr lang="zh-CN" altLang="en-US" sz="2200" b="1"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b="1" dirty="0">
                <a:latin typeface="Microsoft YaHei UI" panose="020B0503020204020204" pitchFamily="34" charset="-122"/>
                <a:ea typeface="Microsoft YaHei UI" panose="020B0503020204020204" pitchFamily="34" charset="-122"/>
                <a:cs typeface="Arial" panose="020B0604020202020204" pitchFamily="34" charset="0"/>
              </a:rPr>
              <a:t>accuracy</a:t>
            </a:r>
            <a:r>
              <a:rPr lang="zh-CN" altLang="en-US" sz="2200" b="1"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b="1" dirty="0">
                <a:latin typeface="Microsoft YaHei UI" panose="020B0503020204020204" pitchFamily="34" charset="-122"/>
                <a:ea typeface="Microsoft YaHei UI" panose="020B0503020204020204" pitchFamily="34" charset="-122"/>
                <a:cs typeface="Arial" panose="020B0604020202020204" pitchFamily="34" charset="0"/>
              </a:rPr>
              <a:t>and</a:t>
            </a:r>
            <a:r>
              <a:rPr lang="zh-CN" altLang="en-US" sz="2200" b="1"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b="1" dirty="0">
                <a:latin typeface="Microsoft YaHei UI" panose="020B0503020204020204" pitchFamily="34" charset="-122"/>
                <a:ea typeface="Microsoft YaHei UI" panose="020B0503020204020204" pitchFamily="34" charset="-122"/>
                <a:cs typeface="Arial" panose="020B0604020202020204" pitchFamily="34" charset="0"/>
              </a:rPr>
              <a:t>explainability</a:t>
            </a:r>
            <a:endParaRPr lang="en-US" sz="2200" b="1" dirty="0">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11" name="TextBox 10">
            <a:extLst>
              <a:ext uri="{FF2B5EF4-FFF2-40B4-BE49-F238E27FC236}">
                <a16:creationId xmlns:a16="http://schemas.microsoft.com/office/drawing/2014/main" id="{E19FCC90-6E2F-DB2B-89DC-10D74DAE6068}"/>
              </a:ext>
            </a:extLst>
          </p:cNvPr>
          <p:cNvSpPr txBox="1"/>
          <p:nvPr/>
        </p:nvSpPr>
        <p:spPr>
          <a:xfrm>
            <a:off x="494110" y="1210640"/>
            <a:ext cx="7552610" cy="1541319"/>
          </a:xfrm>
          <a:prstGeom prst="rect">
            <a:avLst/>
          </a:prstGeom>
          <a:noFill/>
        </p:spPr>
        <p:txBody>
          <a:bodyPr wrap="square">
            <a:spAutoFit/>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rPr>
              <a:t>This</a:t>
            </a:r>
            <a:r>
              <a:rPr kumimoji="0" lang="zh-CN" altLang="en-US" sz="2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rPr>
              <a:t> </a:t>
            </a:r>
            <a:r>
              <a:rPr kumimoji="0" lang="en-US" altLang="zh-CN" sz="2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rPr>
              <a:t>taxonomy</a:t>
            </a:r>
            <a:r>
              <a:rPr kumimoji="0" lang="zh-CN" altLang="en-US" sz="2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rPr>
              <a:t> </a:t>
            </a:r>
            <a:r>
              <a:rPr kumimoji="0" lang="en-US" altLang="zh-CN" sz="2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rPr>
              <a:t>was</a:t>
            </a:r>
            <a:r>
              <a:rPr kumimoji="0" lang="zh-CN" altLang="en-US" sz="2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rPr>
              <a:t> </a:t>
            </a:r>
            <a:r>
              <a:rPr lang="en-US" altLang="zh-CN" sz="2200" dirty="0">
                <a:solidFill>
                  <a:prstClr val="black"/>
                </a:solidFill>
                <a:latin typeface="Microsoft YaHei UI" panose="020B0503020204020204" pitchFamily="34" charset="-122"/>
                <a:ea typeface="Microsoft YaHei UI" panose="020B0503020204020204" pitchFamily="34" charset="-122"/>
              </a:rPr>
              <a:t>first</a:t>
            </a:r>
            <a:r>
              <a:rPr lang="zh-CN" altLang="en-US" sz="2200" dirty="0">
                <a:solidFill>
                  <a:prstClr val="black"/>
                </a:solidFill>
                <a:latin typeface="Microsoft YaHei UI" panose="020B0503020204020204" pitchFamily="34" charset="-122"/>
                <a:ea typeface="Microsoft YaHei UI" panose="020B0503020204020204" pitchFamily="34" charset="-122"/>
              </a:rPr>
              <a:t> </a:t>
            </a:r>
            <a:r>
              <a:rPr lang="en-US" altLang="zh-CN" sz="2200" dirty="0">
                <a:solidFill>
                  <a:prstClr val="black"/>
                </a:solidFill>
                <a:latin typeface="Microsoft YaHei UI" panose="020B0503020204020204" pitchFamily="34" charset="-122"/>
                <a:ea typeface="Microsoft YaHei UI" panose="020B0503020204020204" pitchFamily="34" charset="-122"/>
              </a:rPr>
              <a:t>surveyed</a:t>
            </a:r>
            <a:r>
              <a:rPr lang="zh-CN" altLang="en-US" sz="2200" dirty="0">
                <a:solidFill>
                  <a:prstClr val="black"/>
                </a:solidFill>
                <a:latin typeface="Microsoft YaHei UI" panose="020B0503020204020204" pitchFamily="34" charset="-122"/>
                <a:ea typeface="Microsoft YaHei UI" panose="020B0503020204020204" pitchFamily="34" charset="-122"/>
              </a:rPr>
              <a:t> </a:t>
            </a:r>
            <a:r>
              <a:rPr lang="en-US" altLang="zh-CN" sz="2200" dirty="0">
                <a:solidFill>
                  <a:prstClr val="black"/>
                </a:solidFill>
                <a:latin typeface="Microsoft YaHei UI" panose="020B0503020204020204" pitchFamily="34" charset="-122"/>
                <a:ea typeface="Microsoft YaHei UI" panose="020B0503020204020204" pitchFamily="34" charset="-122"/>
              </a:rPr>
              <a:t>in</a:t>
            </a:r>
            <a:r>
              <a:rPr lang="zh-CN" altLang="en-US" sz="2200" dirty="0">
                <a:solidFill>
                  <a:prstClr val="black"/>
                </a:solidFill>
                <a:latin typeface="Microsoft YaHei UI" panose="020B0503020204020204" pitchFamily="34" charset="-122"/>
                <a:ea typeface="Microsoft YaHei UI" panose="020B0503020204020204" pitchFamily="34" charset="-122"/>
              </a:rPr>
              <a:t> </a:t>
            </a:r>
            <a:r>
              <a:rPr lang="en-US" altLang="zh-CN" sz="2200" dirty="0">
                <a:solidFill>
                  <a:prstClr val="black"/>
                </a:solidFill>
                <a:latin typeface="Microsoft YaHei UI" panose="020B0503020204020204" pitchFamily="34" charset="-122"/>
                <a:ea typeface="Microsoft YaHei UI" panose="020B0503020204020204" pitchFamily="34" charset="-122"/>
              </a:rPr>
              <a:t>2019</a:t>
            </a:r>
            <a:endParaRPr kumimoji="0" lang="en-US" altLang="zh-CN" sz="2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lang="en-US" altLang="zh-CN" sz="1600" dirty="0">
                <a:latin typeface="Microsoft YaHei UI" panose="020B0503020204020204" pitchFamily="34" charset="-122"/>
                <a:ea typeface="Microsoft YaHei UI" panose="020B0503020204020204" pitchFamily="34" charset="-122"/>
              </a:rPr>
              <a:t>Global:</a:t>
            </a:r>
            <a:r>
              <a:rPr lang="zh-CN" altLang="en-US" sz="1600"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regarding</a:t>
            </a:r>
            <a:r>
              <a:rPr lang="zh-CN" altLang="en-US" sz="1600"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the</a:t>
            </a:r>
            <a:r>
              <a:rPr lang="zh-CN" altLang="en-US" sz="1600"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model</a:t>
            </a:r>
            <a:r>
              <a:rPr lang="zh-CN" altLang="en-US" sz="1600"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itself,</a:t>
            </a:r>
            <a:r>
              <a:rPr lang="zh-CN" altLang="en-US" sz="1600" dirty="0">
                <a:latin typeface="Microsoft YaHei UI" panose="020B0503020204020204" pitchFamily="34" charset="-122"/>
                <a:ea typeface="Microsoft YaHei UI" panose="020B0503020204020204" pitchFamily="34" charset="-122"/>
              </a:rPr>
              <a:t> </a:t>
            </a:r>
            <a:r>
              <a:rPr lang="en-US" altLang="zh-CN" sz="1600" b="1" dirty="0">
                <a:latin typeface="Microsoft YaHei UI" panose="020B0503020204020204" pitchFamily="34" charset="-122"/>
                <a:ea typeface="Microsoft YaHei UI" panose="020B0503020204020204" pitchFamily="34" charset="-122"/>
              </a:rPr>
              <a:t>regardless</a:t>
            </a:r>
            <a:r>
              <a:rPr lang="zh-CN" altLang="en-US" sz="1600" b="1" dirty="0">
                <a:latin typeface="Microsoft YaHei UI" panose="020B0503020204020204" pitchFamily="34" charset="-122"/>
                <a:ea typeface="Microsoft YaHei UI" panose="020B0503020204020204" pitchFamily="34" charset="-122"/>
              </a:rPr>
              <a:t> </a:t>
            </a:r>
            <a:r>
              <a:rPr lang="en-US" altLang="zh-CN" sz="1600" b="1" dirty="0">
                <a:latin typeface="Microsoft YaHei UI" panose="020B0503020204020204" pitchFamily="34" charset="-122"/>
                <a:ea typeface="Microsoft YaHei UI" panose="020B0503020204020204" pitchFamily="34" charset="-122"/>
              </a:rPr>
              <a:t>of</a:t>
            </a:r>
            <a:r>
              <a:rPr lang="zh-CN" altLang="en-US" sz="1600" b="1" dirty="0">
                <a:latin typeface="Microsoft YaHei UI" panose="020B0503020204020204" pitchFamily="34" charset="-122"/>
                <a:ea typeface="Microsoft YaHei UI" panose="020B0503020204020204" pitchFamily="34" charset="-122"/>
              </a:rPr>
              <a:t> </a:t>
            </a:r>
            <a:r>
              <a:rPr lang="en-US" altLang="zh-CN" sz="1600" b="1" dirty="0">
                <a:latin typeface="Microsoft YaHei UI" panose="020B0503020204020204" pitchFamily="34" charset="-122"/>
                <a:ea typeface="Microsoft YaHei UI" panose="020B0503020204020204" pitchFamily="34" charset="-122"/>
              </a:rPr>
              <a:t>any</a:t>
            </a:r>
            <a:r>
              <a:rPr lang="zh-CN" altLang="en-US" sz="1600" b="1" dirty="0">
                <a:latin typeface="Microsoft YaHei UI" panose="020B0503020204020204" pitchFamily="34" charset="-122"/>
                <a:ea typeface="Microsoft YaHei UI" panose="020B0503020204020204" pitchFamily="34" charset="-122"/>
              </a:rPr>
              <a:t> </a:t>
            </a:r>
            <a:r>
              <a:rPr lang="en-US" altLang="zh-CN" sz="1600" b="1" dirty="0">
                <a:latin typeface="Microsoft YaHei UI" panose="020B0503020204020204" pitchFamily="34" charset="-122"/>
                <a:ea typeface="Microsoft YaHei UI" panose="020B0503020204020204" pitchFamily="34" charset="-122"/>
              </a:rPr>
              <a:t>input</a:t>
            </a:r>
            <a:r>
              <a:rPr lang="en-US" altLang="zh-CN" sz="1600" dirty="0">
                <a:latin typeface="Microsoft YaHei UI" panose="020B0503020204020204" pitchFamily="34" charset="-122"/>
                <a:ea typeface="Microsoft YaHei UI" panose="020B0503020204020204" pitchFamily="34" charset="-122"/>
              </a:rPr>
              <a:t>.</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lang="en-US" altLang="zh-CN" sz="1600" dirty="0">
                <a:latin typeface="Microsoft YaHei UI" panose="020B0503020204020204" pitchFamily="34" charset="-122"/>
                <a:ea typeface="Microsoft YaHei UI" panose="020B0503020204020204" pitchFamily="34" charset="-122"/>
              </a:rPr>
              <a:t>Local:</a:t>
            </a:r>
            <a:r>
              <a:rPr lang="zh-CN" altLang="en-US" sz="1600"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explanation</a:t>
            </a:r>
            <a:r>
              <a:rPr lang="zh-CN" altLang="en-US" sz="1600"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model’s</a:t>
            </a:r>
            <a:r>
              <a:rPr lang="zh-CN" altLang="en-US" sz="1600"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behavior</a:t>
            </a:r>
            <a:r>
              <a:rPr lang="zh-CN" altLang="en-US" sz="1600"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on</a:t>
            </a:r>
            <a:r>
              <a:rPr lang="zh-CN" altLang="en-US" sz="1600" dirty="0">
                <a:latin typeface="Microsoft YaHei UI" panose="020B0503020204020204" pitchFamily="34" charset="-122"/>
                <a:ea typeface="Microsoft YaHei UI" panose="020B0503020204020204" pitchFamily="34" charset="-122"/>
              </a:rPr>
              <a:t> </a:t>
            </a:r>
            <a:r>
              <a:rPr lang="en-US" altLang="zh-CN" sz="1600" b="1" dirty="0">
                <a:latin typeface="Microsoft YaHei UI" panose="020B0503020204020204" pitchFamily="34" charset="-122"/>
                <a:ea typeface="Microsoft YaHei UI" panose="020B0503020204020204" pitchFamily="34" charset="-122"/>
              </a:rPr>
              <a:t>a</a:t>
            </a:r>
            <a:r>
              <a:rPr lang="zh-CN" altLang="en-US" sz="1600" b="1" dirty="0">
                <a:latin typeface="Microsoft YaHei UI" panose="020B0503020204020204" pitchFamily="34" charset="-122"/>
                <a:ea typeface="Microsoft YaHei UI" panose="020B0503020204020204" pitchFamily="34" charset="-122"/>
              </a:rPr>
              <a:t> </a:t>
            </a:r>
            <a:r>
              <a:rPr lang="en-US" altLang="zh-CN" sz="1600" b="1" dirty="0">
                <a:latin typeface="Microsoft YaHei UI" panose="020B0503020204020204" pitchFamily="34" charset="-122"/>
                <a:ea typeface="Microsoft YaHei UI" panose="020B0503020204020204" pitchFamily="34" charset="-122"/>
              </a:rPr>
              <a:t>specific</a:t>
            </a:r>
            <a:r>
              <a:rPr lang="zh-CN" altLang="en-US" sz="1600" b="1" dirty="0">
                <a:latin typeface="Microsoft YaHei UI" panose="020B0503020204020204" pitchFamily="34" charset="-122"/>
                <a:ea typeface="Microsoft YaHei UI" panose="020B0503020204020204" pitchFamily="34" charset="-122"/>
              </a:rPr>
              <a:t> </a:t>
            </a:r>
            <a:r>
              <a:rPr lang="en-US" altLang="zh-CN" sz="1600" b="1" dirty="0">
                <a:latin typeface="Microsoft YaHei UI" panose="020B0503020204020204" pitchFamily="34" charset="-122"/>
                <a:ea typeface="Microsoft YaHei UI" panose="020B0503020204020204" pitchFamily="34" charset="-122"/>
              </a:rPr>
              <a:t>input</a:t>
            </a:r>
            <a:r>
              <a:rPr lang="en-US" altLang="zh-CN" sz="1600" dirty="0">
                <a:latin typeface="Microsoft YaHei UI" panose="020B0503020204020204" pitchFamily="34" charset="-122"/>
                <a:ea typeface="Microsoft YaHei UI" panose="020B0503020204020204" pitchFamily="34" charset="-122"/>
              </a:rPr>
              <a:t>.</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lang="en-US" altLang="zh-CN" sz="1600" dirty="0">
                <a:latin typeface="Microsoft YaHei UI" panose="020B0503020204020204" pitchFamily="34" charset="-122"/>
                <a:ea typeface="Microsoft YaHei UI" panose="020B0503020204020204" pitchFamily="34" charset="-122"/>
              </a:rPr>
              <a:t>Intrinsic:</a:t>
            </a:r>
            <a:r>
              <a:rPr lang="zh-CN" altLang="en-US" sz="1600"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white-box</a:t>
            </a:r>
            <a:r>
              <a:rPr lang="zh-CN" altLang="en-US" sz="1600"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model</a:t>
            </a:r>
            <a:r>
              <a:rPr lang="zh-CN" altLang="en-US" sz="1600"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interpretable</a:t>
            </a:r>
            <a:r>
              <a:rPr lang="zh-CN" altLang="en-US" sz="1600" dirty="0">
                <a:latin typeface="Microsoft YaHei UI" panose="020B0503020204020204" pitchFamily="34" charset="-122"/>
                <a:ea typeface="Microsoft YaHei UI" panose="020B0503020204020204" pitchFamily="34" charset="-122"/>
              </a:rPr>
              <a:t> </a:t>
            </a:r>
            <a:r>
              <a:rPr lang="en-US" altLang="zh-CN" sz="1600" b="1" dirty="0">
                <a:latin typeface="Microsoft YaHei UI" panose="020B0503020204020204" pitchFamily="34" charset="-122"/>
                <a:ea typeface="Microsoft YaHei UI" panose="020B0503020204020204" pitchFamily="34" charset="-122"/>
              </a:rPr>
              <a:t>without</a:t>
            </a:r>
            <a:r>
              <a:rPr lang="zh-CN" altLang="en-US" sz="1600" b="1" dirty="0">
                <a:latin typeface="Microsoft YaHei UI" panose="020B0503020204020204" pitchFamily="34" charset="-122"/>
                <a:ea typeface="Microsoft YaHei UI" panose="020B0503020204020204" pitchFamily="34" charset="-122"/>
              </a:rPr>
              <a:t> </a:t>
            </a:r>
            <a:r>
              <a:rPr lang="en-US" altLang="zh-CN" sz="1600" b="1" dirty="0">
                <a:latin typeface="Microsoft YaHei UI" panose="020B0503020204020204" pitchFamily="34" charset="-122"/>
                <a:ea typeface="Microsoft YaHei UI" panose="020B0503020204020204" pitchFamily="34" charset="-122"/>
              </a:rPr>
              <a:t>additional</a:t>
            </a:r>
            <a:r>
              <a:rPr lang="zh-CN" altLang="en-US" sz="1600" b="1" dirty="0">
                <a:latin typeface="Microsoft YaHei UI" panose="020B0503020204020204" pitchFamily="34" charset="-122"/>
                <a:ea typeface="Microsoft YaHei UI" panose="020B0503020204020204" pitchFamily="34" charset="-122"/>
              </a:rPr>
              <a:t>  </a:t>
            </a:r>
            <a:r>
              <a:rPr lang="en-US" altLang="zh-CN" sz="1600" b="1" dirty="0">
                <a:latin typeface="Microsoft YaHei UI" panose="020B0503020204020204" pitchFamily="34" charset="-122"/>
                <a:ea typeface="Microsoft YaHei UI" panose="020B0503020204020204" pitchFamily="34" charset="-122"/>
              </a:rPr>
              <a:t>tool</a:t>
            </a:r>
            <a:r>
              <a:rPr lang="en-US" altLang="zh-CN" sz="1600" dirty="0">
                <a:latin typeface="Microsoft YaHei UI" panose="020B0503020204020204" pitchFamily="34" charset="-122"/>
                <a:ea typeface="Microsoft YaHei UI" panose="020B0503020204020204" pitchFamily="34" charset="-122"/>
              </a:rPr>
              <a:t>.</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lang="en-US" altLang="zh-CN" sz="1600" dirty="0">
                <a:latin typeface="Microsoft YaHei UI" panose="020B0503020204020204" pitchFamily="34" charset="-122"/>
                <a:ea typeface="Microsoft YaHei UI" panose="020B0503020204020204" pitchFamily="34" charset="-122"/>
              </a:rPr>
              <a:t>Post-hod:</a:t>
            </a:r>
            <a:r>
              <a:rPr lang="zh-CN" altLang="en-US" sz="1600"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using</a:t>
            </a:r>
            <a:r>
              <a:rPr lang="zh-CN" altLang="en-US" sz="1600" dirty="0">
                <a:latin typeface="Microsoft YaHei UI" panose="020B0503020204020204" pitchFamily="34" charset="-122"/>
                <a:ea typeface="Microsoft YaHei UI" panose="020B0503020204020204" pitchFamily="34" charset="-122"/>
              </a:rPr>
              <a:t> </a:t>
            </a:r>
            <a:r>
              <a:rPr lang="en-US" altLang="zh-CN" sz="1600" b="1" dirty="0">
                <a:latin typeface="Microsoft YaHei UI" panose="020B0503020204020204" pitchFamily="34" charset="-122"/>
                <a:ea typeface="Microsoft YaHei UI" panose="020B0503020204020204" pitchFamily="34" charset="-122"/>
              </a:rPr>
              <a:t>additional</a:t>
            </a:r>
            <a:r>
              <a:rPr lang="zh-CN" altLang="en-US" sz="1600" b="1" dirty="0">
                <a:latin typeface="Microsoft YaHei UI" panose="020B0503020204020204" pitchFamily="34" charset="-122"/>
                <a:ea typeface="Microsoft YaHei UI" panose="020B0503020204020204" pitchFamily="34" charset="-122"/>
              </a:rPr>
              <a:t> </a:t>
            </a:r>
            <a:r>
              <a:rPr lang="en-US" altLang="zh-CN" sz="1600" b="1" dirty="0">
                <a:latin typeface="Microsoft YaHei UI" panose="020B0503020204020204" pitchFamily="34" charset="-122"/>
                <a:ea typeface="Microsoft YaHei UI" panose="020B0503020204020204" pitchFamily="34" charset="-122"/>
              </a:rPr>
              <a:t>tool</a:t>
            </a:r>
            <a:r>
              <a:rPr lang="zh-CN" altLang="en-US" sz="1600" b="1"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to</a:t>
            </a:r>
            <a:r>
              <a:rPr lang="zh-CN" altLang="en-US" sz="1600"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interpret</a:t>
            </a:r>
            <a:r>
              <a:rPr lang="zh-CN" altLang="en-US" sz="1600"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a</a:t>
            </a:r>
            <a:r>
              <a:rPr lang="zh-CN" altLang="en-US" sz="1600"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black-box</a:t>
            </a:r>
            <a:r>
              <a:rPr lang="zh-CN" altLang="en-US" sz="1600" dirty="0">
                <a:latin typeface="Microsoft YaHei UI" panose="020B0503020204020204" pitchFamily="34" charset="-122"/>
                <a:ea typeface="Microsoft YaHei UI" panose="020B0503020204020204" pitchFamily="34" charset="-122"/>
              </a:rPr>
              <a:t> </a:t>
            </a:r>
            <a:r>
              <a:rPr lang="en-US" altLang="zh-CN" sz="1600" dirty="0">
                <a:latin typeface="Microsoft YaHei UI" panose="020B0503020204020204" pitchFamily="34" charset="-122"/>
                <a:ea typeface="Microsoft YaHei UI" panose="020B0503020204020204" pitchFamily="34" charset="-122"/>
              </a:rPr>
              <a:t>model.</a:t>
            </a:r>
            <a:endParaRPr lang="en-CN" sz="1600" dirty="0">
              <a:latin typeface="Microsoft YaHei UI" panose="020B0503020204020204" pitchFamily="34" charset="-122"/>
              <a:ea typeface="Microsoft YaHei UI" panose="020B0503020204020204" pitchFamily="34" charset="-122"/>
            </a:endParaRPr>
          </a:p>
        </p:txBody>
      </p:sp>
      <p:sp>
        <p:nvSpPr>
          <p:cNvPr id="12" name="Title 1">
            <a:extLst>
              <a:ext uri="{FF2B5EF4-FFF2-40B4-BE49-F238E27FC236}">
                <a16:creationId xmlns:a16="http://schemas.microsoft.com/office/drawing/2014/main" id="{7C56CBAB-B004-4F94-5B25-2732E89F54D5}"/>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b="0" i="0" u="none" strike="noStrike" kern="1200" cap="none" spc="0" normalizeH="0" baseline="0" noProof="0">
                <a:ln>
                  <a:noFill/>
                </a:ln>
                <a:solidFill>
                  <a:srgbClr val="AC8E68"/>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A taxonomy of </a:t>
            </a:r>
            <a:r>
              <a:rPr kumimoji="0" lang="en-US" altLang="zh-CN" b="0" i="0" u="none" strike="noStrike" kern="1200" cap="none" spc="0" normalizeH="0" baseline="0" noProof="0">
                <a:ln>
                  <a:noFill/>
                </a:ln>
                <a:solidFill>
                  <a:srgbClr val="AC8E68"/>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traditional</a:t>
            </a:r>
            <a:r>
              <a:rPr kumimoji="0" lang="zh-CN" altLang="en-US" b="0" i="0" u="none" strike="noStrike" kern="1200" cap="none" spc="0" normalizeH="0" baseline="0" noProof="0">
                <a:ln>
                  <a:noFill/>
                </a:ln>
                <a:solidFill>
                  <a:srgbClr val="AC8E68"/>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b="0" i="0" u="none" strike="noStrike" kern="1200" cap="none" spc="0" normalizeH="0" baseline="0" noProof="0">
                <a:ln>
                  <a:noFill/>
                </a:ln>
                <a:solidFill>
                  <a:srgbClr val="AC8E68"/>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XAI</a:t>
            </a:r>
            <a:r>
              <a:rPr kumimoji="0" lang="zh-CN" altLang="en-US" b="0" i="0" u="none" strike="noStrike" kern="1200" cap="none" spc="0" normalizeH="0" baseline="0" noProof="0">
                <a:ln>
                  <a:noFill/>
                </a:ln>
                <a:solidFill>
                  <a:srgbClr val="AC8E68"/>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b="0" i="0" u="none" strike="noStrike" kern="1200" cap="none" spc="0" normalizeH="0" baseline="0" noProof="0">
                <a:ln>
                  <a:noFill/>
                </a:ln>
                <a:solidFill>
                  <a:srgbClr val="AC8E68"/>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techniques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2" name="TextBox 1">
            <a:extLst>
              <a:ext uri="{FF2B5EF4-FFF2-40B4-BE49-F238E27FC236}">
                <a16:creationId xmlns:a16="http://schemas.microsoft.com/office/drawing/2014/main" id="{879D0703-598B-4DF7-9AC4-E6ED4010BC23}"/>
              </a:ext>
            </a:extLst>
          </p:cNvPr>
          <p:cNvSpPr txBox="1"/>
          <p:nvPr/>
        </p:nvSpPr>
        <p:spPr>
          <a:xfrm>
            <a:off x="7758989" y="6164069"/>
            <a:ext cx="4396520" cy="646331"/>
          </a:xfrm>
          <a:prstGeom prst="rect">
            <a:avLst/>
          </a:prstGeom>
          <a:noFill/>
        </p:spPr>
        <p:txBody>
          <a:bodyPr wrap="square" rtlCol="0">
            <a:spAutoFit/>
          </a:bodyPr>
          <a:lstStyle/>
          <a:p>
            <a:r>
              <a:rPr lang="en-US" altLang="zh-CN" sz="1200" dirty="0"/>
              <a:t>Image Source: </a:t>
            </a:r>
          </a:p>
          <a:p>
            <a:r>
              <a:rPr lang="en-US" sz="1200" dirty="0"/>
              <a:t>Machine learning and deep learning—A review for ecologists. Picher, etc. 2023.</a:t>
            </a:r>
          </a:p>
        </p:txBody>
      </p:sp>
    </p:spTree>
    <p:extLst>
      <p:ext uri="{BB962C8B-B14F-4D97-AF65-F5344CB8AC3E}">
        <p14:creationId xmlns:p14="http://schemas.microsoft.com/office/powerpoint/2010/main" val="4190395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3777D07D-F995-86B8-27B9-7E75E2F589D9}"/>
              </a:ext>
            </a:extLst>
          </p:cNvPr>
          <p:cNvSpPr>
            <a:spLocks noGrp="1"/>
          </p:cNvSpPr>
          <p:nvPr>
            <p:ph type="title"/>
          </p:nvPr>
        </p:nvSpPr>
        <p:spPr>
          <a:xfrm>
            <a:off x="536028" y="0"/>
            <a:ext cx="10817772" cy="1325563"/>
          </a:xfrm>
        </p:spPr>
        <p:txBody>
          <a:bodyPr>
            <a:normAutofit/>
          </a:bodyPr>
          <a:lstStyle/>
          <a:p>
            <a:r>
              <a:rPr lang="en-CN" altLang="zh-CN">
                <a:solidFill>
                  <a:srgbClr val="AC8E68"/>
                </a:solidFill>
                <a:latin typeface="Arial" panose="020B0604020202020204" pitchFamily="34" charset="0"/>
                <a:ea typeface="+mn-ea"/>
                <a:cs typeface="Arial" panose="020B0604020202020204" pitchFamily="34" charset="0"/>
              </a:rPr>
              <a:t>D</a:t>
            </a:r>
            <a:r>
              <a:rPr lang="en-US" altLang="zh-CN">
                <a:solidFill>
                  <a:srgbClr val="AC8E68"/>
                </a:solidFill>
                <a:latin typeface="Arial" panose="020B0604020202020204" pitchFamily="34" charset="0"/>
                <a:ea typeface="+mn-ea"/>
                <a:cs typeface="Arial" panose="020B0604020202020204" pitchFamily="34" charset="0"/>
              </a:rPr>
              <a:t>ecision</a:t>
            </a:r>
            <a:r>
              <a:rPr lang="zh-CN" altLang="en-US">
                <a:solidFill>
                  <a:srgbClr val="AC8E68"/>
                </a:solidFill>
                <a:latin typeface="Arial" panose="020B0604020202020204" pitchFamily="34" charset="0"/>
                <a:ea typeface="+mn-ea"/>
                <a:cs typeface="Arial" panose="020B0604020202020204" pitchFamily="34" charset="0"/>
              </a:rPr>
              <a:t> </a:t>
            </a:r>
            <a:r>
              <a:rPr lang="en-US" altLang="zh-CN">
                <a:solidFill>
                  <a:srgbClr val="AC8E68"/>
                </a:solidFill>
                <a:latin typeface="Arial" panose="020B0604020202020204" pitchFamily="34" charset="0"/>
                <a:ea typeface="+mn-ea"/>
                <a:cs typeface="Arial" panose="020B0604020202020204" pitchFamily="34" charset="0"/>
              </a:rPr>
              <a:t>trees</a:t>
            </a:r>
            <a:endParaRPr lang="en-US">
              <a:solidFill>
                <a:srgbClr val="AC8E68"/>
              </a:solidFill>
              <a:latin typeface="Arial" panose="020B0604020202020204" pitchFamily="34" charset="0"/>
              <a:ea typeface="+mn-ea"/>
              <a:cs typeface="Arial" panose="020B0604020202020204" pitchFamily="34" charset="0"/>
            </a:endParaRPr>
          </a:p>
        </p:txBody>
      </p:sp>
      <p:pic>
        <p:nvPicPr>
          <p:cNvPr id="2" name="Picture 2" descr="Machine learning for Banking: Loan approval use case | by Youssef Fenjiro |  Medium">
            <a:extLst>
              <a:ext uri="{FF2B5EF4-FFF2-40B4-BE49-F238E27FC236}">
                <a16:creationId xmlns:a16="http://schemas.microsoft.com/office/drawing/2014/main" id="{FC8BA0AD-3118-0C87-3AE1-995AA4E96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33" y="1095376"/>
            <a:ext cx="6223000" cy="3111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C959A3-8396-7FD5-FE3E-069563E52AA9}"/>
              </a:ext>
            </a:extLst>
          </p:cNvPr>
          <p:cNvSpPr txBox="1"/>
          <p:nvPr/>
        </p:nvSpPr>
        <p:spPr>
          <a:xfrm>
            <a:off x="6096000" y="696227"/>
            <a:ext cx="6022639" cy="3539430"/>
          </a:xfrm>
          <a:prstGeom prst="rect">
            <a:avLst/>
          </a:prstGeom>
          <a:noFill/>
        </p:spPr>
        <p:txBody>
          <a:bodyPr wrap="square">
            <a:spAutoFit/>
          </a:bodyPr>
          <a:lstStyle/>
          <a:p>
            <a:r>
              <a:rPr lang="en-US" sz="2400" b="1">
                <a:latin typeface="Arial" panose="020B0604020202020204" pitchFamily="34" charset="0"/>
                <a:cs typeface="Arial" panose="020B0604020202020204" pitchFamily="34" charset="0"/>
              </a:rPr>
              <a:t>Build a tree for classification and regression</a:t>
            </a:r>
          </a:p>
          <a:p>
            <a:pPr marL="914400" lvl="1" indent="-457200">
              <a:buFont typeface="+mj-lt"/>
              <a:buAutoNum type="arabicPeriod"/>
            </a:pPr>
            <a:r>
              <a:rPr lang="en-US" sz="2200">
                <a:latin typeface="Arial" panose="020B0604020202020204" pitchFamily="34" charset="0"/>
                <a:cs typeface="Arial" panose="020B0604020202020204" pitchFamily="34" charset="0"/>
              </a:rPr>
              <a:t>Start from the root, </a:t>
            </a:r>
            <a:r>
              <a:rPr lang="en-US" altLang="zh-CN" sz="2200">
                <a:latin typeface="Arial" panose="020B0604020202020204" pitchFamily="34" charset="0"/>
                <a:cs typeface="Arial" panose="020B0604020202020204" pitchFamily="34" charset="0"/>
              </a:rPr>
              <a:t>select</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the</a:t>
            </a:r>
            <a:r>
              <a:rPr lang="zh-CN" altLang="en-US" sz="2200">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node with </a:t>
            </a:r>
            <a:r>
              <a:rPr lang="en-US" altLang="zh-CN" sz="2200">
                <a:latin typeface="Arial" panose="020B0604020202020204" pitchFamily="34" charset="0"/>
                <a:cs typeface="Arial" panose="020B0604020202020204" pitchFamily="34" charset="0"/>
              </a:rPr>
              <a:t>highest</a:t>
            </a:r>
            <a:r>
              <a:rPr lang="zh-CN" altLang="en-US" sz="2200">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impure distribution</a:t>
            </a:r>
          </a:p>
          <a:p>
            <a:pPr marL="1371600" lvl="2" indent="-457200">
              <a:buFont typeface="+mj-lt"/>
              <a:buAutoNum type="arabicParenR"/>
            </a:pPr>
            <a:r>
              <a:rPr lang="en-US" altLang="zh-CN" sz="2200">
                <a:latin typeface="Arial" panose="020B0604020202020204" pitchFamily="34" charset="0"/>
                <a:cs typeface="Arial" panose="020B0604020202020204" pitchFamily="34" charset="0"/>
              </a:rPr>
              <a:t>Evaluate</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all</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possible</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ways</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of</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splitting</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of</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the</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node</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using</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impurity.</a:t>
            </a:r>
            <a:endParaRPr lang="en-US" sz="2200">
              <a:latin typeface="Arial" panose="020B0604020202020204" pitchFamily="34" charset="0"/>
              <a:cs typeface="Arial" panose="020B0604020202020204" pitchFamily="34" charset="0"/>
            </a:endParaRPr>
          </a:p>
          <a:p>
            <a:pPr marL="1371600" lvl="2" indent="-457200">
              <a:buFont typeface="+mj-lt"/>
              <a:buAutoNum type="arabicParenR"/>
            </a:pPr>
            <a:r>
              <a:rPr lang="en-US" altLang="zh-CN" sz="2200" b="1">
                <a:solidFill>
                  <a:srgbClr val="FF0000"/>
                </a:solidFill>
                <a:latin typeface="Arial" panose="020B0604020202020204" pitchFamily="34" charset="0"/>
                <a:cs typeface="Arial" panose="020B0604020202020204" pitchFamily="34" charset="0"/>
              </a:rPr>
              <a:t>S</a:t>
            </a:r>
            <a:r>
              <a:rPr lang="en-US" sz="2200" b="1">
                <a:solidFill>
                  <a:srgbClr val="FF0000"/>
                </a:solidFill>
                <a:latin typeface="Arial" panose="020B0604020202020204" pitchFamily="34" charset="0"/>
                <a:cs typeface="Arial" panose="020B0604020202020204" pitchFamily="34" charset="0"/>
              </a:rPr>
              <a:t>plit the </a:t>
            </a:r>
            <a:r>
              <a:rPr lang="en-US" altLang="zh-CN" sz="2200" b="1">
                <a:solidFill>
                  <a:srgbClr val="FF0000"/>
                </a:solidFill>
                <a:latin typeface="Arial" panose="020B0604020202020204" pitchFamily="34" charset="0"/>
                <a:cs typeface="Arial" panose="020B0604020202020204" pitchFamily="34" charset="0"/>
              </a:rPr>
              <a:t>impurest</a:t>
            </a:r>
            <a:r>
              <a:rPr lang="zh-CN" altLang="en-US" sz="2200" b="1">
                <a:solidFill>
                  <a:srgbClr val="FF0000"/>
                </a:solidFill>
                <a:latin typeface="Arial" panose="020B0604020202020204" pitchFamily="34" charset="0"/>
                <a:cs typeface="Arial" panose="020B0604020202020204" pitchFamily="34" charset="0"/>
              </a:rPr>
              <a:t> </a:t>
            </a:r>
            <a:r>
              <a:rPr lang="en-US" sz="2200" b="1">
                <a:solidFill>
                  <a:srgbClr val="FF0000"/>
                </a:solidFill>
                <a:latin typeface="Arial" panose="020B0604020202020204" pitchFamily="34" charset="0"/>
                <a:cs typeface="Arial" panose="020B0604020202020204" pitchFamily="34" charset="0"/>
              </a:rPr>
              <a:t>node</a:t>
            </a:r>
            <a:r>
              <a:rPr lang="zh-CN" altLang="en-US" sz="2200" b="1">
                <a:solidFill>
                  <a:srgbClr val="FF0000"/>
                </a:solidFill>
                <a:latin typeface="Arial" panose="020B0604020202020204" pitchFamily="34" charset="0"/>
                <a:cs typeface="Arial" panose="020B0604020202020204" pitchFamily="34" charset="0"/>
              </a:rPr>
              <a:t> </a:t>
            </a:r>
            <a:r>
              <a:rPr lang="en-US" altLang="zh-CN" sz="2200" b="1">
                <a:solidFill>
                  <a:srgbClr val="FF0000"/>
                </a:solidFill>
                <a:latin typeface="Arial" panose="020B0604020202020204" pitchFamily="34" charset="0"/>
                <a:cs typeface="Arial" panose="020B0604020202020204" pitchFamily="34" charset="0"/>
              </a:rPr>
              <a:t>and</a:t>
            </a:r>
            <a:r>
              <a:rPr lang="zh-CN" altLang="en-US" sz="2200" b="1">
                <a:solidFill>
                  <a:srgbClr val="FF0000"/>
                </a:solidFill>
                <a:latin typeface="Arial" panose="020B0604020202020204" pitchFamily="34" charset="0"/>
                <a:cs typeface="Arial" panose="020B0604020202020204" pitchFamily="34" charset="0"/>
              </a:rPr>
              <a:t> </a:t>
            </a:r>
            <a:r>
              <a:rPr lang="en-US" altLang="zh-CN" sz="2200" b="1">
                <a:solidFill>
                  <a:srgbClr val="FF0000"/>
                </a:solidFill>
                <a:latin typeface="Arial" panose="020B0604020202020204" pitchFamily="34" charset="0"/>
                <a:cs typeface="Arial" panose="020B0604020202020204" pitchFamily="34" charset="0"/>
              </a:rPr>
              <a:t>maximally</a:t>
            </a:r>
            <a:r>
              <a:rPr lang="zh-CN" altLang="en-US" sz="2200" b="1">
                <a:solidFill>
                  <a:srgbClr val="FF0000"/>
                </a:solidFill>
                <a:latin typeface="Arial" panose="020B0604020202020204" pitchFamily="34" charset="0"/>
                <a:cs typeface="Arial" panose="020B0604020202020204" pitchFamily="34" charset="0"/>
              </a:rPr>
              <a:t> </a:t>
            </a:r>
            <a:r>
              <a:rPr lang="en-US" altLang="zh-CN" sz="2200" b="1">
                <a:solidFill>
                  <a:srgbClr val="FF0000"/>
                </a:solidFill>
                <a:latin typeface="Arial" panose="020B0604020202020204" pitchFamily="34" charset="0"/>
                <a:cs typeface="Arial" panose="020B0604020202020204" pitchFamily="34" charset="0"/>
              </a:rPr>
              <a:t>reduce</a:t>
            </a:r>
            <a:r>
              <a:rPr lang="zh-CN" altLang="en-US" sz="2200" b="1">
                <a:solidFill>
                  <a:srgbClr val="FF0000"/>
                </a:solidFill>
                <a:latin typeface="Arial" panose="020B0604020202020204" pitchFamily="34" charset="0"/>
                <a:cs typeface="Arial" panose="020B0604020202020204" pitchFamily="34" charset="0"/>
              </a:rPr>
              <a:t> </a:t>
            </a:r>
            <a:r>
              <a:rPr lang="en-US" altLang="zh-CN" sz="2200" b="1">
                <a:solidFill>
                  <a:srgbClr val="FF0000"/>
                </a:solidFill>
                <a:latin typeface="Arial" panose="020B0604020202020204" pitchFamily="34" charset="0"/>
                <a:cs typeface="Arial" panose="020B0604020202020204" pitchFamily="34" charset="0"/>
              </a:rPr>
              <a:t>impurity.</a:t>
            </a:r>
          </a:p>
          <a:p>
            <a:pPr marL="1371600" lvl="2" indent="-457200">
              <a:buFont typeface="+mj-lt"/>
              <a:buAutoNum type="arabicParenR"/>
            </a:pPr>
            <a:r>
              <a:rPr lang="en-US" altLang="zh-CN" sz="2200">
                <a:latin typeface="Arial" panose="020B0604020202020204" pitchFamily="34" charset="0"/>
                <a:cs typeface="Arial" panose="020B0604020202020204" pitchFamily="34" charset="0"/>
              </a:rPr>
              <a:t>If</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Non-Stop,</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go</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to</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step</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1;</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otherwise</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stop</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growing</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tree.</a:t>
            </a:r>
            <a:endParaRPr lang="en-CN" sz="2200"/>
          </a:p>
        </p:txBody>
      </p:sp>
      <p:sp>
        <p:nvSpPr>
          <p:cNvPr id="6" name="TextBox 5">
            <a:extLst>
              <a:ext uri="{FF2B5EF4-FFF2-40B4-BE49-F238E27FC236}">
                <a16:creationId xmlns:a16="http://schemas.microsoft.com/office/drawing/2014/main" id="{0AE3FEAE-6B85-1138-8BEA-13900304F48F}"/>
              </a:ext>
            </a:extLst>
          </p:cNvPr>
          <p:cNvSpPr txBox="1"/>
          <p:nvPr/>
        </p:nvSpPr>
        <p:spPr>
          <a:xfrm>
            <a:off x="4510685" y="4631799"/>
            <a:ext cx="1386213" cy="369332"/>
          </a:xfrm>
          <a:prstGeom prst="rect">
            <a:avLst/>
          </a:prstGeom>
          <a:noFill/>
          <a:ln w="19050">
            <a:solidFill>
              <a:srgbClr val="FF0000"/>
            </a:solidFill>
          </a:ln>
        </p:spPr>
        <p:txBody>
          <a:bodyPr wrap="none" rtlCol="0">
            <a:spAutoFit/>
          </a:bodyPr>
          <a:lstStyle/>
          <a:p>
            <a:r>
              <a:rPr lang="en-US" altLang="zh-CN"/>
              <a:t>{Y,</a:t>
            </a:r>
            <a:r>
              <a:rPr lang="zh-CN" altLang="en-US"/>
              <a:t> </a:t>
            </a:r>
            <a:r>
              <a:rPr lang="en-US" altLang="zh-CN"/>
              <a:t>Y,</a:t>
            </a:r>
            <a:r>
              <a:rPr lang="zh-CN" altLang="en-US"/>
              <a:t> </a:t>
            </a:r>
            <a:r>
              <a:rPr lang="en-US" altLang="zh-CN"/>
              <a:t>N,</a:t>
            </a:r>
            <a:r>
              <a:rPr lang="zh-CN" altLang="en-US"/>
              <a:t> </a:t>
            </a:r>
            <a:r>
              <a:rPr lang="en-US" altLang="zh-CN"/>
              <a:t>N,</a:t>
            </a:r>
            <a:r>
              <a:rPr lang="zh-CN" altLang="en-US"/>
              <a:t> </a:t>
            </a:r>
            <a:r>
              <a:rPr lang="en-US" altLang="zh-CN"/>
              <a:t>N}</a:t>
            </a:r>
            <a:endParaRPr lang="en-CN"/>
          </a:p>
        </p:txBody>
      </p:sp>
      <p:pic>
        <p:nvPicPr>
          <p:cNvPr id="45" name="Picture 44" descr="A picture containing text, clipart&#10;&#10;Description automatically generated">
            <a:extLst>
              <a:ext uri="{FF2B5EF4-FFF2-40B4-BE49-F238E27FC236}">
                <a16:creationId xmlns:a16="http://schemas.microsoft.com/office/drawing/2014/main" id="{7BCF5AC8-657D-6019-524C-9D3AF33B5A9C}"/>
              </a:ext>
            </a:extLst>
          </p:cNvPr>
          <p:cNvPicPr>
            <a:picLocks noChangeAspect="1"/>
          </p:cNvPicPr>
          <p:nvPr/>
        </p:nvPicPr>
        <p:blipFill>
          <a:blip r:embed="rId3"/>
          <a:stretch>
            <a:fillRect/>
          </a:stretch>
        </p:blipFill>
        <p:spPr>
          <a:xfrm>
            <a:off x="1734239" y="4626534"/>
            <a:ext cx="2056354" cy="415766"/>
          </a:xfrm>
          <a:prstGeom prst="rect">
            <a:avLst/>
          </a:prstGeom>
        </p:spPr>
      </p:pic>
      <p:sp>
        <p:nvSpPr>
          <p:cNvPr id="46" name="TextBox 45">
            <a:extLst>
              <a:ext uri="{FF2B5EF4-FFF2-40B4-BE49-F238E27FC236}">
                <a16:creationId xmlns:a16="http://schemas.microsoft.com/office/drawing/2014/main" id="{D7095D41-AE7F-36E4-131A-9B5E55D54DA1}"/>
              </a:ext>
            </a:extLst>
          </p:cNvPr>
          <p:cNvSpPr txBox="1"/>
          <p:nvPr/>
        </p:nvSpPr>
        <p:spPr>
          <a:xfrm>
            <a:off x="344023" y="4626534"/>
            <a:ext cx="1394997" cy="369332"/>
          </a:xfrm>
          <a:prstGeom prst="rect">
            <a:avLst/>
          </a:prstGeom>
          <a:noFill/>
        </p:spPr>
        <p:txBody>
          <a:bodyPr wrap="none" rtlCol="0">
            <a:spAutoFit/>
          </a:bodyPr>
          <a:lstStyle/>
          <a:p>
            <a:r>
              <a:rPr lang="en-CN"/>
              <a:t>Training</a:t>
            </a:r>
            <a:r>
              <a:rPr lang="zh-CN" altLang="en-US"/>
              <a:t> </a:t>
            </a:r>
            <a:r>
              <a:rPr lang="en-US" altLang="zh-CN"/>
              <a:t>data</a:t>
            </a:r>
            <a:endParaRPr lang="en-CN"/>
          </a:p>
        </p:txBody>
      </p:sp>
      <p:sp>
        <p:nvSpPr>
          <p:cNvPr id="47" name="Right Arrow 46">
            <a:extLst>
              <a:ext uri="{FF2B5EF4-FFF2-40B4-BE49-F238E27FC236}">
                <a16:creationId xmlns:a16="http://schemas.microsoft.com/office/drawing/2014/main" id="{8BAA8ACB-D7E0-D6E8-087C-BFBD551A1356}"/>
              </a:ext>
            </a:extLst>
          </p:cNvPr>
          <p:cNvSpPr/>
          <p:nvPr/>
        </p:nvSpPr>
        <p:spPr>
          <a:xfrm>
            <a:off x="3938481" y="4692359"/>
            <a:ext cx="342542" cy="284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69" name="Group 68">
            <a:extLst>
              <a:ext uri="{FF2B5EF4-FFF2-40B4-BE49-F238E27FC236}">
                <a16:creationId xmlns:a16="http://schemas.microsoft.com/office/drawing/2014/main" id="{BF035285-B69A-9516-1875-C5EB4273248B}"/>
              </a:ext>
            </a:extLst>
          </p:cNvPr>
          <p:cNvGrpSpPr/>
          <p:nvPr/>
        </p:nvGrpSpPr>
        <p:grpSpPr>
          <a:xfrm>
            <a:off x="6551732" y="4629682"/>
            <a:ext cx="2112164" cy="1105514"/>
            <a:chOff x="5944914" y="4493180"/>
            <a:chExt cx="2112164" cy="1105514"/>
          </a:xfrm>
        </p:grpSpPr>
        <p:sp>
          <p:nvSpPr>
            <p:cNvPr id="48" name="TextBox 47">
              <a:extLst>
                <a:ext uri="{FF2B5EF4-FFF2-40B4-BE49-F238E27FC236}">
                  <a16:creationId xmlns:a16="http://schemas.microsoft.com/office/drawing/2014/main" id="{B070846A-701F-F28D-CF8D-15C8DF8C973F}"/>
                </a:ext>
              </a:extLst>
            </p:cNvPr>
            <p:cNvSpPr txBox="1"/>
            <p:nvPr/>
          </p:nvSpPr>
          <p:spPr>
            <a:xfrm>
              <a:off x="6204808" y="4493180"/>
              <a:ext cx="1386213" cy="369332"/>
            </a:xfrm>
            <a:prstGeom prst="rect">
              <a:avLst/>
            </a:prstGeom>
            <a:noFill/>
            <a:ln>
              <a:solidFill>
                <a:schemeClr val="accent1">
                  <a:shade val="15000"/>
                </a:schemeClr>
              </a:solidFill>
            </a:ln>
          </p:spPr>
          <p:txBody>
            <a:bodyPr wrap="none" rtlCol="0">
              <a:spAutoFit/>
            </a:bodyPr>
            <a:lstStyle/>
            <a:p>
              <a:r>
                <a:rPr lang="en-US" altLang="zh-CN"/>
                <a:t>{Y,</a:t>
              </a:r>
              <a:r>
                <a:rPr lang="zh-CN" altLang="en-US"/>
                <a:t> </a:t>
              </a:r>
              <a:r>
                <a:rPr lang="en-US" altLang="zh-CN"/>
                <a:t>Y,</a:t>
              </a:r>
              <a:r>
                <a:rPr lang="zh-CN" altLang="en-US"/>
                <a:t> </a:t>
              </a:r>
              <a:r>
                <a:rPr lang="en-US" altLang="zh-CN"/>
                <a:t>N,</a:t>
              </a:r>
              <a:r>
                <a:rPr lang="zh-CN" altLang="en-US"/>
                <a:t> </a:t>
              </a:r>
              <a:r>
                <a:rPr lang="en-US" altLang="zh-CN"/>
                <a:t>N,</a:t>
              </a:r>
              <a:r>
                <a:rPr lang="zh-CN" altLang="en-US"/>
                <a:t> </a:t>
              </a:r>
              <a:r>
                <a:rPr lang="en-US" altLang="zh-CN"/>
                <a:t>N}</a:t>
              </a:r>
              <a:endParaRPr lang="en-CN"/>
            </a:p>
          </p:txBody>
        </p:sp>
        <p:sp>
          <p:nvSpPr>
            <p:cNvPr id="49" name="TextBox 48">
              <a:extLst>
                <a:ext uri="{FF2B5EF4-FFF2-40B4-BE49-F238E27FC236}">
                  <a16:creationId xmlns:a16="http://schemas.microsoft.com/office/drawing/2014/main" id="{E01D542C-92AD-E3E4-28E0-29D7CFF6AF5A}"/>
                </a:ext>
              </a:extLst>
            </p:cNvPr>
            <p:cNvSpPr txBox="1"/>
            <p:nvPr/>
          </p:nvSpPr>
          <p:spPr>
            <a:xfrm>
              <a:off x="5944914" y="5229362"/>
              <a:ext cx="672428" cy="369332"/>
            </a:xfrm>
            <a:prstGeom prst="rect">
              <a:avLst/>
            </a:prstGeom>
            <a:noFill/>
            <a:ln w="19050">
              <a:solidFill>
                <a:srgbClr val="FF0000"/>
              </a:solidFill>
            </a:ln>
          </p:spPr>
          <p:txBody>
            <a:bodyPr wrap="none" rtlCol="0">
              <a:spAutoFit/>
            </a:bodyPr>
            <a:lstStyle/>
            <a:p>
              <a:r>
                <a:rPr lang="en-US" altLang="zh-CN"/>
                <a:t>{Y,</a:t>
              </a:r>
              <a:r>
                <a:rPr lang="zh-CN" altLang="en-US"/>
                <a:t> </a:t>
              </a:r>
              <a:r>
                <a:rPr lang="en-US" altLang="zh-CN"/>
                <a:t>N}</a:t>
              </a:r>
              <a:endParaRPr lang="en-CN"/>
            </a:p>
          </p:txBody>
        </p:sp>
        <p:sp>
          <p:nvSpPr>
            <p:cNvPr id="50" name="TextBox 49">
              <a:extLst>
                <a:ext uri="{FF2B5EF4-FFF2-40B4-BE49-F238E27FC236}">
                  <a16:creationId xmlns:a16="http://schemas.microsoft.com/office/drawing/2014/main" id="{550D3D3D-4768-195A-2BC3-C25A6D6F442D}"/>
                </a:ext>
              </a:extLst>
            </p:cNvPr>
            <p:cNvSpPr txBox="1"/>
            <p:nvPr/>
          </p:nvSpPr>
          <p:spPr>
            <a:xfrm>
              <a:off x="7124963" y="5229362"/>
              <a:ext cx="932115" cy="369332"/>
            </a:xfrm>
            <a:prstGeom prst="rect">
              <a:avLst/>
            </a:prstGeom>
            <a:noFill/>
            <a:ln>
              <a:solidFill>
                <a:schemeClr val="accent1">
                  <a:shade val="15000"/>
                </a:schemeClr>
              </a:solidFill>
            </a:ln>
          </p:spPr>
          <p:txBody>
            <a:bodyPr wrap="none" rtlCol="0">
              <a:spAutoFit/>
            </a:bodyPr>
            <a:lstStyle/>
            <a:p>
              <a:r>
                <a:rPr lang="en-US" altLang="zh-CN"/>
                <a:t>{Y,</a:t>
              </a:r>
              <a:r>
                <a:rPr lang="zh-CN" altLang="en-US"/>
                <a:t> </a:t>
              </a:r>
              <a:r>
                <a:rPr lang="en-US" altLang="zh-CN"/>
                <a:t>N,</a:t>
              </a:r>
              <a:r>
                <a:rPr lang="zh-CN" altLang="en-US"/>
                <a:t> </a:t>
              </a:r>
              <a:r>
                <a:rPr lang="en-US" altLang="zh-CN"/>
                <a:t>N}</a:t>
              </a:r>
              <a:endParaRPr lang="en-CN"/>
            </a:p>
          </p:txBody>
        </p:sp>
        <p:cxnSp>
          <p:nvCxnSpPr>
            <p:cNvPr id="52" name="Straight Arrow Connector 51">
              <a:extLst>
                <a:ext uri="{FF2B5EF4-FFF2-40B4-BE49-F238E27FC236}">
                  <a16:creationId xmlns:a16="http://schemas.microsoft.com/office/drawing/2014/main" id="{7CB95230-6BB2-A7F7-357E-DF1B6D99C702}"/>
                </a:ext>
              </a:extLst>
            </p:cNvPr>
            <p:cNvCxnSpPr>
              <a:stCxn id="48" idx="2"/>
              <a:endCxn id="49" idx="0"/>
            </p:cNvCxnSpPr>
            <p:nvPr/>
          </p:nvCxnSpPr>
          <p:spPr>
            <a:xfrm flipH="1">
              <a:off x="6281128" y="4862512"/>
              <a:ext cx="616787" cy="36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3FF11AA-17B7-EEC6-98B0-B3801B3BBE9C}"/>
                </a:ext>
              </a:extLst>
            </p:cNvPr>
            <p:cNvCxnSpPr>
              <a:stCxn id="48" idx="2"/>
              <a:endCxn id="50" idx="0"/>
            </p:cNvCxnSpPr>
            <p:nvPr/>
          </p:nvCxnSpPr>
          <p:spPr>
            <a:xfrm>
              <a:off x="6897915" y="4862512"/>
              <a:ext cx="693106" cy="36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67E246AE-0055-4186-5710-9093EEA25C69}"/>
              </a:ext>
            </a:extLst>
          </p:cNvPr>
          <p:cNvGrpSpPr/>
          <p:nvPr/>
        </p:nvGrpSpPr>
        <p:grpSpPr>
          <a:xfrm>
            <a:off x="9133599" y="4629682"/>
            <a:ext cx="2493074" cy="1841696"/>
            <a:chOff x="8203829" y="4493180"/>
            <a:chExt cx="2493074" cy="1841696"/>
          </a:xfrm>
        </p:grpSpPr>
        <p:sp>
          <p:nvSpPr>
            <p:cNvPr id="55" name="TextBox 54">
              <a:extLst>
                <a:ext uri="{FF2B5EF4-FFF2-40B4-BE49-F238E27FC236}">
                  <a16:creationId xmlns:a16="http://schemas.microsoft.com/office/drawing/2014/main" id="{0F205321-490D-7315-3FF9-94BB228B3DB8}"/>
                </a:ext>
              </a:extLst>
            </p:cNvPr>
            <p:cNvSpPr txBox="1"/>
            <p:nvPr/>
          </p:nvSpPr>
          <p:spPr>
            <a:xfrm>
              <a:off x="8844633" y="4493180"/>
              <a:ext cx="1386213" cy="369332"/>
            </a:xfrm>
            <a:prstGeom prst="rect">
              <a:avLst/>
            </a:prstGeom>
            <a:noFill/>
            <a:ln>
              <a:solidFill>
                <a:schemeClr val="accent1">
                  <a:shade val="15000"/>
                </a:schemeClr>
              </a:solidFill>
            </a:ln>
          </p:spPr>
          <p:txBody>
            <a:bodyPr wrap="none" rtlCol="0">
              <a:spAutoFit/>
            </a:bodyPr>
            <a:lstStyle/>
            <a:p>
              <a:r>
                <a:rPr lang="en-US" altLang="zh-CN"/>
                <a:t>{Y,</a:t>
              </a:r>
              <a:r>
                <a:rPr lang="zh-CN" altLang="en-US"/>
                <a:t> </a:t>
              </a:r>
              <a:r>
                <a:rPr lang="en-US" altLang="zh-CN"/>
                <a:t>Y,</a:t>
              </a:r>
              <a:r>
                <a:rPr lang="zh-CN" altLang="en-US"/>
                <a:t> </a:t>
              </a:r>
              <a:r>
                <a:rPr lang="en-US" altLang="zh-CN"/>
                <a:t>N,</a:t>
              </a:r>
              <a:r>
                <a:rPr lang="zh-CN" altLang="en-US"/>
                <a:t> </a:t>
              </a:r>
              <a:r>
                <a:rPr lang="en-US" altLang="zh-CN"/>
                <a:t>N,</a:t>
              </a:r>
              <a:r>
                <a:rPr lang="zh-CN" altLang="en-US"/>
                <a:t> </a:t>
              </a:r>
              <a:r>
                <a:rPr lang="en-US" altLang="zh-CN"/>
                <a:t>N}</a:t>
              </a:r>
              <a:endParaRPr lang="en-CN"/>
            </a:p>
          </p:txBody>
        </p:sp>
        <p:sp>
          <p:nvSpPr>
            <p:cNvPr id="56" name="TextBox 55">
              <a:extLst>
                <a:ext uri="{FF2B5EF4-FFF2-40B4-BE49-F238E27FC236}">
                  <a16:creationId xmlns:a16="http://schemas.microsoft.com/office/drawing/2014/main" id="{7DB3A24F-E341-A0D2-10E9-C11F020951DC}"/>
                </a:ext>
              </a:extLst>
            </p:cNvPr>
            <p:cNvSpPr txBox="1"/>
            <p:nvPr/>
          </p:nvSpPr>
          <p:spPr>
            <a:xfrm>
              <a:off x="8584739" y="5229362"/>
              <a:ext cx="672428" cy="369332"/>
            </a:xfrm>
            <a:prstGeom prst="rect">
              <a:avLst/>
            </a:prstGeom>
            <a:noFill/>
            <a:ln>
              <a:solidFill>
                <a:schemeClr val="accent1">
                  <a:shade val="15000"/>
                </a:schemeClr>
              </a:solidFill>
            </a:ln>
          </p:spPr>
          <p:txBody>
            <a:bodyPr wrap="none" rtlCol="0">
              <a:spAutoFit/>
            </a:bodyPr>
            <a:lstStyle/>
            <a:p>
              <a:r>
                <a:rPr lang="en-US" altLang="zh-CN"/>
                <a:t>{Y,</a:t>
              </a:r>
              <a:r>
                <a:rPr lang="zh-CN" altLang="en-US"/>
                <a:t> </a:t>
              </a:r>
              <a:r>
                <a:rPr lang="en-US" altLang="zh-CN"/>
                <a:t>N}</a:t>
              </a:r>
              <a:endParaRPr lang="en-CN"/>
            </a:p>
          </p:txBody>
        </p:sp>
        <p:sp>
          <p:nvSpPr>
            <p:cNvPr id="57" name="TextBox 56">
              <a:extLst>
                <a:ext uri="{FF2B5EF4-FFF2-40B4-BE49-F238E27FC236}">
                  <a16:creationId xmlns:a16="http://schemas.microsoft.com/office/drawing/2014/main" id="{EF3EE33E-4013-4485-7802-145EAA340EE4}"/>
                </a:ext>
              </a:extLst>
            </p:cNvPr>
            <p:cNvSpPr txBox="1"/>
            <p:nvPr/>
          </p:nvSpPr>
          <p:spPr>
            <a:xfrm>
              <a:off x="9764788" y="5229362"/>
              <a:ext cx="932115" cy="369332"/>
            </a:xfrm>
            <a:prstGeom prst="rect">
              <a:avLst/>
            </a:prstGeom>
            <a:noFill/>
            <a:ln w="22225">
              <a:solidFill>
                <a:srgbClr val="FF0000"/>
              </a:solidFill>
            </a:ln>
          </p:spPr>
          <p:txBody>
            <a:bodyPr wrap="none" rtlCol="0">
              <a:spAutoFit/>
            </a:bodyPr>
            <a:lstStyle/>
            <a:p>
              <a:r>
                <a:rPr lang="en-US" altLang="zh-CN"/>
                <a:t>{Y,</a:t>
              </a:r>
              <a:r>
                <a:rPr lang="zh-CN" altLang="en-US"/>
                <a:t> </a:t>
              </a:r>
              <a:r>
                <a:rPr lang="en-US" altLang="zh-CN"/>
                <a:t>N,</a:t>
              </a:r>
              <a:r>
                <a:rPr lang="zh-CN" altLang="en-US"/>
                <a:t> </a:t>
              </a:r>
              <a:r>
                <a:rPr lang="en-US" altLang="zh-CN"/>
                <a:t>N}</a:t>
              </a:r>
              <a:endParaRPr lang="en-CN"/>
            </a:p>
          </p:txBody>
        </p:sp>
        <p:cxnSp>
          <p:nvCxnSpPr>
            <p:cNvPr id="58" name="Straight Arrow Connector 57">
              <a:extLst>
                <a:ext uri="{FF2B5EF4-FFF2-40B4-BE49-F238E27FC236}">
                  <a16:creationId xmlns:a16="http://schemas.microsoft.com/office/drawing/2014/main" id="{EE7E6AAA-EB66-E124-18D2-0DC130A89A16}"/>
                </a:ext>
              </a:extLst>
            </p:cNvPr>
            <p:cNvCxnSpPr>
              <a:stCxn id="55" idx="2"/>
              <a:endCxn id="56" idx="0"/>
            </p:cNvCxnSpPr>
            <p:nvPr/>
          </p:nvCxnSpPr>
          <p:spPr>
            <a:xfrm flipH="1">
              <a:off x="8920953" y="4862512"/>
              <a:ext cx="616787" cy="36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C9E6C77-FB07-9C3C-50F1-5181826D7A80}"/>
                </a:ext>
              </a:extLst>
            </p:cNvPr>
            <p:cNvCxnSpPr>
              <a:stCxn id="55" idx="2"/>
              <a:endCxn id="57" idx="0"/>
            </p:cNvCxnSpPr>
            <p:nvPr/>
          </p:nvCxnSpPr>
          <p:spPr>
            <a:xfrm>
              <a:off x="9537740" y="4862512"/>
              <a:ext cx="693106" cy="36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9385765-0305-DD78-6E90-C67A87785164}"/>
                </a:ext>
              </a:extLst>
            </p:cNvPr>
            <p:cNvSpPr txBox="1"/>
            <p:nvPr/>
          </p:nvSpPr>
          <p:spPr>
            <a:xfrm>
              <a:off x="8203829" y="5965544"/>
              <a:ext cx="441146" cy="369332"/>
            </a:xfrm>
            <a:prstGeom prst="rect">
              <a:avLst/>
            </a:prstGeom>
            <a:noFill/>
            <a:ln>
              <a:solidFill>
                <a:schemeClr val="accent1">
                  <a:shade val="15000"/>
                </a:schemeClr>
              </a:solidFill>
            </a:ln>
          </p:spPr>
          <p:txBody>
            <a:bodyPr wrap="none" rtlCol="0">
              <a:spAutoFit/>
            </a:bodyPr>
            <a:lstStyle/>
            <a:p>
              <a:r>
                <a:rPr lang="en-US" altLang="zh-CN"/>
                <a:t>{Y}</a:t>
              </a:r>
              <a:endParaRPr lang="en-CN"/>
            </a:p>
          </p:txBody>
        </p:sp>
        <p:sp>
          <p:nvSpPr>
            <p:cNvPr id="61" name="TextBox 60">
              <a:extLst>
                <a:ext uri="{FF2B5EF4-FFF2-40B4-BE49-F238E27FC236}">
                  <a16:creationId xmlns:a16="http://schemas.microsoft.com/office/drawing/2014/main" id="{D1ABD87A-9D44-522C-C7F1-CCB454A4D194}"/>
                </a:ext>
              </a:extLst>
            </p:cNvPr>
            <p:cNvSpPr txBox="1"/>
            <p:nvPr/>
          </p:nvSpPr>
          <p:spPr>
            <a:xfrm>
              <a:off x="9088615" y="5965544"/>
              <a:ext cx="478016" cy="369332"/>
            </a:xfrm>
            <a:prstGeom prst="rect">
              <a:avLst/>
            </a:prstGeom>
            <a:noFill/>
            <a:ln>
              <a:solidFill>
                <a:schemeClr val="accent1">
                  <a:shade val="15000"/>
                </a:schemeClr>
              </a:solidFill>
            </a:ln>
          </p:spPr>
          <p:txBody>
            <a:bodyPr wrap="none" rtlCol="0">
              <a:spAutoFit/>
            </a:bodyPr>
            <a:lstStyle/>
            <a:p>
              <a:r>
                <a:rPr lang="en-US" altLang="zh-CN"/>
                <a:t>{N}</a:t>
              </a:r>
              <a:endParaRPr lang="en-CN"/>
            </a:p>
          </p:txBody>
        </p:sp>
        <p:cxnSp>
          <p:nvCxnSpPr>
            <p:cNvPr id="62" name="Straight Arrow Connector 61">
              <a:extLst>
                <a:ext uri="{FF2B5EF4-FFF2-40B4-BE49-F238E27FC236}">
                  <a16:creationId xmlns:a16="http://schemas.microsoft.com/office/drawing/2014/main" id="{44EEA801-E2AE-9B3C-99C4-3F17F4F1D6BD}"/>
                </a:ext>
              </a:extLst>
            </p:cNvPr>
            <p:cNvCxnSpPr>
              <a:cxnSpLocks/>
              <a:stCxn id="56" idx="2"/>
              <a:endCxn id="60" idx="0"/>
            </p:cNvCxnSpPr>
            <p:nvPr/>
          </p:nvCxnSpPr>
          <p:spPr>
            <a:xfrm flipH="1">
              <a:off x="8424402" y="5598694"/>
              <a:ext cx="496551" cy="36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5C7D6CB-6F39-B1C7-2C2F-42772E89D4DA}"/>
                </a:ext>
              </a:extLst>
            </p:cNvPr>
            <p:cNvCxnSpPr>
              <a:cxnSpLocks/>
              <a:stCxn id="56" idx="2"/>
              <a:endCxn id="61" idx="0"/>
            </p:cNvCxnSpPr>
            <p:nvPr/>
          </p:nvCxnSpPr>
          <p:spPr>
            <a:xfrm>
              <a:off x="8920953" y="5598694"/>
              <a:ext cx="406670" cy="36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6" name="Right Arrow 65">
            <a:extLst>
              <a:ext uri="{FF2B5EF4-FFF2-40B4-BE49-F238E27FC236}">
                <a16:creationId xmlns:a16="http://schemas.microsoft.com/office/drawing/2014/main" id="{5B8591C1-9B54-9FEF-5F65-9C4FEECC9CFD}"/>
              </a:ext>
            </a:extLst>
          </p:cNvPr>
          <p:cNvSpPr/>
          <p:nvPr/>
        </p:nvSpPr>
        <p:spPr>
          <a:xfrm>
            <a:off x="6219596" y="4687723"/>
            <a:ext cx="342542" cy="284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7" name="Right Arrow 66">
            <a:extLst>
              <a:ext uri="{FF2B5EF4-FFF2-40B4-BE49-F238E27FC236}">
                <a16:creationId xmlns:a16="http://schemas.microsoft.com/office/drawing/2014/main" id="{338DB035-B57D-AC88-6EAA-E998D3A8F59F}"/>
              </a:ext>
            </a:extLst>
          </p:cNvPr>
          <p:cNvSpPr/>
          <p:nvPr/>
        </p:nvSpPr>
        <p:spPr>
          <a:xfrm>
            <a:off x="8742481" y="4711750"/>
            <a:ext cx="342542" cy="2841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326090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C245C93-46FD-D7F2-764A-E779B289A1CC}"/>
              </a:ext>
            </a:extLst>
          </p:cNvPr>
          <p:cNvSpPr>
            <a:spLocks noGrp="1"/>
          </p:cNvSpPr>
          <p:nvPr>
            <p:ph idx="1"/>
          </p:nvPr>
        </p:nvSpPr>
        <p:spPr>
          <a:xfrm>
            <a:off x="768436" y="1059780"/>
            <a:ext cx="11077200" cy="2188915"/>
          </a:xfrm>
        </p:spPr>
        <p:txBody>
          <a:bodyPr>
            <a:normAutofit/>
          </a:bodyPr>
          <a:lstStyle/>
          <a:p>
            <a:r>
              <a:rPr lang="en-US" sz="2200">
                <a:latin typeface="Microsoft YaHei UI" panose="020B0503020204020204" pitchFamily="34" charset="-122"/>
                <a:ea typeface="Microsoft YaHei UI" panose="020B0503020204020204" pitchFamily="34" charset="-122"/>
                <a:cs typeface="Arial" panose="020B0604020202020204" pitchFamily="34" charset="0"/>
              </a:rPr>
              <a:t>One decision tree is </a:t>
            </a:r>
            <a:r>
              <a:rPr lang="en-US" altLang="zh-CN" sz="2200" b="1">
                <a:solidFill>
                  <a:schemeClr val="tx2">
                    <a:lumMod val="50000"/>
                    <a:lumOff val="50000"/>
                  </a:schemeClr>
                </a:solidFill>
                <a:latin typeface="Microsoft YaHei UI" panose="020B0503020204020204" pitchFamily="34" charset="-122"/>
                <a:ea typeface="Microsoft YaHei UI" panose="020B0503020204020204" pitchFamily="34" charset="-122"/>
                <a:cs typeface="Arial" panose="020B0604020202020204" pitchFamily="34" charset="0"/>
              </a:rPr>
              <a:t>globally</a:t>
            </a:r>
            <a:r>
              <a:rPr lang="zh-CN" altLang="en-US" sz="2200" b="1">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and</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b="1">
                <a:solidFill>
                  <a:schemeClr val="accent2">
                    <a:lumMod val="60000"/>
                    <a:lumOff val="40000"/>
                  </a:schemeClr>
                </a:solidFill>
                <a:latin typeface="Microsoft YaHei UI" panose="020B0503020204020204" pitchFamily="34" charset="-122"/>
                <a:ea typeface="Microsoft YaHei UI" panose="020B0503020204020204" pitchFamily="34" charset="-122"/>
                <a:cs typeface="Arial" panose="020B0604020202020204" pitchFamily="34" charset="0"/>
              </a:rPr>
              <a:t>intrisically</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sz="2200">
                <a:latin typeface="Microsoft YaHei UI" panose="020B0503020204020204" pitchFamily="34" charset="-122"/>
                <a:ea typeface="Microsoft YaHei UI" panose="020B0503020204020204" pitchFamily="34" charset="-122"/>
                <a:cs typeface="Arial" panose="020B0604020202020204" pitchFamily="34" charset="0"/>
              </a:rPr>
              <a:t>interpretable.</a:t>
            </a:r>
          </a:p>
          <a:p>
            <a:pPr lvl="1">
              <a:buFont typeface="Courier New" panose="02070309020205020404" pitchFamily="49" charset="0"/>
              <a:buChar char="o"/>
            </a:pPr>
            <a:r>
              <a:rPr lang="en-US" sz="2000">
                <a:latin typeface="Microsoft YaHei UI" panose="020B0503020204020204" pitchFamily="34" charset="-122"/>
                <a:ea typeface="Microsoft YaHei UI" panose="020B0503020204020204" pitchFamily="34" charset="-122"/>
                <a:cs typeface="Arial" panose="020B0604020202020204" pitchFamily="34" charset="0"/>
              </a:rPr>
              <a:t>Extract rules by enumerating all paths from root to leaves</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regardless</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of</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any</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input.</a:t>
            </a:r>
            <a:endParaRPr lang="en-US" sz="1600">
              <a:latin typeface="Microsoft YaHei UI" panose="020B0503020204020204" pitchFamily="34" charset="-122"/>
              <a:ea typeface="Microsoft YaHei UI" panose="020B0503020204020204" pitchFamily="34" charset="-122"/>
            </a:endParaRPr>
          </a:p>
          <a:p>
            <a:endParaRPr lang="en-US" sz="2000"/>
          </a:p>
          <a:p>
            <a:endParaRPr lang="en-US" sz="2000"/>
          </a:p>
        </p:txBody>
      </p:sp>
      <p:pic>
        <p:nvPicPr>
          <p:cNvPr id="1026" name="Picture 2" descr="Machine learning for Banking: Loan approval use case | by Youssef Fenjiro |  Medium">
            <a:extLst>
              <a:ext uri="{FF2B5EF4-FFF2-40B4-BE49-F238E27FC236}">
                <a16:creationId xmlns:a16="http://schemas.microsoft.com/office/drawing/2014/main" id="{CC3991C1-C07E-1BAB-E5F8-79327261C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61" y="2127935"/>
            <a:ext cx="5179280" cy="2589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14F951-CCBC-0385-F1E7-D8E612F3BAFD}"/>
              </a:ext>
            </a:extLst>
          </p:cNvPr>
          <p:cNvSpPr txBox="1"/>
          <p:nvPr/>
        </p:nvSpPr>
        <p:spPr>
          <a:xfrm>
            <a:off x="5713363" y="1813173"/>
            <a:ext cx="6478637" cy="2893100"/>
          </a:xfrm>
          <a:prstGeom prst="rect">
            <a:avLst/>
          </a:prstGeom>
          <a:noFill/>
        </p:spPr>
        <p:txBody>
          <a:bodyPr wrap="square" rtlCol="0">
            <a:spAutoFit/>
          </a:bodyPr>
          <a:lstStyle/>
          <a:p>
            <a:r>
              <a:rPr lang="en-US" sz="2200" b="1" dirty="0">
                <a:latin typeface="Microsoft YaHei UI" panose="020B0503020204020204" pitchFamily="34" charset="-122"/>
                <a:ea typeface="Microsoft YaHei UI" panose="020B0503020204020204" pitchFamily="34" charset="-122"/>
                <a:cs typeface="Arial" panose="020B0604020202020204" pitchFamily="34" charset="0"/>
              </a:rPr>
              <a:t>Extracted rules:</a:t>
            </a:r>
          </a:p>
          <a:p>
            <a:pPr marL="342900" indent="-342900">
              <a:buFont typeface="Arial" panose="020B0604020202020204" pitchFamily="34" charset="0"/>
              <a:buChar char="•"/>
            </a:pPr>
            <a:r>
              <a:rPr lang="en-US" sz="1600" dirty="0">
                <a:latin typeface="Monaco" pitchFamily="2" charset="77"/>
                <a:cs typeface="Arial" panose="020B0604020202020204" pitchFamily="34" charset="0"/>
              </a:rPr>
              <a:t>Age &lt;= 40 &amp; income &gt; 166.5  =&gt; </a:t>
            </a:r>
            <a:r>
              <a:rPr lang="en-US" sz="1600" dirty="0">
                <a:highlight>
                  <a:srgbClr val="00FF00"/>
                </a:highlight>
                <a:latin typeface="Monaco" pitchFamily="2" charset="77"/>
                <a:cs typeface="Arial" panose="020B0604020202020204" pitchFamily="34" charset="0"/>
              </a:rPr>
              <a:t>Granted</a:t>
            </a:r>
          </a:p>
          <a:p>
            <a:pPr marL="342900" indent="-342900">
              <a:buFont typeface="Arial" panose="020B0604020202020204" pitchFamily="34" charset="0"/>
              <a:buChar char="•"/>
            </a:pPr>
            <a:r>
              <a:rPr lang="en-US" sz="1600" dirty="0">
                <a:latin typeface="Monaco" pitchFamily="2" charset="77"/>
                <a:cs typeface="Arial" panose="020B0604020202020204" pitchFamily="34" charset="0"/>
              </a:rPr>
              <a:t>Age &lt;= 40 &amp; income &lt;= 166.5 &amp; AMSA &gt; 657  =&gt; </a:t>
            </a:r>
            <a:r>
              <a:rPr lang="en-US" sz="1600" dirty="0">
                <a:highlight>
                  <a:srgbClr val="00FF00"/>
                </a:highlight>
                <a:latin typeface="Monaco" pitchFamily="2" charset="77"/>
                <a:cs typeface="Arial" panose="020B0604020202020204" pitchFamily="34" charset="0"/>
              </a:rPr>
              <a:t>Granted</a:t>
            </a:r>
          </a:p>
          <a:p>
            <a:pPr marL="342900" indent="-342900">
              <a:buFont typeface="Arial" panose="020B0604020202020204" pitchFamily="34" charset="0"/>
              <a:buChar char="•"/>
            </a:pPr>
            <a:r>
              <a:rPr lang="en-US" sz="1600" dirty="0">
                <a:latin typeface="Monaco" pitchFamily="2" charset="77"/>
                <a:cs typeface="Arial" panose="020B0604020202020204" pitchFamily="34" charset="0"/>
              </a:rPr>
              <a:t>Age &lt;= 40 &amp; income &lt;= 166.5 &amp; AMSA &lt;= 657 </a:t>
            </a:r>
            <a:br>
              <a:rPr lang="en-US" sz="1600" dirty="0">
                <a:latin typeface="Monaco" pitchFamily="2" charset="77"/>
                <a:cs typeface="Arial" panose="020B0604020202020204" pitchFamily="34" charset="0"/>
              </a:rPr>
            </a:br>
            <a:r>
              <a:rPr lang="en-US" sz="1600" dirty="0">
                <a:latin typeface="Monaco" pitchFamily="2" charset="77"/>
                <a:cs typeface="Arial" panose="020B0604020202020204" pitchFamily="34" charset="0"/>
              </a:rPr>
              <a:t>=&gt; </a:t>
            </a:r>
            <a:r>
              <a:rPr lang="en-US" sz="1600" dirty="0">
                <a:highlight>
                  <a:srgbClr val="FF0000"/>
                </a:highlight>
                <a:latin typeface="Monaco" pitchFamily="2" charset="77"/>
                <a:cs typeface="Arial" panose="020B0604020202020204" pitchFamily="34" charset="0"/>
              </a:rPr>
              <a:t>Not Granted</a:t>
            </a:r>
          </a:p>
          <a:p>
            <a:pPr marL="342900" indent="-342900">
              <a:buFont typeface="Arial" panose="020B0604020202020204" pitchFamily="34" charset="0"/>
              <a:buChar char="•"/>
            </a:pPr>
            <a:r>
              <a:rPr lang="en-US" sz="1600" dirty="0">
                <a:latin typeface="Monaco" pitchFamily="2" charset="77"/>
                <a:cs typeface="Arial" panose="020B0604020202020204" pitchFamily="34" charset="0"/>
              </a:rPr>
              <a:t>Age &gt; 40 &amp; AMSA &gt; 433 =&gt; </a:t>
            </a:r>
            <a:r>
              <a:rPr lang="en-US" sz="1600" dirty="0">
                <a:highlight>
                  <a:srgbClr val="00FF00"/>
                </a:highlight>
                <a:latin typeface="Monaco" pitchFamily="2" charset="77"/>
                <a:cs typeface="Arial" panose="020B0604020202020204" pitchFamily="34" charset="0"/>
              </a:rPr>
              <a:t>Granted</a:t>
            </a:r>
          </a:p>
          <a:p>
            <a:pPr marL="342900" indent="-342900">
              <a:buFont typeface="Arial" panose="020B0604020202020204" pitchFamily="34" charset="0"/>
              <a:buChar char="•"/>
            </a:pPr>
            <a:r>
              <a:rPr lang="en-US" sz="1600" dirty="0">
                <a:latin typeface="Monaco" pitchFamily="2" charset="77"/>
                <a:cs typeface="Arial" panose="020B0604020202020204" pitchFamily="34" charset="0"/>
              </a:rPr>
              <a:t>Age &gt; 40 &amp; AMSA &lt;= 433 &amp; Credit duration &lt;=38</a:t>
            </a:r>
            <a:br>
              <a:rPr lang="en-US" sz="1600" dirty="0">
                <a:latin typeface="Monaco" pitchFamily="2" charset="77"/>
                <a:cs typeface="Arial" panose="020B0604020202020204" pitchFamily="34" charset="0"/>
              </a:rPr>
            </a:br>
            <a:r>
              <a:rPr lang="en-US" sz="1600" dirty="0">
                <a:latin typeface="Monaco" pitchFamily="2" charset="77"/>
                <a:cs typeface="Arial" panose="020B0604020202020204" pitchFamily="34" charset="0"/>
              </a:rPr>
              <a:t>=&gt; </a:t>
            </a:r>
            <a:r>
              <a:rPr lang="en-US" sz="1600" dirty="0">
                <a:highlight>
                  <a:srgbClr val="00FF00"/>
                </a:highlight>
                <a:latin typeface="Monaco" pitchFamily="2" charset="77"/>
                <a:cs typeface="Arial" panose="020B0604020202020204" pitchFamily="34" charset="0"/>
              </a:rPr>
              <a:t>Granted</a:t>
            </a:r>
          </a:p>
          <a:p>
            <a:pPr marL="342900" indent="-342900">
              <a:buFont typeface="Arial" panose="020B0604020202020204" pitchFamily="34" charset="0"/>
              <a:buChar char="•"/>
            </a:pPr>
            <a:r>
              <a:rPr lang="en-US" sz="1600" dirty="0">
                <a:latin typeface="Monaco" pitchFamily="2" charset="77"/>
                <a:cs typeface="Arial" panose="020B0604020202020204" pitchFamily="34" charset="0"/>
              </a:rPr>
              <a:t>Age &gt; 40 &amp; AMSA &lt;= 433 &amp; Credit duration &gt; 38</a:t>
            </a:r>
            <a:br>
              <a:rPr lang="en-US" sz="1600" dirty="0">
                <a:latin typeface="Monaco" pitchFamily="2" charset="77"/>
                <a:cs typeface="Arial" panose="020B0604020202020204" pitchFamily="34" charset="0"/>
              </a:rPr>
            </a:br>
            <a:r>
              <a:rPr lang="en-US" sz="1600" dirty="0">
                <a:latin typeface="Monaco" pitchFamily="2" charset="77"/>
                <a:cs typeface="Arial" panose="020B0604020202020204" pitchFamily="34" charset="0"/>
              </a:rPr>
              <a:t>=&gt; </a:t>
            </a:r>
            <a:r>
              <a:rPr lang="en-US" sz="1600" dirty="0">
                <a:highlight>
                  <a:srgbClr val="FF0000"/>
                </a:highlight>
                <a:latin typeface="Monaco" pitchFamily="2" charset="77"/>
                <a:cs typeface="Arial" panose="020B0604020202020204" pitchFamily="34" charset="0"/>
              </a:rPr>
              <a:t>Not Granted</a:t>
            </a:r>
          </a:p>
        </p:txBody>
      </p:sp>
      <p:sp>
        <p:nvSpPr>
          <p:cNvPr id="6" name="TextBox 5">
            <a:extLst>
              <a:ext uri="{FF2B5EF4-FFF2-40B4-BE49-F238E27FC236}">
                <a16:creationId xmlns:a16="http://schemas.microsoft.com/office/drawing/2014/main" id="{097337F4-F2F7-628E-5A44-BF5F5E16F2D7}"/>
              </a:ext>
            </a:extLst>
          </p:cNvPr>
          <p:cNvSpPr txBox="1"/>
          <p:nvPr/>
        </p:nvSpPr>
        <p:spPr>
          <a:xfrm>
            <a:off x="442384" y="4875550"/>
            <a:ext cx="5063157" cy="338554"/>
          </a:xfrm>
          <a:prstGeom prst="rect">
            <a:avLst/>
          </a:prstGeom>
          <a:noFill/>
          <a:ln>
            <a:solidFill>
              <a:schemeClr val="tx1">
                <a:lumMod val="65000"/>
                <a:lumOff val="35000"/>
              </a:schemeClr>
            </a:solidFill>
          </a:ln>
        </p:spPr>
        <p:txBody>
          <a:bodyPr wrap="square">
            <a:spAutoFit/>
          </a:bodyPr>
          <a:lstStyle/>
          <a:p>
            <a:r>
              <a:rPr lang="en-US" sz="1600" i="1" dirty="0">
                <a:latin typeface="Microsoft YaHei UI" panose="020B0503020204020204" pitchFamily="34" charset="-122"/>
                <a:ea typeface="Microsoft YaHei UI" panose="020B0503020204020204" pitchFamily="34" charset="-122"/>
                <a:cs typeface="Arial" panose="020B0604020202020204" pitchFamily="34" charset="0"/>
              </a:rPr>
              <a:t>Complexity: depth </a:t>
            </a:r>
            <a:r>
              <a:rPr lang="en-US" altLang="zh-CN" sz="1600" i="1" dirty="0">
                <a:latin typeface="Microsoft YaHei UI" panose="020B0503020204020204" pitchFamily="34" charset="-122"/>
                <a:ea typeface="Microsoft YaHei UI" panose="020B0503020204020204" pitchFamily="34" charset="-122"/>
                <a:cs typeface="Arial" panose="020B0604020202020204" pitchFamily="34" charset="0"/>
              </a:rPr>
              <a:t>and</a:t>
            </a:r>
            <a:r>
              <a:rPr lang="zh-CN" altLang="en-US" sz="1600" i="1"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600" i="1" dirty="0">
                <a:latin typeface="Microsoft YaHei UI" panose="020B0503020204020204" pitchFamily="34" charset="-122"/>
                <a:ea typeface="Microsoft YaHei UI" panose="020B0503020204020204" pitchFamily="34" charset="-122"/>
                <a:cs typeface="Arial" panose="020B0604020202020204" pitchFamily="34" charset="0"/>
              </a:rPr>
              <a:t>number</a:t>
            </a:r>
            <a:r>
              <a:rPr lang="zh-CN" altLang="en-US" sz="1600" i="1" dirty="0">
                <a:latin typeface="Microsoft YaHei UI" panose="020B0503020204020204" pitchFamily="34" charset="-122"/>
                <a:ea typeface="Microsoft YaHei UI" panose="020B0503020204020204" pitchFamily="34" charset="-122"/>
                <a:cs typeface="Arial" panose="020B0604020202020204" pitchFamily="34" charset="0"/>
              </a:rPr>
              <a:t> </a:t>
            </a:r>
            <a:r>
              <a:rPr lang="en-US" sz="1600" i="1" dirty="0">
                <a:latin typeface="Microsoft YaHei UI" panose="020B0503020204020204" pitchFamily="34" charset="-122"/>
                <a:ea typeface="Microsoft YaHei UI" panose="020B0503020204020204" pitchFamily="34" charset="-122"/>
                <a:cs typeface="Arial" panose="020B0604020202020204" pitchFamily="34" charset="0"/>
              </a:rPr>
              <a:t>of the leaves</a:t>
            </a:r>
            <a:endParaRPr lang="en-US" sz="1600" i="1" dirty="0">
              <a:latin typeface="Microsoft YaHei UI" panose="020B0503020204020204" pitchFamily="34" charset="-122"/>
              <a:ea typeface="Microsoft YaHei UI" panose="020B0503020204020204" pitchFamily="34" charset="-122"/>
            </a:endParaRPr>
          </a:p>
        </p:txBody>
      </p:sp>
      <p:sp>
        <p:nvSpPr>
          <p:cNvPr id="5" name="TextBox 4">
            <a:extLst>
              <a:ext uri="{FF2B5EF4-FFF2-40B4-BE49-F238E27FC236}">
                <a16:creationId xmlns:a16="http://schemas.microsoft.com/office/drawing/2014/main" id="{19071D90-09A9-1648-0FBD-7763140F94E1}"/>
              </a:ext>
            </a:extLst>
          </p:cNvPr>
          <p:cNvSpPr txBox="1"/>
          <p:nvPr/>
        </p:nvSpPr>
        <p:spPr>
          <a:xfrm>
            <a:off x="5818414" y="5049622"/>
            <a:ext cx="5863465" cy="1538883"/>
          </a:xfrm>
          <a:prstGeom prst="rect">
            <a:avLst/>
          </a:prstGeom>
          <a:noFill/>
        </p:spPr>
        <p:txBody>
          <a:bodyPr wrap="none" rtlCol="0">
            <a:spAutoFit/>
          </a:bodyPr>
          <a:lstStyle/>
          <a:p>
            <a:r>
              <a:rPr lang="en-US" altLang="zh-CN" sz="2200" b="1">
                <a:latin typeface="Microsoft YaHei UI" panose="020B0503020204020204" pitchFamily="34" charset="-122"/>
                <a:ea typeface="Microsoft YaHei UI" panose="020B0503020204020204" pitchFamily="34" charset="-122"/>
              </a:rPr>
              <a:t>Why</a:t>
            </a:r>
            <a:r>
              <a:rPr lang="zh-CN" altLang="en-US" sz="2200" b="1">
                <a:latin typeface="Microsoft YaHei UI" panose="020B0503020204020204" pitchFamily="34" charset="-122"/>
                <a:ea typeface="Microsoft YaHei UI" panose="020B0503020204020204" pitchFamily="34" charset="-122"/>
              </a:rPr>
              <a:t> </a:t>
            </a:r>
            <a:r>
              <a:rPr lang="en-US" altLang="zh-CN" sz="2200" b="1">
                <a:latin typeface="Microsoft YaHei UI" panose="020B0503020204020204" pitchFamily="34" charset="-122"/>
                <a:ea typeface="Microsoft YaHei UI" panose="020B0503020204020204" pitchFamily="34" charset="-122"/>
              </a:rPr>
              <a:t>rules</a:t>
            </a:r>
            <a:r>
              <a:rPr lang="zh-CN" altLang="en-US" sz="2200" b="1">
                <a:latin typeface="Microsoft YaHei UI" panose="020B0503020204020204" pitchFamily="34" charset="-122"/>
                <a:ea typeface="Microsoft YaHei UI" panose="020B0503020204020204" pitchFamily="34" charset="-122"/>
              </a:rPr>
              <a:t> </a:t>
            </a:r>
            <a:r>
              <a:rPr lang="en-US" altLang="zh-CN" sz="2200" b="1">
                <a:latin typeface="Microsoft YaHei UI" panose="020B0503020204020204" pitchFamily="34" charset="-122"/>
                <a:ea typeface="Microsoft YaHei UI" panose="020B0503020204020204" pitchFamily="34" charset="-122"/>
              </a:rPr>
              <a:t>are</a:t>
            </a:r>
            <a:r>
              <a:rPr lang="zh-CN" altLang="en-US" sz="2200" b="1">
                <a:latin typeface="Microsoft YaHei UI" panose="020B0503020204020204" pitchFamily="34" charset="-122"/>
                <a:ea typeface="Microsoft YaHei UI" panose="020B0503020204020204" pitchFamily="34" charset="-122"/>
              </a:rPr>
              <a:t> </a:t>
            </a:r>
            <a:r>
              <a:rPr lang="en-US" altLang="zh-CN" sz="2200" b="1">
                <a:latin typeface="Microsoft YaHei UI" panose="020B0503020204020204" pitchFamily="34" charset="-122"/>
                <a:ea typeface="Microsoft YaHei UI" panose="020B0503020204020204" pitchFamily="34" charset="-122"/>
              </a:rPr>
              <a:t>intrinsically</a:t>
            </a:r>
            <a:r>
              <a:rPr lang="zh-CN" altLang="en-US" sz="2200" b="1">
                <a:latin typeface="Microsoft YaHei UI" panose="020B0503020204020204" pitchFamily="34" charset="-122"/>
                <a:ea typeface="Microsoft YaHei UI" panose="020B0503020204020204" pitchFamily="34" charset="-122"/>
              </a:rPr>
              <a:t> </a:t>
            </a:r>
            <a:r>
              <a:rPr lang="en-US" altLang="zh-CN" sz="2200" b="1">
                <a:latin typeface="Microsoft YaHei UI" panose="020B0503020204020204" pitchFamily="34" charset="-122"/>
                <a:ea typeface="Microsoft YaHei UI" panose="020B0503020204020204" pitchFamily="34" charset="-122"/>
              </a:rPr>
              <a:t>interpretable:</a:t>
            </a:r>
          </a:p>
          <a:p>
            <a:pPr marL="342900" indent="-342900">
              <a:buAutoNum type="arabicParenR"/>
            </a:pPr>
            <a:r>
              <a:rPr lang="en-US" altLang="zh-CN">
                <a:latin typeface="Microsoft YaHei UI" panose="020B0503020204020204" pitchFamily="34" charset="-122"/>
                <a:ea typeface="Microsoft YaHei UI" panose="020B0503020204020204" pitchFamily="34" charset="-122"/>
              </a:rPr>
              <a:t>Logical</a:t>
            </a:r>
            <a:r>
              <a:rPr lang="zh-CN" altLang="en-US">
                <a:latin typeface="Microsoft YaHei UI" panose="020B0503020204020204" pitchFamily="34" charset="-122"/>
                <a:ea typeface="Microsoft YaHei UI" panose="020B0503020204020204" pitchFamily="34" charset="-122"/>
              </a:rPr>
              <a:t> </a:t>
            </a:r>
            <a:r>
              <a:rPr lang="en-US" altLang="zh-CN">
                <a:latin typeface="Microsoft YaHei UI" panose="020B0503020204020204" pitchFamily="34" charset="-122"/>
                <a:ea typeface="Microsoft YaHei UI" panose="020B0503020204020204" pitchFamily="34" charset="-122"/>
              </a:rPr>
              <a:t>structure</a:t>
            </a:r>
            <a:r>
              <a:rPr lang="zh-CN" altLang="en-US">
                <a:latin typeface="Microsoft YaHei UI" panose="020B0503020204020204" pitchFamily="34" charset="-122"/>
                <a:ea typeface="Microsoft YaHei UI" panose="020B0503020204020204" pitchFamily="34" charset="-122"/>
              </a:rPr>
              <a:t> </a:t>
            </a:r>
            <a:r>
              <a:rPr lang="en-US" altLang="zh-CN">
                <a:latin typeface="Microsoft YaHei UI" panose="020B0503020204020204" pitchFamily="34" charset="-122"/>
                <a:ea typeface="Microsoft YaHei UI" panose="020B0503020204020204" pitchFamily="34" charset="-122"/>
              </a:rPr>
              <a:t>fit</a:t>
            </a:r>
            <a:r>
              <a:rPr lang="zh-CN" altLang="en-US">
                <a:latin typeface="Microsoft YaHei UI" panose="020B0503020204020204" pitchFamily="34" charset="-122"/>
                <a:ea typeface="Microsoft YaHei UI" panose="020B0503020204020204" pitchFamily="34" charset="-122"/>
              </a:rPr>
              <a:t> </a:t>
            </a:r>
            <a:r>
              <a:rPr lang="en-US" altLang="zh-CN">
                <a:latin typeface="Microsoft YaHei UI" panose="020B0503020204020204" pitchFamily="34" charset="-122"/>
                <a:ea typeface="Microsoft YaHei UI" panose="020B0503020204020204" pitchFamily="34" charset="-122"/>
              </a:rPr>
              <a:t>human</a:t>
            </a:r>
            <a:r>
              <a:rPr lang="zh-CN" altLang="en-US">
                <a:latin typeface="Microsoft YaHei UI" panose="020B0503020204020204" pitchFamily="34" charset="-122"/>
                <a:ea typeface="Microsoft YaHei UI" panose="020B0503020204020204" pitchFamily="34" charset="-122"/>
              </a:rPr>
              <a:t> </a:t>
            </a:r>
            <a:r>
              <a:rPr lang="en-US" altLang="zh-CN">
                <a:latin typeface="Microsoft YaHei UI" panose="020B0503020204020204" pitchFamily="34" charset="-122"/>
                <a:ea typeface="Microsoft YaHei UI" panose="020B0503020204020204" pitchFamily="34" charset="-122"/>
              </a:rPr>
              <a:t>thought</a:t>
            </a:r>
            <a:r>
              <a:rPr lang="zh-CN" altLang="en-US">
                <a:latin typeface="Microsoft YaHei UI" panose="020B0503020204020204" pitchFamily="34" charset="-122"/>
                <a:ea typeface="Microsoft YaHei UI" panose="020B0503020204020204" pitchFamily="34" charset="-122"/>
              </a:rPr>
              <a:t> </a:t>
            </a:r>
            <a:r>
              <a:rPr lang="en-US" altLang="zh-CN">
                <a:latin typeface="Microsoft YaHei UI" panose="020B0503020204020204" pitchFamily="34" charset="-122"/>
                <a:ea typeface="Microsoft YaHei UI" panose="020B0503020204020204" pitchFamily="34" charset="-122"/>
              </a:rPr>
              <a:t>process</a:t>
            </a:r>
          </a:p>
          <a:p>
            <a:pPr marL="342900" indent="-342900">
              <a:buAutoNum type="arabicParenR"/>
            </a:pPr>
            <a:r>
              <a:rPr lang="en-US" altLang="zh-CN">
                <a:latin typeface="Microsoft YaHei UI" panose="020B0503020204020204" pitchFamily="34" charset="-122"/>
                <a:ea typeface="Microsoft YaHei UI" panose="020B0503020204020204" pitchFamily="34" charset="-122"/>
              </a:rPr>
              <a:t>Attributes</a:t>
            </a:r>
            <a:r>
              <a:rPr lang="zh-CN" altLang="en-US">
                <a:latin typeface="Microsoft YaHei UI" panose="020B0503020204020204" pitchFamily="34" charset="-122"/>
                <a:ea typeface="Microsoft YaHei UI" panose="020B0503020204020204" pitchFamily="34" charset="-122"/>
              </a:rPr>
              <a:t> </a:t>
            </a:r>
            <a:r>
              <a:rPr lang="en-US" altLang="zh-CN">
                <a:latin typeface="Microsoft YaHei UI" panose="020B0503020204020204" pitchFamily="34" charset="-122"/>
                <a:ea typeface="Microsoft YaHei UI" panose="020B0503020204020204" pitchFamily="34" charset="-122"/>
              </a:rPr>
              <a:t>are</a:t>
            </a:r>
            <a:r>
              <a:rPr lang="zh-CN" altLang="en-US">
                <a:latin typeface="Microsoft YaHei UI" panose="020B0503020204020204" pitchFamily="34" charset="-122"/>
                <a:ea typeface="Microsoft YaHei UI" panose="020B0503020204020204" pitchFamily="34" charset="-122"/>
              </a:rPr>
              <a:t> </a:t>
            </a:r>
            <a:r>
              <a:rPr lang="en-US" altLang="zh-CN">
                <a:latin typeface="Microsoft YaHei UI" panose="020B0503020204020204" pitchFamily="34" charset="-122"/>
                <a:ea typeface="Microsoft YaHei UI" panose="020B0503020204020204" pitchFamily="34" charset="-122"/>
              </a:rPr>
              <a:t>grounded</a:t>
            </a:r>
            <a:r>
              <a:rPr lang="zh-CN" altLang="en-US">
                <a:latin typeface="Microsoft YaHei UI" panose="020B0503020204020204" pitchFamily="34" charset="-122"/>
                <a:ea typeface="Microsoft YaHei UI" panose="020B0503020204020204" pitchFamily="34" charset="-122"/>
              </a:rPr>
              <a:t> </a:t>
            </a:r>
            <a:r>
              <a:rPr lang="en-US" altLang="zh-CN">
                <a:latin typeface="Microsoft YaHei UI" panose="020B0503020204020204" pitchFamily="34" charset="-122"/>
                <a:ea typeface="Microsoft YaHei UI" panose="020B0503020204020204" pitchFamily="34" charset="-122"/>
              </a:rPr>
              <a:t>and</a:t>
            </a:r>
            <a:r>
              <a:rPr lang="zh-CN" altLang="en-US">
                <a:latin typeface="Microsoft YaHei UI" panose="020B0503020204020204" pitchFamily="34" charset="-122"/>
                <a:ea typeface="Microsoft YaHei UI" panose="020B0503020204020204" pitchFamily="34" charset="-122"/>
              </a:rPr>
              <a:t> </a:t>
            </a:r>
            <a:r>
              <a:rPr lang="en-US" altLang="zh-CN">
                <a:latin typeface="Microsoft YaHei UI" panose="020B0503020204020204" pitchFamily="34" charset="-122"/>
                <a:ea typeface="Microsoft YaHei UI" panose="020B0503020204020204" pitchFamily="34" charset="-122"/>
              </a:rPr>
              <a:t>interpretable.</a:t>
            </a:r>
          </a:p>
          <a:p>
            <a:pPr marL="342900" indent="-342900">
              <a:buAutoNum type="arabicParenR"/>
            </a:pPr>
            <a:r>
              <a:rPr lang="en-US" altLang="zh-CN">
                <a:latin typeface="Microsoft YaHei UI" panose="020B0503020204020204" pitchFamily="34" charset="-122"/>
                <a:ea typeface="Microsoft YaHei UI" panose="020B0503020204020204" pitchFamily="34" charset="-122"/>
              </a:rPr>
              <a:t>Allow</a:t>
            </a:r>
            <a:r>
              <a:rPr lang="zh-CN" altLang="en-US">
                <a:latin typeface="Microsoft YaHei UI" panose="020B0503020204020204" pitchFamily="34" charset="-122"/>
                <a:ea typeface="Microsoft YaHei UI" panose="020B0503020204020204" pitchFamily="34" charset="-122"/>
              </a:rPr>
              <a:t> </a:t>
            </a:r>
            <a:r>
              <a:rPr lang="en-US" altLang="zh-CN">
                <a:latin typeface="Microsoft YaHei UI" panose="020B0503020204020204" pitchFamily="34" charset="-122"/>
                <a:ea typeface="Microsoft YaHei UI" panose="020B0503020204020204" pitchFamily="34" charset="-122"/>
              </a:rPr>
              <a:t>a</a:t>
            </a:r>
            <a:r>
              <a:rPr lang="zh-CN" altLang="en-US">
                <a:latin typeface="Microsoft YaHei UI" panose="020B0503020204020204" pitchFamily="34" charset="-122"/>
                <a:ea typeface="Microsoft YaHei UI" panose="020B0503020204020204" pitchFamily="34" charset="-122"/>
              </a:rPr>
              <a:t> </a:t>
            </a:r>
            <a:r>
              <a:rPr lang="en-US" altLang="zh-CN">
                <a:latin typeface="Microsoft YaHei UI" panose="020B0503020204020204" pitchFamily="34" charset="-122"/>
                <a:ea typeface="Microsoft YaHei UI" panose="020B0503020204020204" pitchFamily="34" charset="-122"/>
              </a:rPr>
              <a:t>case-by-case</a:t>
            </a:r>
            <a:r>
              <a:rPr lang="zh-CN" altLang="en-US">
                <a:latin typeface="Microsoft YaHei UI" panose="020B0503020204020204" pitchFamily="34" charset="-122"/>
                <a:ea typeface="Microsoft YaHei UI" panose="020B0503020204020204" pitchFamily="34" charset="-122"/>
              </a:rPr>
              <a:t> </a:t>
            </a:r>
            <a:r>
              <a:rPr lang="en-US" altLang="zh-CN">
                <a:latin typeface="Microsoft YaHei UI" panose="020B0503020204020204" pitchFamily="34" charset="-122"/>
                <a:ea typeface="Microsoft YaHei UI" panose="020B0503020204020204" pitchFamily="34" charset="-122"/>
              </a:rPr>
              <a:t>reasoning</a:t>
            </a:r>
            <a:r>
              <a:rPr lang="zh-CN" altLang="en-US">
                <a:latin typeface="Microsoft YaHei UI" panose="020B0503020204020204" pitchFamily="34" charset="-122"/>
                <a:ea typeface="Microsoft YaHei UI" panose="020B0503020204020204" pitchFamily="34" charset="-122"/>
              </a:rPr>
              <a:t> </a:t>
            </a:r>
            <a:r>
              <a:rPr lang="en-US" altLang="zh-CN">
                <a:latin typeface="Microsoft YaHei UI" panose="020B0503020204020204" pitchFamily="34" charset="-122"/>
                <a:ea typeface="Microsoft YaHei UI" panose="020B0503020204020204" pitchFamily="34" charset="-122"/>
              </a:rPr>
              <a:t>process</a:t>
            </a:r>
          </a:p>
          <a:p>
            <a:pPr marL="342900" indent="-342900">
              <a:buAutoNum type="arabicParenR"/>
            </a:pPr>
            <a:r>
              <a:rPr lang="en-US" altLang="zh-CN">
                <a:latin typeface="Microsoft YaHei UI" panose="020B0503020204020204" pitchFamily="34" charset="-122"/>
                <a:ea typeface="Microsoft YaHei UI" panose="020B0503020204020204" pitchFamily="34" charset="-122"/>
              </a:rPr>
              <a:t>Allow</a:t>
            </a:r>
            <a:r>
              <a:rPr lang="zh-CN" altLang="en-US">
                <a:latin typeface="Microsoft YaHei UI" panose="020B0503020204020204" pitchFamily="34" charset="-122"/>
                <a:ea typeface="Microsoft YaHei UI" panose="020B0503020204020204" pitchFamily="34" charset="-122"/>
              </a:rPr>
              <a:t> </a:t>
            </a:r>
            <a:r>
              <a:rPr lang="en-US" altLang="zh-CN">
                <a:latin typeface="Microsoft YaHei UI" panose="020B0503020204020204" pitchFamily="34" charset="-122"/>
                <a:ea typeface="Microsoft YaHei UI" panose="020B0503020204020204" pitchFamily="34" charset="-122"/>
              </a:rPr>
              <a:t>intervention</a:t>
            </a:r>
            <a:r>
              <a:rPr lang="zh-CN" altLang="en-US">
                <a:latin typeface="Microsoft YaHei UI" panose="020B0503020204020204" pitchFamily="34" charset="-122"/>
                <a:ea typeface="Microsoft YaHei UI" panose="020B0503020204020204" pitchFamily="34" charset="-122"/>
              </a:rPr>
              <a:t> </a:t>
            </a:r>
            <a:r>
              <a:rPr lang="en-US" altLang="zh-CN">
                <a:latin typeface="Microsoft YaHei UI" panose="020B0503020204020204" pitchFamily="34" charset="-122"/>
                <a:ea typeface="Microsoft YaHei UI" panose="020B0503020204020204" pitchFamily="34" charset="-122"/>
              </a:rPr>
              <a:t>(counterfactual).</a:t>
            </a:r>
            <a:endParaRPr lang="en-CN">
              <a:latin typeface="Microsoft YaHei UI" panose="020B0503020204020204" pitchFamily="34" charset="-122"/>
              <a:ea typeface="Microsoft YaHei UI" panose="020B0503020204020204" pitchFamily="34" charset="-122"/>
            </a:endParaRPr>
          </a:p>
        </p:txBody>
      </p:sp>
      <p:sp>
        <p:nvSpPr>
          <p:cNvPr id="7" name="Right Brace 6">
            <a:extLst>
              <a:ext uri="{FF2B5EF4-FFF2-40B4-BE49-F238E27FC236}">
                <a16:creationId xmlns:a16="http://schemas.microsoft.com/office/drawing/2014/main" id="{4BF7DAA0-FEB9-78A3-47C6-32776A502F49}"/>
              </a:ext>
            </a:extLst>
          </p:cNvPr>
          <p:cNvSpPr/>
          <p:nvPr/>
        </p:nvSpPr>
        <p:spPr>
          <a:xfrm rot="10800000">
            <a:off x="5563555" y="5459665"/>
            <a:ext cx="149808" cy="470079"/>
          </a:xfrm>
          <a:prstGeom prst="rightBrace">
            <a:avLst/>
          </a:prstGeom>
          <a:ln>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N"/>
          </a:p>
        </p:txBody>
      </p:sp>
      <p:sp>
        <p:nvSpPr>
          <p:cNvPr id="8" name="Right Brace 7">
            <a:extLst>
              <a:ext uri="{FF2B5EF4-FFF2-40B4-BE49-F238E27FC236}">
                <a16:creationId xmlns:a16="http://schemas.microsoft.com/office/drawing/2014/main" id="{F798D8C6-9467-78B0-2297-180A219EFB50}"/>
              </a:ext>
            </a:extLst>
          </p:cNvPr>
          <p:cNvSpPr/>
          <p:nvPr/>
        </p:nvSpPr>
        <p:spPr>
          <a:xfrm rot="10800000">
            <a:off x="5563554" y="6069095"/>
            <a:ext cx="101453" cy="470079"/>
          </a:xfrm>
          <a:prstGeom prst="rightBrace">
            <a:avLst/>
          </a:prstGeom>
          <a:ln>
            <a:solidFill>
              <a:schemeClr val="accent5">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N"/>
          </a:p>
        </p:txBody>
      </p:sp>
      <p:sp>
        <p:nvSpPr>
          <p:cNvPr id="9" name="TextBox 8">
            <a:extLst>
              <a:ext uri="{FF2B5EF4-FFF2-40B4-BE49-F238E27FC236}">
                <a16:creationId xmlns:a16="http://schemas.microsoft.com/office/drawing/2014/main" id="{C34D2D9B-2AA3-CD13-5FD2-A68CB577086A}"/>
              </a:ext>
            </a:extLst>
          </p:cNvPr>
          <p:cNvSpPr txBox="1"/>
          <p:nvPr/>
        </p:nvSpPr>
        <p:spPr>
          <a:xfrm>
            <a:off x="4352650" y="5510039"/>
            <a:ext cx="1309985" cy="369332"/>
          </a:xfrm>
          <a:prstGeom prst="rect">
            <a:avLst/>
          </a:prstGeom>
          <a:noFill/>
        </p:spPr>
        <p:txBody>
          <a:bodyPr wrap="square">
            <a:spAutoFit/>
          </a:bodyPr>
          <a:lstStyle/>
          <a:p>
            <a:r>
              <a:rPr lang="en-US" altLang="zh-CN" b="1">
                <a:solidFill>
                  <a:schemeClr val="accent1">
                    <a:lumMod val="60000"/>
                    <a:lumOff val="40000"/>
                  </a:schemeClr>
                </a:solidFill>
                <a:latin typeface="Microsoft YaHei UI" panose="020B0503020204020204" pitchFamily="34" charset="-122"/>
                <a:ea typeface="Microsoft YaHei UI" panose="020B0503020204020204" pitchFamily="34" charset="-122"/>
              </a:rPr>
              <a:t>Format</a:t>
            </a:r>
            <a:endParaRPr lang="en-CN"/>
          </a:p>
        </p:txBody>
      </p:sp>
      <p:sp>
        <p:nvSpPr>
          <p:cNvPr id="10" name="TextBox 9">
            <a:extLst>
              <a:ext uri="{FF2B5EF4-FFF2-40B4-BE49-F238E27FC236}">
                <a16:creationId xmlns:a16="http://schemas.microsoft.com/office/drawing/2014/main" id="{4EBF156C-B2B0-721B-43B0-2E7ECE0D1FE4}"/>
              </a:ext>
            </a:extLst>
          </p:cNvPr>
          <p:cNvSpPr txBox="1"/>
          <p:nvPr/>
        </p:nvSpPr>
        <p:spPr>
          <a:xfrm>
            <a:off x="4352650" y="6069095"/>
            <a:ext cx="1152891" cy="369332"/>
          </a:xfrm>
          <a:prstGeom prst="rect">
            <a:avLst/>
          </a:prstGeom>
          <a:noFill/>
        </p:spPr>
        <p:txBody>
          <a:bodyPr wrap="square">
            <a:spAutoFit/>
          </a:bodyPr>
          <a:lstStyle/>
          <a:p>
            <a:r>
              <a:rPr lang="en-US" altLang="zh-CN" b="1">
                <a:solidFill>
                  <a:schemeClr val="accent5">
                    <a:lumMod val="60000"/>
                    <a:lumOff val="40000"/>
                  </a:schemeClr>
                </a:solidFill>
                <a:latin typeface="Microsoft YaHei UI" panose="020B0503020204020204" pitchFamily="34" charset="-122"/>
                <a:ea typeface="Microsoft YaHei UI" panose="020B0503020204020204" pitchFamily="34" charset="-122"/>
              </a:rPr>
              <a:t>Content</a:t>
            </a:r>
            <a:endParaRPr lang="en-CN">
              <a:solidFill>
                <a:schemeClr val="accent5">
                  <a:lumMod val="60000"/>
                  <a:lumOff val="40000"/>
                </a:schemeClr>
              </a:solidFill>
            </a:endParaRPr>
          </a:p>
        </p:txBody>
      </p:sp>
      <p:sp>
        <p:nvSpPr>
          <p:cNvPr id="11" name="Title 1">
            <a:extLst>
              <a:ext uri="{FF2B5EF4-FFF2-40B4-BE49-F238E27FC236}">
                <a16:creationId xmlns:a16="http://schemas.microsoft.com/office/drawing/2014/main" id="{0E7AC2F5-5EC9-AE7C-4182-33B31C30C3D9}"/>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altLang="zh-CN" b="0" i="0" u="none" strike="noStrike" kern="1200" cap="none" spc="0" normalizeH="0" baseline="0" noProof="0">
                <a:ln>
                  <a:noFill/>
                </a:ln>
                <a:solidFill>
                  <a:srgbClr val="AC8E68"/>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Explaining</a:t>
            </a:r>
            <a:r>
              <a:rPr kumimoji="0" lang="zh-CN" altLang="en-US" b="0" i="0" u="none" strike="noStrike" kern="1200" cap="none" spc="0" normalizeH="0" baseline="0" noProof="0">
                <a:ln>
                  <a:noFill/>
                </a:ln>
                <a:solidFill>
                  <a:srgbClr val="AC8E68"/>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b="0" i="0" u="none" strike="noStrike" kern="1200" cap="none" spc="0" normalizeH="0" baseline="0" noProof="0">
                <a:ln>
                  <a:noFill/>
                </a:ln>
                <a:solidFill>
                  <a:srgbClr val="AC8E68"/>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on</a:t>
            </a:r>
            <a:r>
              <a:rPr lang="en-US" altLang="zh-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e</a:t>
            </a:r>
            <a:r>
              <a:rPr lang="zh-CN" alt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decision</a:t>
            </a:r>
            <a:r>
              <a:rPr lang="zh-CN" alt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tree</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2" name="TextBox 1">
            <a:extLst>
              <a:ext uri="{FF2B5EF4-FFF2-40B4-BE49-F238E27FC236}">
                <a16:creationId xmlns:a16="http://schemas.microsoft.com/office/drawing/2014/main" id="{C501D780-CD2C-A33D-0D61-40EA4B5169AC}"/>
              </a:ext>
            </a:extLst>
          </p:cNvPr>
          <p:cNvSpPr txBox="1"/>
          <p:nvPr/>
        </p:nvSpPr>
        <p:spPr>
          <a:xfrm>
            <a:off x="326261" y="6211669"/>
            <a:ext cx="5004315" cy="646331"/>
          </a:xfrm>
          <a:prstGeom prst="rect">
            <a:avLst/>
          </a:prstGeom>
          <a:noFill/>
        </p:spPr>
        <p:txBody>
          <a:bodyPr wrap="square" rtlCol="0">
            <a:spAutoFit/>
          </a:bodyPr>
          <a:lstStyle/>
          <a:p>
            <a:r>
              <a:rPr lang="en-US" altLang="zh-CN" sz="1200" dirty="0"/>
              <a:t>Image Source: </a:t>
            </a:r>
          </a:p>
          <a:p>
            <a:r>
              <a:rPr lang="en-US" sz="1200" dirty="0"/>
              <a:t>https://</a:t>
            </a:r>
            <a:r>
              <a:rPr lang="en-US" sz="1200" dirty="0" err="1"/>
              <a:t>www.analyticsvidhya.com</a:t>
            </a:r>
            <a:r>
              <a:rPr lang="en-US" sz="1200" dirty="0"/>
              <a:t>/blog/2021/06/what-is-predictive-analytics-an-introductory-guide-for-data-science-beginners/</a:t>
            </a:r>
          </a:p>
        </p:txBody>
      </p:sp>
    </p:spTree>
    <p:extLst>
      <p:ext uri="{BB962C8B-B14F-4D97-AF65-F5344CB8AC3E}">
        <p14:creationId xmlns:p14="http://schemas.microsoft.com/office/powerpoint/2010/main" val="906743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563AB0-5DA3-903A-46F5-3A098448B35C}"/>
              </a:ext>
            </a:extLst>
          </p:cNvPr>
          <p:cNvSpPr txBox="1"/>
          <p:nvPr/>
        </p:nvSpPr>
        <p:spPr>
          <a:xfrm>
            <a:off x="352036" y="1237942"/>
            <a:ext cx="5768539" cy="3231654"/>
          </a:xfrm>
          <a:prstGeom prst="rect">
            <a:avLst/>
          </a:prstGeom>
          <a:noFill/>
        </p:spPr>
        <p:txBody>
          <a:bodyPr wrap="square">
            <a:spAutoFit/>
          </a:bodyPr>
          <a:lstStyle/>
          <a:p>
            <a:pPr marL="342900" indent="-342900">
              <a:buFont typeface="Arial" panose="020B0604020202020204" pitchFamily="34" charset="0"/>
              <a:buChar char="•"/>
            </a:pPr>
            <a:r>
              <a:rPr lang="en-CN" altLang="zh-CN" sz="2200" dirty="0">
                <a:latin typeface="Microsoft YaHei UI" panose="020B0503020204020204" pitchFamily="34" charset="-122"/>
                <a:ea typeface="Microsoft YaHei UI" panose="020B0503020204020204" pitchFamily="34" charset="-122"/>
                <a:cs typeface="Arial" panose="020B0604020202020204" pitchFamily="34" charset="0"/>
              </a:rPr>
              <a:t>Use</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labels</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of</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nearest</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neighbors</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classify</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target</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instance:</a:t>
            </a:r>
          </a:p>
          <a:p>
            <a:pPr marL="800100" lvl="1" indent="-342900">
              <a:buFont typeface="Courier New" panose="02070309020205020404" pitchFamily="49" charset="0"/>
              <a:buChar char="o"/>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Intuition:</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if</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an</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animal</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has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feather</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like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duck,</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makes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sound</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like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duck,</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walks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like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duck,</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it’s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likely</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duck.</a:t>
            </a:r>
          </a:p>
          <a:p>
            <a:pPr marL="800100" lvl="1" indent="-342900">
              <a:buFont typeface="Courier New" panose="02070309020205020404" pitchFamily="49" charset="0"/>
              <a:buChar char="o"/>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Need</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choose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similarity</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metric</a:t>
            </a:r>
          </a:p>
          <a:p>
            <a:pPr marL="1257300" lvl="2" indent="-342900">
              <a:buFont typeface="Arial" panose="020B0604020202020204" pitchFamily="34" charset="0"/>
              <a:buChar char="•"/>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Linear</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or</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non-linear</a:t>
            </a:r>
          </a:p>
          <a:p>
            <a:pPr marL="1257300" lvl="2" indent="-342900">
              <a:buFont typeface="Arial" panose="020B0604020202020204" pitchFamily="34" charset="0"/>
              <a:buChar char="•"/>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Can</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combined</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with</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metric</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learning</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or</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representation</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learning.</a:t>
            </a:r>
          </a:p>
          <a:p>
            <a:pPr marL="800100" lvl="1" indent="-342900">
              <a:buFont typeface="Courier New" panose="02070309020205020404" pitchFamily="49" charset="0"/>
              <a:buChar char="o"/>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Example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classifiers: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err="1">
                <a:latin typeface="Microsoft YaHei UI" panose="020B0503020204020204" pitchFamily="34" charset="-122"/>
                <a:ea typeface="Microsoft YaHei UI" panose="020B0503020204020204" pitchFamily="34" charset="-122"/>
                <a:cs typeface="Arial" panose="020B0604020202020204" pitchFamily="34" charset="0"/>
              </a:rPr>
              <a:t>kNN</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SVM</a:t>
            </a:r>
          </a:p>
        </p:txBody>
      </p:sp>
      <p:pic>
        <p:nvPicPr>
          <p:cNvPr id="4100" name="Picture 4" descr="How To Keep Ducks - Duck Keeping Tips For Beginners">
            <a:extLst>
              <a:ext uri="{FF2B5EF4-FFF2-40B4-BE49-F238E27FC236}">
                <a16:creationId xmlns:a16="http://schemas.microsoft.com/office/drawing/2014/main" id="{3F5BE757-CBDC-59F9-F041-A4C39782B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284" y="887417"/>
            <a:ext cx="1060614" cy="10552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uck test - Wikipedia">
            <a:extLst>
              <a:ext uri="{FF2B5EF4-FFF2-40B4-BE49-F238E27FC236}">
                <a16:creationId xmlns:a16="http://schemas.microsoft.com/office/drawing/2014/main" id="{764C74F3-A5D2-1B8B-F4CC-8C3F95E64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224" y="4743977"/>
            <a:ext cx="1366343" cy="103756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Researchers Pinpoint Date When Chickens Were First Domesticated |  Smithsonian">
            <a:extLst>
              <a:ext uri="{FF2B5EF4-FFF2-40B4-BE49-F238E27FC236}">
                <a16:creationId xmlns:a16="http://schemas.microsoft.com/office/drawing/2014/main" id="{75D464C5-6537-3936-0196-49447D85111C}"/>
              </a:ext>
            </a:extLst>
          </p:cNvPr>
          <p:cNvSpPr>
            <a:spLocks noChangeAspect="1" noChangeArrowheads="1"/>
          </p:cNvSpPr>
          <p:nvPr/>
        </p:nvSpPr>
        <p:spPr bwMode="auto">
          <a:xfrm>
            <a:off x="7060223" y="283620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N"/>
          </a:p>
        </p:txBody>
      </p:sp>
      <p:pic>
        <p:nvPicPr>
          <p:cNvPr id="4108" name="Picture 12" descr="Chicken - Wikipedia">
            <a:extLst>
              <a:ext uri="{FF2B5EF4-FFF2-40B4-BE49-F238E27FC236}">
                <a16:creationId xmlns:a16="http://schemas.microsoft.com/office/drawing/2014/main" id="{E05EBFAE-7EFE-ABBF-AD82-5CBA6B279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096" y="4672110"/>
            <a:ext cx="1109052" cy="14801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39391B1-F1F6-5298-EA91-F21E41179920}"/>
              </a:ext>
            </a:extLst>
          </p:cNvPr>
          <p:cNvPicPr>
            <a:picLocks noChangeAspect="1"/>
          </p:cNvPicPr>
          <p:nvPr/>
        </p:nvPicPr>
        <p:blipFill>
          <a:blip r:embed="rId5"/>
          <a:stretch>
            <a:fillRect/>
          </a:stretch>
        </p:blipFill>
        <p:spPr>
          <a:xfrm>
            <a:off x="6877634" y="2577940"/>
            <a:ext cx="2072728" cy="2094170"/>
          </a:xfrm>
          <a:prstGeom prst="rect">
            <a:avLst/>
          </a:prstGeom>
        </p:spPr>
      </p:pic>
      <p:pic>
        <p:nvPicPr>
          <p:cNvPr id="4110" name="Picture 14" descr="Black swan theory - Wikipedia">
            <a:extLst>
              <a:ext uri="{FF2B5EF4-FFF2-40B4-BE49-F238E27FC236}">
                <a16:creationId xmlns:a16="http://schemas.microsoft.com/office/drawing/2014/main" id="{304FAD1E-D350-ECE5-F0BE-B9CFAD7C52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7130" y="1700960"/>
            <a:ext cx="2512385" cy="167492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23EDE017-3740-9964-A125-1A73E12CDDF1}"/>
              </a:ext>
            </a:extLst>
          </p:cNvPr>
          <p:cNvCxnSpPr>
            <a:cxnSpLocks/>
          </p:cNvCxnSpPr>
          <p:nvPr/>
        </p:nvCxnSpPr>
        <p:spPr>
          <a:xfrm flipH="1">
            <a:off x="6024954" y="4005482"/>
            <a:ext cx="1109088" cy="66662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BAFE221-4758-C156-1A21-1E3C56906D5C}"/>
              </a:ext>
            </a:extLst>
          </p:cNvPr>
          <p:cNvSpPr/>
          <p:nvPr/>
        </p:nvSpPr>
        <p:spPr>
          <a:xfrm>
            <a:off x="7134042" y="3383015"/>
            <a:ext cx="614610" cy="6224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13" name="Straight Arrow Connector 12">
            <a:extLst>
              <a:ext uri="{FF2B5EF4-FFF2-40B4-BE49-F238E27FC236}">
                <a16:creationId xmlns:a16="http://schemas.microsoft.com/office/drawing/2014/main" id="{D516E43E-DB6D-F6DE-C703-99593194F411}"/>
              </a:ext>
            </a:extLst>
          </p:cNvPr>
          <p:cNvCxnSpPr>
            <a:cxnSpLocks/>
            <a:endCxn id="4100" idx="2"/>
          </p:cNvCxnSpPr>
          <p:nvPr/>
        </p:nvCxnSpPr>
        <p:spPr>
          <a:xfrm flipV="1">
            <a:off x="7433978" y="1942657"/>
            <a:ext cx="108613" cy="1427542"/>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BA367A9-A7F1-A6FB-CFDE-F465D3326FB6}"/>
              </a:ext>
            </a:extLst>
          </p:cNvPr>
          <p:cNvSpPr txBox="1"/>
          <p:nvPr/>
        </p:nvSpPr>
        <p:spPr>
          <a:xfrm>
            <a:off x="5175798" y="4199623"/>
            <a:ext cx="981359" cy="276999"/>
          </a:xfrm>
          <a:prstGeom prst="rect">
            <a:avLst/>
          </a:prstGeom>
          <a:noFill/>
        </p:spPr>
        <p:txBody>
          <a:bodyPr wrap="none" rtlCol="0">
            <a:spAutoFit/>
          </a:bodyPr>
          <a:lstStyle/>
          <a:p>
            <a:r>
              <a:rPr lang="en-US" altLang="zh-CN" sz="1200">
                <a:latin typeface="Arial" panose="020B0604020202020204" pitchFamily="34" charset="0"/>
                <a:cs typeface="Arial" panose="020B0604020202020204" pitchFamily="34" charset="0"/>
              </a:rPr>
              <a:t>Similarity=1</a:t>
            </a:r>
            <a:endParaRPr lang="en-CN"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347D901-6518-74E3-ADF3-226008D0AFEF}"/>
              </a:ext>
            </a:extLst>
          </p:cNvPr>
          <p:cNvSpPr txBox="1"/>
          <p:nvPr/>
        </p:nvSpPr>
        <p:spPr>
          <a:xfrm>
            <a:off x="6240867" y="1990877"/>
            <a:ext cx="1200676" cy="276999"/>
          </a:xfrm>
          <a:prstGeom prst="rect">
            <a:avLst/>
          </a:prstGeom>
          <a:noFill/>
        </p:spPr>
        <p:txBody>
          <a:bodyPr wrap="square" rtlCol="0">
            <a:spAutoFit/>
          </a:bodyPr>
          <a:lstStyle/>
          <a:p>
            <a:r>
              <a:rPr lang="en-US" altLang="zh-CN" sz="1200">
                <a:latin typeface="Arial" panose="020B0604020202020204" pitchFamily="34" charset="0"/>
                <a:cs typeface="Arial" panose="020B0604020202020204" pitchFamily="34" charset="0"/>
              </a:rPr>
              <a:t>Similarity=0.8</a:t>
            </a:r>
            <a:endParaRPr lang="en-CN" sz="12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E6C9F44-D9FB-B30C-ECAD-3FDB07B9D23A}"/>
              </a:ext>
            </a:extLst>
          </p:cNvPr>
          <p:cNvSpPr txBox="1"/>
          <p:nvPr/>
        </p:nvSpPr>
        <p:spPr>
          <a:xfrm>
            <a:off x="8510758" y="2149595"/>
            <a:ext cx="1109599" cy="276999"/>
          </a:xfrm>
          <a:prstGeom prst="rect">
            <a:avLst/>
          </a:prstGeom>
          <a:noFill/>
        </p:spPr>
        <p:txBody>
          <a:bodyPr wrap="none" rtlCol="0">
            <a:spAutoFit/>
          </a:bodyPr>
          <a:lstStyle/>
          <a:p>
            <a:r>
              <a:rPr lang="en-US" altLang="zh-CN" sz="1200">
                <a:latin typeface="Arial" panose="020B0604020202020204" pitchFamily="34" charset="0"/>
                <a:cs typeface="Arial" panose="020B0604020202020204" pitchFamily="34" charset="0"/>
              </a:rPr>
              <a:t>Similarity=0.8</a:t>
            </a:r>
            <a:endParaRPr lang="en-CN"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2D2E1FE-7736-7662-6210-87BA99A9B99C}"/>
              </a:ext>
            </a:extLst>
          </p:cNvPr>
          <p:cNvSpPr txBox="1"/>
          <p:nvPr/>
        </p:nvSpPr>
        <p:spPr>
          <a:xfrm>
            <a:off x="8003516" y="5170407"/>
            <a:ext cx="1109599" cy="276999"/>
          </a:xfrm>
          <a:prstGeom prst="rect">
            <a:avLst/>
          </a:prstGeom>
          <a:noFill/>
        </p:spPr>
        <p:txBody>
          <a:bodyPr wrap="none" rtlCol="0">
            <a:spAutoFit/>
          </a:bodyPr>
          <a:lstStyle/>
          <a:p>
            <a:r>
              <a:rPr lang="en-US" altLang="zh-CN" sz="1200">
                <a:latin typeface="Arial" panose="020B0604020202020204" pitchFamily="34" charset="0"/>
                <a:cs typeface="Arial" panose="020B0604020202020204" pitchFamily="34" charset="0"/>
              </a:rPr>
              <a:t>Similarity=0.5</a:t>
            </a:r>
            <a:endParaRPr lang="en-CN" sz="1200">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6AFE4678-6DFC-6AFC-2745-8D42CC28FDAE}"/>
              </a:ext>
            </a:extLst>
          </p:cNvPr>
          <p:cNvCxnSpPr>
            <a:cxnSpLocks/>
            <a:stCxn id="11" idx="0"/>
            <a:endCxn id="4110" idx="1"/>
          </p:cNvCxnSpPr>
          <p:nvPr/>
        </p:nvCxnSpPr>
        <p:spPr>
          <a:xfrm flipV="1">
            <a:off x="7441347" y="2538422"/>
            <a:ext cx="2145783" cy="844593"/>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0E34B73-8C3A-FE72-F2C9-9902ED0DEF30}"/>
              </a:ext>
            </a:extLst>
          </p:cNvPr>
          <p:cNvCxnSpPr>
            <a:cxnSpLocks/>
            <a:stCxn id="11" idx="2"/>
            <a:endCxn id="4108" idx="1"/>
          </p:cNvCxnSpPr>
          <p:nvPr/>
        </p:nvCxnSpPr>
        <p:spPr>
          <a:xfrm>
            <a:off x="7441347" y="4005482"/>
            <a:ext cx="1909749" cy="1406682"/>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B51774CD-5861-E3A8-DD8C-4067697DFB84}"/>
              </a:ext>
            </a:extLst>
          </p:cNvPr>
          <p:cNvPicPr>
            <a:picLocks noChangeAspect="1"/>
          </p:cNvPicPr>
          <p:nvPr/>
        </p:nvPicPr>
        <p:blipFill>
          <a:blip r:embed="rId7"/>
          <a:stretch>
            <a:fillRect/>
          </a:stretch>
        </p:blipFill>
        <p:spPr>
          <a:xfrm>
            <a:off x="768259" y="4958767"/>
            <a:ext cx="3743778" cy="798780"/>
          </a:xfrm>
          <a:prstGeom prst="rect">
            <a:avLst/>
          </a:prstGeom>
        </p:spPr>
      </p:pic>
      <p:sp>
        <p:nvSpPr>
          <p:cNvPr id="40" name="TextBox 39">
            <a:extLst>
              <a:ext uri="{FF2B5EF4-FFF2-40B4-BE49-F238E27FC236}">
                <a16:creationId xmlns:a16="http://schemas.microsoft.com/office/drawing/2014/main" id="{BCC79C04-0D95-3D24-88A8-D3831967143C}"/>
              </a:ext>
            </a:extLst>
          </p:cNvPr>
          <p:cNvSpPr txBox="1"/>
          <p:nvPr/>
        </p:nvSpPr>
        <p:spPr>
          <a:xfrm>
            <a:off x="2055025" y="6269058"/>
            <a:ext cx="2800767"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kernel function</a:t>
            </a:r>
            <a:r>
              <a:rPr lang="zh-CN" altLang="en-US">
                <a:latin typeface="Arial" panose="020B0604020202020204" pitchFamily="34" charset="0"/>
                <a:cs typeface="Arial" panose="020B0604020202020204" pitchFamily="34" charset="0"/>
              </a:rPr>
              <a:t> </a:t>
            </a:r>
            <a:r>
              <a:rPr lang="en-US" altLang="zh-CN">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similarity)</a:t>
            </a:r>
          </a:p>
        </p:txBody>
      </p:sp>
      <p:sp>
        <p:nvSpPr>
          <p:cNvPr id="41" name="Right Brace 40">
            <a:extLst>
              <a:ext uri="{FF2B5EF4-FFF2-40B4-BE49-F238E27FC236}">
                <a16:creationId xmlns:a16="http://schemas.microsoft.com/office/drawing/2014/main" id="{C3E2198B-2590-9A5A-0354-E58CC47AB2D1}"/>
              </a:ext>
            </a:extLst>
          </p:cNvPr>
          <p:cNvSpPr/>
          <p:nvPr/>
        </p:nvSpPr>
        <p:spPr>
          <a:xfrm rot="5400000">
            <a:off x="3159381" y="5314947"/>
            <a:ext cx="592057" cy="1116647"/>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E8D3C0F3-8F60-5939-94B4-8F87C7B1BDA8}"/>
                  </a:ext>
                </a:extLst>
              </p:cNvPr>
              <p:cNvSpPr txBox="1"/>
              <p:nvPr/>
            </p:nvSpPr>
            <p:spPr>
              <a:xfrm>
                <a:off x="8019610" y="1057072"/>
                <a:ext cx="1591654" cy="6653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a:latin typeface="Cambria Math" panose="02040503050406030204" pitchFamily="18" charset="0"/>
                            </a:rPr>
                          </m:ctrlPr>
                        </m:sSubPr>
                        <m:e>
                          <m:r>
                            <a:rPr lang="en-US" altLang="zh-CN" b="0" i="1">
                              <a:latin typeface="Cambria Math" panose="02040503050406030204" pitchFamily="18" charset="0"/>
                            </a:rPr>
                            <m:t>𝛼</m:t>
                          </m:r>
                        </m:e>
                        <m:sub>
                          <m:r>
                            <a:rPr lang="en-US" altLang="zh-CN" b="0" i="1">
                              <a:latin typeface="Cambria Math" panose="02040503050406030204" pitchFamily="18" charset="0"/>
                            </a:rPr>
                            <m:t>4</m:t>
                          </m:r>
                        </m:sub>
                      </m:sSub>
                      <m:r>
                        <a:rPr lang="en-US" altLang="zh-CN" b="0" i="1">
                          <a:latin typeface="Cambria Math" panose="02040503050406030204" pitchFamily="18" charset="0"/>
                        </a:rPr>
                        <m:t>=0.1</m:t>
                      </m:r>
                    </m:oMath>
                  </m:oMathPara>
                </a14:m>
                <a:endParaRPr lang="en-US" altLang="zh-CN" b="0"/>
              </a:p>
              <a:p>
                <a:pPr/>
                <a14:m>
                  <m:oMathPara xmlns:m="http://schemas.openxmlformats.org/officeDocument/2006/math">
                    <m:oMathParaPr>
                      <m:jc m:val="centerGroup"/>
                    </m:oMathParaPr>
                    <m:oMath xmlns:m="http://schemas.openxmlformats.org/officeDocument/2006/math">
                      <m:sSup>
                        <m:sSupPr>
                          <m:ctrlPr>
                            <a:rPr lang="en-US" altLang="zh-CN" b="0" i="1">
                              <a:latin typeface="Cambria Math" panose="02040503050406030204" pitchFamily="18" charset="0"/>
                            </a:rPr>
                          </m:ctrlPr>
                        </m:sSupPr>
                        <m:e>
                          <m:r>
                            <a:rPr lang="en-US" altLang="zh-CN" b="0" i="1">
                              <a:latin typeface="Cambria Math" panose="02040503050406030204" pitchFamily="18" charset="0"/>
                            </a:rPr>
                            <m:t>𝑦</m:t>
                          </m:r>
                        </m:e>
                        <m:sup>
                          <m:d>
                            <m:dPr>
                              <m:begChr m:val="{"/>
                              <m:endChr m:val="}"/>
                              <m:ctrlPr>
                                <a:rPr lang="en-US" altLang="zh-CN" b="0" i="1">
                                  <a:latin typeface="Cambria Math" panose="02040503050406030204" pitchFamily="18" charset="0"/>
                                </a:rPr>
                              </m:ctrlPr>
                            </m:dPr>
                            <m:e>
                              <m:d>
                                <m:dPr>
                                  <m:ctrlPr>
                                    <a:rPr lang="en-US" altLang="zh-CN" b="0" i="1">
                                      <a:latin typeface="Cambria Math" panose="02040503050406030204" pitchFamily="18" charset="0"/>
                                    </a:rPr>
                                  </m:ctrlPr>
                                </m:dPr>
                                <m:e>
                                  <m:r>
                                    <a:rPr lang="en-US" altLang="zh-CN" b="0" i="1">
                                      <a:latin typeface="Cambria Math" panose="02040503050406030204" pitchFamily="18" charset="0"/>
                                    </a:rPr>
                                    <m:t>4</m:t>
                                  </m:r>
                                </m:e>
                              </m:d>
                            </m:e>
                          </m:d>
                        </m:sup>
                      </m:sSup>
                      <m:r>
                        <a:rPr lang="en-US" altLang="zh-CN" b="0" i="1">
                          <a:latin typeface="Cambria Math" panose="02040503050406030204" pitchFamily="18" charset="0"/>
                        </a:rPr>
                        <m:t>=</m:t>
                      </m:r>
                      <m:r>
                        <m:rPr>
                          <m:sty m:val="p"/>
                        </m:rPr>
                        <a:rPr lang="en-US" altLang="zh-CN" b="0" i="0">
                          <a:latin typeface="Cambria Math" panose="02040503050406030204" pitchFamily="18" charset="0"/>
                        </a:rPr>
                        <m:t>duck</m:t>
                      </m:r>
                    </m:oMath>
                  </m:oMathPara>
                </a14:m>
                <a:endParaRPr lang="en-CN"/>
              </a:p>
            </p:txBody>
          </p:sp>
        </mc:Choice>
        <mc:Fallback>
          <p:sp>
            <p:nvSpPr>
              <p:cNvPr id="42" name="TextBox 41">
                <a:extLst>
                  <a:ext uri="{FF2B5EF4-FFF2-40B4-BE49-F238E27FC236}">
                    <a16:creationId xmlns:a16="http://schemas.microsoft.com/office/drawing/2014/main" id="{E8D3C0F3-8F60-5939-94B4-8F87C7B1BDA8}"/>
                  </a:ext>
                </a:extLst>
              </p:cNvPr>
              <p:cNvSpPr txBox="1">
                <a:spLocks noRot="1" noChangeAspect="1" noMove="1" noResize="1" noEditPoints="1" noAdjustHandles="1" noChangeArrowheads="1" noChangeShapeType="1" noTextEdit="1"/>
              </p:cNvSpPr>
              <p:nvPr/>
            </p:nvSpPr>
            <p:spPr>
              <a:xfrm>
                <a:off x="8019610" y="1057072"/>
                <a:ext cx="1591654" cy="665310"/>
              </a:xfrm>
              <a:prstGeom prst="rect">
                <a:avLst/>
              </a:prstGeom>
              <a:blipFill>
                <a:blip r:embed="rId8"/>
                <a:stretch>
                  <a:fillRect b="-3774"/>
                </a:stretch>
              </a:blipFill>
            </p:spPr>
            <p:txBody>
              <a:bodyPr/>
              <a:lstStyle/>
              <a:p>
                <a:r>
                  <a:rPr lang="en-CN">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D21EB099-E1E7-9691-F54A-7F317F3157FE}"/>
                  </a:ext>
                </a:extLst>
              </p:cNvPr>
              <p:cNvSpPr txBox="1"/>
              <p:nvPr/>
            </p:nvSpPr>
            <p:spPr>
              <a:xfrm>
                <a:off x="9670839" y="3383015"/>
                <a:ext cx="2300117" cy="38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a:latin typeface="Cambria Math" panose="02040503050406030204" pitchFamily="18" charset="0"/>
                            </a:rPr>
                          </m:ctrlPr>
                        </m:sSubPr>
                        <m:e>
                          <m:r>
                            <a:rPr lang="en-US" altLang="zh-CN" b="0" i="1">
                              <a:latin typeface="Cambria Math" panose="02040503050406030204" pitchFamily="18" charset="0"/>
                            </a:rPr>
                            <m:t>𝛼</m:t>
                          </m:r>
                        </m:e>
                        <m:sub>
                          <m:r>
                            <a:rPr lang="en-US" altLang="zh-CN" b="0" i="1">
                              <a:latin typeface="Cambria Math" panose="02040503050406030204" pitchFamily="18" charset="0"/>
                            </a:rPr>
                            <m:t>2</m:t>
                          </m:r>
                        </m:sub>
                      </m:sSub>
                      <m:r>
                        <a:rPr lang="en-US" altLang="zh-CN" b="0" i="1">
                          <a:latin typeface="Cambria Math" panose="02040503050406030204" pitchFamily="18" charset="0"/>
                        </a:rPr>
                        <m:t>=1</m:t>
                      </m:r>
                      <m:sSup>
                        <m:sSupPr>
                          <m:ctrlPr>
                            <a:rPr lang="en-US" altLang="zh-CN" b="0" i="1">
                              <a:latin typeface="Cambria Math" panose="02040503050406030204" pitchFamily="18" charset="0"/>
                            </a:rPr>
                          </m:ctrlPr>
                        </m:sSupPr>
                        <m:e>
                          <m:r>
                            <a:rPr lang="en-US" altLang="zh-CN" b="0" i="1">
                              <a:latin typeface="Cambria Math" panose="02040503050406030204" pitchFamily="18" charset="0"/>
                            </a:rPr>
                            <m:t>,</m:t>
                          </m:r>
                          <m:r>
                            <a:rPr lang="en-US" altLang="zh-CN" b="0" i="1">
                              <a:latin typeface="Cambria Math" panose="02040503050406030204" pitchFamily="18" charset="0"/>
                            </a:rPr>
                            <m:t>𝑦</m:t>
                          </m:r>
                        </m:e>
                        <m:sup>
                          <m:d>
                            <m:dPr>
                              <m:begChr m:val="{"/>
                              <m:endChr m:val="}"/>
                              <m:ctrlPr>
                                <a:rPr lang="en-US" altLang="zh-CN" b="0" i="1">
                                  <a:latin typeface="Cambria Math" panose="02040503050406030204" pitchFamily="18" charset="0"/>
                                </a:rPr>
                              </m:ctrlPr>
                            </m:dPr>
                            <m:e>
                              <m:d>
                                <m:dPr>
                                  <m:ctrlPr>
                                    <a:rPr lang="en-US" altLang="zh-CN" b="0" i="1">
                                      <a:latin typeface="Cambria Math" panose="02040503050406030204" pitchFamily="18" charset="0"/>
                                    </a:rPr>
                                  </m:ctrlPr>
                                </m:dPr>
                                <m:e>
                                  <m:r>
                                    <a:rPr lang="en-US" altLang="zh-CN" b="0" i="1">
                                      <a:latin typeface="Cambria Math" panose="02040503050406030204" pitchFamily="18" charset="0"/>
                                    </a:rPr>
                                    <m:t>2</m:t>
                                  </m:r>
                                </m:e>
                              </m:d>
                            </m:e>
                          </m:d>
                        </m:sup>
                      </m:sSup>
                      <m:r>
                        <a:rPr lang="en-US" altLang="zh-CN" b="0" i="1">
                          <a:latin typeface="Cambria Math" panose="02040503050406030204" pitchFamily="18" charset="0"/>
                        </a:rPr>
                        <m:t>=</m:t>
                      </m:r>
                      <m:r>
                        <m:rPr>
                          <m:sty m:val="p"/>
                        </m:rPr>
                        <a:rPr lang="en-US" altLang="zh-CN" b="0" i="0">
                          <a:latin typeface="Cambria Math" panose="02040503050406030204" pitchFamily="18" charset="0"/>
                        </a:rPr>
                        <m:t>swan</m:t>
                      </m:r>
                    </m:oMath>
                  </m:oMathPara>
                </a14:m>
                <a:endParaRPr lang="en-CN"/>
              </a:p>
            </p:txBody>
          </p:sp>
        </mc:Choice>
        <mc:Fallback>
          <p:sp>
            <p:nvSpPr>
              <p:cNvPr id="43" name="TextBox 42">
                <a:extLst>
                  <a:ext uri="{FF2B5EF4-FFF2-40B4-BE49-F238E27FC236}">
                    <a16:creationId xmlns:a16="http://schemas.microsoft.com/office/drawing/2014/main" id="{D21EB099-E1E7-9691-F54A-7F317F3157FE}"/>
                  </a:ext>
                </a:extLst>
              </p:cNvPr>
              <p:cNvSpPr txBox="1">
                <a:spLocks noRot="1" noChangeAspect="1" noMove="1" noResize="1" noEditPoints="1" noAdjustHandles="1" noChangeArrowheads="1" noChangeShapeType="1" noTextEdit="1"/>
              </p:cNvSpPr>
              <p:nvPr/>
            </p:nvSpPr>
            <p:spPr>
              <a:xfrm>
                <a:off x="9670839" y="3383015"/>
                <a:ext cx="2300117" cy="388311"/>
              </a:xfrm>
              <a:prstGeom prst="rect">
                <a:avLst/>
              </a:prstGeom>
              <a:blipFill>
                <a:blip r:embed="rId9"/>
                <a:stretch>
                  <a:fillRect b="-3125"/>
                </a:stretch>
              </a:blipFill>
            </p:spPr>
            <p:txBody>
              <a:bodyPr/>
              <a:lstStyle/>
              <a:p>
                <a:r>
                  <a:rPr lang="en-CN">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4409DE4A-966D-98CE-0DC2-5B0F9EC324A7}"/>
                  </a:ext>
                </a:extLst>
              </p:cNvPr>
              <p:cNvSpPr txBox="1"/>
              <p:nvPr/>
            </p:nvSpPr>
            <p:spPr>
              <a:xfrm>
                <a:off x="10415474" y="5458328"/>
                <a:ext cx="1801647" cy="6653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a:latin typeface="Cambria Math" panose="02040503050406030204" pitchFamily="18" charset="0"/>
                            </a:rPr>
                          </m:ctrlPr>
                        </m:sSubPr>
                        <m:e>
                          <m:r>
                            <a:rPr lang="en-US" altLang="zh-CN" b="0" i="1">
                              <a:latin typeface="Cambria Math" panose="02040503050406030204" pitchFamily="18" charset="0"/>
                            </a:rPr>
                            <m:t>𝛼</m:t>
                          </m:r>
                        </m:e>
                        <m:sub>
                          <m:r>
                            <a:rPr lang="en-US" altLang="zh-CN" b="0" i="1">
                              <a:latin typeface="Cambria Math" panose="02040503050406030204" pitchFamily="18" charset="0"/>
                            </a:rPr>
                            <m:t>3</m:t>
                          </m:r>
                        </m:sub>
                      </m:sSub>
                      <m:r>
                        <a:rPr lang="en-US" altLang="zh-CN" b="0" i="1">
                          <a:latin typeface="Cambria Math" panose="02040503050406030204" pitchFamily="18" charset="0"/>
                        </a:rPr>
                        <m:t>=0.9</m:t>
                      </m:r>
                    </m:oMath>
                  </m:oMathPara>
                </a14:m>
                <a:endParaRPr lang="en-US" altLang="zh-CN" b="0"/>
              </a:p>
              <a:p>
                <a:pPr/>
                <a14:m>
                  <m:oMathPara xmlns:m="http://schemas.openxmlformats.org/officeDocument/2006/math">
                    <m:oMathParaPr>
                      <m:jc m:val="centerGroup"/>
                    </m:oMathParaPr>
                    <m:oMath xmlns:m="http://schemas.openxmlformats.org/officeDocument/2006/math">
                      <m:sSup>
                        <m:sSupPr>
                          <m:ctrlPr>
                            <a:rPr lang="en-US" altLang="zh-CN" b="0" i="1">
                              <a:latin typeface="Cambria Math" panose="02040503050406030204" pitchFamily="18" charset="0"/>
                            </a:rPr>
                          </m:ctrlPr>
                        </m:sSupPr>
                        <m:e>
                          <m:r>
                            <a:rPr lang="en-US" altLang="zh-CN" b="0" i="1">
                              <a:latin typeface="Cambria Math" panose="02040503050406030204" pitchFamily="18" charset="0"/>
                            </a:rPr>
                            <m:t>𝑦</m:t>
                          </m:r>
                        </m:e>
                        <m:sup>
                          <m:d>
                            <m:dPr>
                              <m:begChr m:val="{"/>
                              <m:endChr m:val="}"/>
                              <m:ctrlPr>
                                <a:rPr lang="en-US" altLang="zh-CN" b="0" i="1">
                                  <a:latin typeface="Cambria Math" panose="02040503050406030204" pitchFamily="18" charset="0"/>
                                </a:rPr>
                              </m:ctrlPr>
                            </m:dPr>
                            <m:e>
                              <m:d>
                                <m:dPr>
                                  <m:ctrlPr>
                                    <a:rPr lang="en-US" altLang="zh-CN" b="0" i="1">
                                      <a:latin typeface="Cambria Math" panose="02040503050406030204" pitchFamily="18" charset="0"/>
                                    </a:rPr>
                                  </m:ctrlPr>
                                </m:dPr>
                                <m:e>
                                  <m:r>
                                    <a:rPr lang="en-US" altLang="zh-CN" b="0" i="1">
                                      <a:latin typeface="Cambria Math" panose="02040503050406030204" pitchFamily="18" charset="0"/>
                                    </a:rPr>
                                    <m:t>3</m:t>
                                  </m:r>
                                </m:e>
                              </m:d>
                            </m:e>
                          </m:d>
                        </m:sup>
                      </m:sSup>
                      <m:r>
                        <a:rPr lang="en-US" altLang="zh-CN" b="0" i="1">
                          <a:latin typeface="Cambria Math" panose="02040503050406030204" pitchFamily="18" charset="0"/>
                        </a:rPr>
                        <m:t>=</m:t>
                      </m:r>
                      <m:r>
                        <m:rPr>
                          <m:sty m:val="p"/>
                        </m:rPr>
                        <a:rPr lang="en-US" altLang="zh-CN" b="0" i="0">
                          <a:latin typeface="Cambria Math" panose="02040503050406030204" pitchFamily="18" charset="0"/>
                        </a:rPr>
                        <m:t>chicken</m:t>
                      </m:r>
                    </m:oMath>
                  </m:oMathPara>
                </a14:m>
                <a:endParaRPr lang="en-CN"/>
              </a:p>
            </p:txBody>
          </p:sp>
        </mc:Choice>
        <mc:Fallback>
          <p:sp>
            <p:nvSpPr>
              <p:cNvPr id="44" name="TextBox 43">
                <a:extLst>
                  <a:ext uri="{FF2B5EF4-FFF2-40B4-BE49-F238E27FC236}">
                    <a16:creationId xmlns:a16="http://schemas.microsoft.com/office/drawing/2014/main" id="{4409DE4A-966D-98CE-0DC2-5B0F9EC324A7}"/>
                  </a:ext>
                </a:extLst>
              </p:cNvPr>
              <p:cNvSpPr txBox="1">
                <a:spLocks noRot="1" noChangeAspect="1" noMove="1" noResize="1" noEditPoints="1" noAdjustHandles="1" noChangeArrowheads="1" noChangeShapeType="1" noTextEdit="1"/>
              </p:cNvSpPr>
              <p:nvPr/>
            </p:nvSpPr>
            <p:spPr>
              <a:xfrm>
                <a:off x="10415474" y="5458328"/>
                <a:ext cx="1801647" cy="665310"/>
              </a:xfrm>
              <a:prstGeom prst="rect">
                <a:avLst/>
              </a:prstGeom>
              <a:blipFill>
                <a:blip r:embed="rId10"/>
                <a:stretch>
                  <a:fillRect b="-3704"/>
                </a:stretch>
              </a:blipFill>
            </p:spPr>
            <p:txBody>
              <a:bodyPr/>
              <a:lstStyle/>
              <a:p>
                <a:r>
                  <a:rPr lang="en-CN">
                    <a:noFill/>
                  </a:rPr>
                  <a:t> </a:t>
                </a:r>
              </a:p>
            </p:txBody>
          </p:sp>
        </mc:Fallback>
      </mc:AlternateContent>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3153AD36-FD5F-212F-ECF0-2EC73792D250}"/>
                  </a:ext>
                </a:extLst>
              </p:cNvPr>
              <p:cNvSpPr txBox="1"/>
              <p:nvPr/>
            </p:nvSpPr>
            <p:spPr>
              <a:xfrm>
                <a:off x="5162688" y="5827660"/>
                <a:ext cx="2318840" cy="392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a:latin typeface="Cambria Math" panose="02040503050406030204" pitchFamily="18" charset="0"/>
                            </a:rPr>
                          </m:ctrlPr>
                        </m:sSubPr>
                        <m:e>
                          <m:r>
                            <a:rPr lang="en-US" altLang="zh-CN" b="0" i="1">
                              <a:latin typeface="Cambria Math" panose="02040503050406030204" pitchFamily="18" charset="0"/>
                            </a:rPr>
                            <m:t>𝛼</m:t>
                          </m:r>
                        </m:e>
                        <m:sub>
                          <m:r>
                            <a:rPr lang="en-US" altLang="zh-CN" b="0" i="1">
                              <a:latin typeface="Cambria Math" panose="02040503050406030204" pitchFamily="18" charset="0"/>
                            </a:rPr>
                            <m:t>1</m:t>
                          </m:r>
                        </m:sub>
                      </m:sSub>
                      <m:r>
                        <a:rPr lang="en-US" altLang="zh-CN" b="0" i="1">
                          <a:latin typeface="Cambria Math" panose="02040503050406030204" pitchFamily="18" charset="0"/>
                        </a:rPr>
                        <m:t>=1</m:t>
                      </m:r>
                      <m:sSup>
                        <m:sSupPr>
                          <m:ctrlPr>
                            <a:rPr lang="en-US" altLang="zh-CN" b="0" i="1">
                              <a:latin typeface="Cambria Math" panose="02040503050406030204" pitchFamily="18" charset="0"/>
                            </a:rPr>
                          </m:ctrlPr>
                        </m:sSupPr>
                        <m:e>
                          <m:r>
                            <a:rPr lang="en-US" altLang="zh-CN" b="0" i="1">
                              <a:latin typeface="Cambria Math" panose="02040503050406030204" pitchFamily="18" charset="0"/>
                            </a:rPr>
                            <m:t>,</m:t>
                          </m:r>
                          <m:r>
                            <a:rPr lang="en-US" altLang="zh-CN" b="0" i="1">
                              <a:latin typeface="Cambria Math" panose="02040503050406030204" pitchFamily="18" charset="0"/>
                            </a:rPr>
                            <m:t>𝑦</m:t>
                          </m:r>
                        </m:e>
                        <m:sup>
                          <m:d>
                            <m:dPr>
                              <m:begChr m:val="{"/>
                              <m:endChr m:val="}"/>
                              <m:ctrlPr>
                                <a:rPr lang="en-US" altLang="zh-CN" b="0" i="1">
                                  <a:latin typeface="Cambria Math" panose="02040503050406030204" pitchFamily="18" charset="0"/>
                                </a:rPr>
                              </m:ctrlPr>
                            </m:dPr>
                            <m:e>
                              <m:d>
                                <m:dPr>
                                  <m:ctrlPr>
                                    <a:rPr lang="en-US" altLang="zh-CN" b="0" i="1">
                                      <a:latin typeface="Cambria Math" panose="02040503050406030204" pitchFamily="18" charset="0"/>
                                    </a:rPr>
                                  </m:ctrlPr>
                                </m:dPr>
                                <m:e>
                                  <m:r>
                                    <a:rPr lang="en-US" altLang="zh-CN" b="0" i="1">
                                      <a:latin typeface="Cambria Math" panose="02040503050406030204" pitchFamily="18" charset="0"/>
                                    </a:rPr>
                                    <m:t>1</m:t>
                                  </m:r>
                                </m:e>
                              </m:d>
                            </m:e>
                          </m:d>
                        </m:sup>
                      </m:sSup>
                      <m:r>
                        <a:rPr lang="en-US" altLang="zh-CN" b="0" i="1">
                          <a:latin typeface="Cambria Math" panose="02040503050406030204" pitchFamily="18" charset="0"/>
                        </a:rPr>
                        <m:t>=</m:t>
                      </m:r>
                      <m:r>
                        <m:rPr>
                          <m:sty m:val="p"/>
                        </m:rPr>
                        <a:rPr lang="en-US" altLang="zh-CN" b="0" i="0">
                          <a:latin typeface="Cambria Math" panose="02040503050406030204" pitchFamily="18" charset="0"/>
                        </a:rPr>
                        <m:t>duck</m:t>
                      </m:r>
                    </m:oMath>
                  </m:oMathPara>
                </a14:m>
                <a:endParaRPr lang="en-CN"/>
              </a:p>
            </p:txBody>
          </p:sp>
        </mc:Choice>
        <mc:Fallback>
          <p:sp>
            <p:nvSpPr>
              <p:cNvPr id="51" name="TextBox 50">
                <a:extLst>
                  <a:ext uri="{FF2B5EF4-FFF2-40B4-BE49-F238E27FC236}">
                    <a16:creationId xmlns:a16="http://schemas.microsoft.com/office/drawing/2014/main" id="{3153AD36-FD5F-212F-ECF0-2EC73792D250}"/>
                  </a:ext>
                </a:extLst>
              </p:cNvPr>
              <p:cNvSpPr txBox="1">
                <a:spLocks noRot="1" noChangeAspect="1" noMove="1" noResize="1" noEditPoints="1" noAdjustHandles="1" noChangeArrowheads="1" noChangeShapeType="1" noTextEdit="1"/>
              </p:cNvSpPr>
              <p:nvPr/>
            </p:nvSpPr>
            <p:spPr>
              <a:xfrm>
                <a:off x="5162688" y="5827660"/>
                <a:ext cx="2318840" cy="392993"/>
              </a:xfrm>
              <a:prstGeom prst="rect">
                <a:avLst/>
              </a:prstGeom>
              <a:blipFill>
                <a:blip r:embed="rId11"/>
                <a:stretch>
                  <a:fillRect b="-6250"/>
                </a:stretch>
              </a:blipFill>
            </p:spPr>
            <p:txBody>
              <a:bodyPr/>
              <a:lstStyle/>
              <a:p>
                <a:r>
                  <a:rPr lang="en-CN">
                    <a:noFill/>
                  </a:rPr>
                  <a:t> </a:t>
                </a:r>
              </a:p>
            </p:txBody>
          </p:sp>
        </mc:Fallback>
      </mc:AlternateContent>
      <p:sp>
        <p:nvSpPr>
          <p:cNvPr id="2" name="Rectangle 1">
            <a:extLst>
              <a:ext uri="{FF2B5EF4-FFF2-40B4-BE49-F238E27FC236}">
                <a16:creationId xmlns:a16="http://schemas.microsoft.com/office/drawing/2014/main" id="{94D3D319-387D-20F9-B1C5-7B9B0F50EAAF}"/>
              </a:ext>
            </a:extLst>
          </p:cNvPr>
          <p:cNvSpPr/>
          <p:nvPr/>
        </p:nvSpPr>
        <p:spPr>
          <a:xfrm>
            <a:off x="1676403" y="4815863"/>
            <a:ext cx="488432" cy="109381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 name="TextBox 3">
            <a:extLst>
              <a:ext uri="{FF2B5EF4-FFF2-40B4-BE49-F238E27FC236}">
                <a16:creationId xmlns:a16="http://schemas.microsoft.com/office/drawing/2014/main" id="{5CEA5DA4-C857-9C40-3EF7-12E22DEA8CF5}"/>
              </a:ext>
            </a:extLst>
          </p:cNvPr>
          <p:cNvSpPr txBox="1"/>
          <p:nvPr/>
        </p:nvSpPr>
        <p:spPr>
          <a:xfrm>
            <a:off x="453735" y="4464864"/>
            <a:ext cx="3762568" cy="369332"/>
          </a:xfrm>
          <a:prstGeom prst="rect">
            <a:avLst/>
          </a:prstGeom>
          <a:noFill/>
        </p:spPr>
        <p:txBody>
          <a:bodyPr wrap="none" rtlCol="0">
            <a:spAutoFit/>
          </a:bodyPr>
          <a:lstStyle/>
          <a:p>
            <a:r>
              <a:rPr lang="en-US" altLang="zh-CN">
                <a:solidFill>
                  <a:srgbClr val="FF0000"/>
                </a:solidFill>
                <a:latin typeface="Arial" panose="020B0604020202020204" pitchFamily="34" charset="0"/>
                <a:cs typeface="Arial" panose="020B0604020202020204" pitchFamily="34" charset="0"/>
              </a:rPr>
              <a:t>Examples</a:t>
            </a:r>
            <a:r>
              <a:rPr lang="zh-CN" altLang="en-US">
                <a:solidFill>
                  <a:srgbClr val="FF0000"/>
                </a:solidFill>
                <a:latin typeface="Arial" panose="020B0604020202020204" pitchFamily="34" charset="0"/>
                <a:cs typeface="Arial" panose="020B0604020202020204" pitchFamily="34" charset="0"/>
              </a:rPr>
              <a:t> </a:t>
            </a:r>
            <a:r>
              <a:rPr lang="en-US" altLang="zh-CN">
                <a:solidFill>
                  <a:srgbClr val="FF0000"/>
                </a:solidFill>
                <a:latin typeface="Arial" panose="020B0604020202020204" pitchFamily="34" charset="0"/>
                <a:cs typeface="Arial" panose="020B0604020202020204" pitchFamily="34" charset="0"/>
              </a:rPr>
              <a:t>from</a:t>
            </a:r>
            <a:r>
              <a:rPr lang="zh-CN" altLang="en-US">
                <a:solidFill>
                  <a:srgbClr val="FF0000"/>
                </a:solidFill>
                <a:latin typeface="Arial" panose="020B0604020202020204" pitchFamily="34" charset="0"/>
                <a:cs typeface="Arial" panose="020B0604020202020204" pitchFamily="34" charset="0"/>
              </a:rPr>
              <a:t> </a:t>
            </a:r>
            <a:r>
              <a:rPr lang="en-US" altLang="zh-CN">
                <a:solidFill>
                  <a:srgbClr val="FF0000"/>
                </a:solidFill>
                <a:latin typeface="Arial" panose="020B0604020202020204" pitchFamily="34" charset="0"/>
                <a:cs typeface="Arial" panose="020B0604020202020204" pitchFamily="34" charset="0"/>
              </a:rPr>
              <a:t>all</a:t>
            </a:r>
            <a:r>
              <a:rPr lang="zh-CN" altLang="en-US">
                <a:solidFill>
                  <a:srgbClr val="FF0000"/>
                </a:solidFill>
                <a:latin typeface="Arial" panose="020B0604020202020204" pitchFamily="34" charset="0"/>
                <a:cs typeface="Arial" panose="020B0604020202020204" pitchFamily="34" charset="0"/>
              </a:rPr>
              <a:t> </a:t>
            </a:r>
            <a:r>
              <a:rPr lang="en-US" altLang="zh-CN">
                <a:solidFill>
                  <a:srgbClr val="FF0000"/>
                </a:solidFill>
                <a:latin typeface="Arial" panose="020B0604020202020204" pitchFamily="34" charset="0"/>
                <a:cs typeface="Arial" panose="020B0604020202020204" pitchFamily="34" charset="0"/>
              </a:rPr>
              <a:t>possible</a:t>
            </a:r>
            <a:r>
              <a:rPr lang="zh-CN" altLang="en-US">
                <a:solidFill>
                  <a:srgbClr val="FF0000"/>
                </a:solidFill>
                <a:latin typeface="Arial" panose="020B0604020202020204" pitchFamily="34" charset="0"/>
                <a:cs typeface="Arial" panose="020B0604020202020204" pitchFamily="34" charset="0"/>
              </a:rPr>
              <a:t> </a:t>
            </a:r>
            <a:r>
              <a:rPr lang="en-US" altLang="zh-CN">
                <a:solidFill>
                  <a:srgbClr val="FF0000"/>
                </a:solidFill>
                <a:latin typeface="Arial" panose="020B0604020202020204" pitchFamily="34" charset="0"/>
                <a:cs typeface="Arial" panose="020B0604020202020204" pitchFamily="34" charset="0"/>
              </a:rPr>
              <a:t>classes</a:t>
            </a:r>
            <a:endParaRPr lang="en-US">
              <a:solidFill>
                <a:srgbClr val="FF00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5F09545-10FF-117C-3BB1-B77B0B4B6265}"/>
              </a:ext>
            </a:extLst>
          </p:cNvPr>
          <p:cNvSpPr/>
          <p:nvPr/>
        </p:nvSpPr>
        <p:spPr>
          <a:xfrm>
            <a:off x="2432044" y="4980758"/>
            <a:ext cx="408860" cy="726780"/>
          </a:xfrm>
          <a:prstGeom prst="rect">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solidFill>
                <a:schemeClr val="accent3">
                  <a:lumMod val="40000"/>
                  <a:lumOff val="60000"/>
                </a:schemeClr>
              </a:solidFill>
            </a:endParaRPr>
          </a:p>
        </p:txBody>
      </p:sp>
      <p:sp>
        <p:nvSpPr>
          <p:cNvPr id="7" name="TextBox 6">
            <a:extLst>
              <a:ext uri="{FF2B5EF4-FFF2-40B4-BE49-F238E27FC236}">
                <a16:creationId xmlns:a16="http://schemas.microsoft.com/office/drawing/2014/main" id="{16E39C56-9EB0-C6AB-DE48-6F2C9E445155}"/>
              </a:ext>
            </a:extLst>
          </p:cNvPr>
          <p:cNvSpPr txBox="1"/>
          <p:nvPr/>
        </p:nvSpPr>
        <p:spPr>
          <a:xfrm>
            <a:off x="2882921" y="4738791"/>
            <a:ext cx="787395" cy="369332"/>
          </a:xfrm>
          <a:prstGeom prst="rect">
            <a:avLst/>
          </a:prstGeom>
          <a:noFill/>
        </p:spPr>
        <p:txBody>
          <a:bodyPr wrap="none" rtlCol="0">
            <a:spAutoFit/>
          </a:bodyPr>
          <a:lstStyle/>
          <a:p>
            <a:r>
              <a:rPr lang="en-US" altLang="zh-CN">
                <a:solidFill>
                  <a:schemeClr val="accent3">
                    <a:lumMod val="40000"/>
                    <a:lumOff val="60000"/>
                  </a:schemeClr>
                </a:solidFill>
                <a:latin typeface="Arial" panose="020B0604020202020204" pitchFamily="34" charset="0"/>
                <a:cs typeface="Arial" panose="020B0604020202020204" pitchFamily="34" charset="0"/>
              </a:rPr>
              <a:t>labels</a:t>
            </a:r>
            <a:endParaRPr lang="en-US">
              <a:solidFill>
                <a:schemeClr val="accent3">
                  <a:lumMod val="40000"/>
                  <a:lumOff val="60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6D06A29-A067-BFC2-EFC3-90724BBA667B}"/>
              </a:ext>
            </a:extLst>
          </p:cNvPr>
          <p:cNvSpPr/>
          <p:nvPr/>
        </p:nvSpPr>
        <p:spPr>
          <a:xfrm>
            <a:off x="2113524" y="5092862"/>
            <a:ext cx="408860" cy="484380"/>
          </a:xfrm>
          <a:prstGeom prst="rect">
            <a:avLst/>
          </a:prstGeom>
          <a:no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solidFill>
                <a:schemeClr val="accent3">
                  <a:lumMod val="40000"/>
                  <a:lumOff val="60000"/>
                </a:schemeClr>
              </a:solidFill>
            </a:endParaRPr>
          </a:p>
        </p:txBody>
      </p:sp>
      <p:sp>
        <p:nvSpPr>
          <p:cNvPr id="12" name="TextBox 11">
            <a:extLst>
              <a:ext uri="{FF2B5EF4-FFF2-40B4-BE49-F238E27FC236}">
                <a16:creationId xmlns:a16="http://schemas.microsoft.com/office/drawing/2014/main" id="{CE6CAE6F-6A41-26F4-1645-2BD0B1E491D2}"/>
              </a:ext>
            </a:extLst>
          </p:cNvPr>
          <p:cNvSpPr txBox="1"/>
          <p:nvPr/>
        </p:nvSpPr>
        <p:spPr>
          <a:xfrm>
            <a:off x="1748131" y="5851321"/>
            <a:ext cx="1326004" cy="369332"/>
          </a:xfrm>
          <a:prstGeom prst="rect">
            <a:avLst/>
          </a:prstGeom>
          <a:noFill/>
        </p:spPr>
        <p:txBody>
          <a:bodyPr wrap="none" rtlCol="0">
            <a:spAutoFit/>
          </a:bodyPr>
          <a:lstStyle/>
          <a:p>
            <a:r>
              <a:rPr lang="en-US" altLang="zh-CN">
                <a:solidFill>
                  <a:schemeClr val="accent1">
                    <a:lumMod val="40000"/>
                    <a:lumOff val="60000"/>
                  </a:schemeClr>
                </a:solidFill>
                <a:latin typeface="Arial" panose="020B0604020202020204" pitchFamily="34" charset="0"/>
                <a:cs typeface="Arial" panose="020B0604020202020204" pitchFamily="34" charset="0"/>
              </a:rPr>
              <a:t>importance</a:t>
            </a:r>
            <a:endParaRPr lang="en-US">
              <a:solidFill>
                <a:schemeClr val="accent1">
                  <a:lumMod val="40000"/>
                  <a:lumOff val="60000"/>
                </a:schemeClr>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2BAD2EC7-DCDF-3A90-E75D-942CB31D371E}"/>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altLang="zh-CN" b="0" i="0" u="none" strike="noStrike" kern="1200" cap="none" spc="0" normalizeH="0" baseline="0" noProof="0">
                <a:ln>
                  <a:noFill/>
                </a:ln>
                <a:solidFill>
                  <a:srgbClr val="AC8E68"/>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Case-based</a:t>
            </a:r>
            <a:r>
              <a:rPr kumimoji="0" lang="zh-CN" altLang="en-US" b="0" i="0" u="none" strike="noStrike" kern="1200" cap="none" spc="0" normalizeH="0" baseline="0" noProof="0">
                <a:ln>
                  <a:noFill/>
                </a:ln>
                <a:solidFill>
                  <a:srgbClr val="AC8E68"/>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b="0" i="0" u="none" strike="noStrike" kern="1200" cap="none" spc="0" normalizeH="0" baseline="0" noProof="0">
                <a:ln>
                  <a:noFill/>
                </a:ln>
                <a:solidFill>
                  <a:srgbClr val="AC8E68"/>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classifiers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15" name="TextBox 14">
            <a:extLst>
              <a:ext uri="{FF2B5EF4-FFF2-40B4-BE49-F238E27FC236}">
                <a16:creationId xmlns:a16="http://schemas.microsoft.com/office/drawing/2014/main" id="{18A79E47-1CAB-F54A-5A00-47614A55CD74}"/>
              </a:ext>
            </a:extLst>
          </p:cNvPr>
          <p:cNvSpPr txBox="1"/>
          <p:nvPr/>
        </p:nvSpPr>
        <p:spPr>
          <a:xfrm>
            <a:off x="6648567" y="6244547"/>
            <a:ext cx="3429972" cy="646331"/>
          </a:xfrm>
          <a:prstGeom prst="rect">
            <a:avLst/>
          </a:prstGeom>
          <a:noFill/>
        </p:spPr>
        <p:txBody>
          <a:bodyPr wrap="square" rtlCol="0">
            <a:spAutoFit/>
          </a:bodyPr>
          <a:lstStyle/>
          <a:p>
            <a:r>
              <a:rPr lang="en-US" altLang="zh-CN" sz="1200" dirty="0"/>
              <a:t>Image Source: </a:t>
            </a:r>
          </a:p>
          <a:p>
            <a:r>
              <a:rPr lang="en-US" sz="1200" dirty="0"/>
              <a:t>[1] https://en.wikipedia.org/wiki/Chicken</a:t>
            </a:r>
          </a:p>
          <a:p>
            <a:r>
              <a:rPr lang="en-US" sz="1200" dirty="0"/>
              <a:t>[2] https://</a:t>
            </a:r>
            <a:r>
              <a:rPr lang="en-US" sz="1200" dirty="0" err="1"/>
              <a:t>www.ebay.com</a:t>
            </a:r>
            <a:r>
              <a:rPr lang="en-US" sz="1200" dirty="0"/>
              <a:t>/</a:t>
            </a:r>
            <a:r>
              <a:rPr lang="en-US" sz="1200" dirty="0" err="1"/>
              <a:t>itm</a:t>
            </a:r>
            <a:r>
              <a:rPr lang="en-US" sz="1200" dirty="0"/>
              <a:t>/153813323608</a:t>
            </a:r>
          </a:p>
        </p:txBody>
      </p:sp>
    </p:spTree>
    <p:extLst>
      <p:ext uri="{BB962C8B-B14F-4D97-AF65-F5344CB8AC3E}">
        <p14:creationId xmlns:p14="http://schemas.microsoft.com/office/powerpoint/2010/main" val="2519643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C245C93-46FD-D7F2-764A-E779B289A1CC}"/>
              </a:ext>
            </a:extLst>
          </p:cNvPr>
          <p:cNvSpPr>
            <a:spLocks noGrp="1"/>
          </p:cNvSpPr>
          <p:nvPr>
            <p:ph idx="1"/>
          </p:nvPr>
        </p:nvSpPr>
        <p:spPr>
          <a:xfrm>
            <a:off x="597342" y="3298675"/>
            <a:ext cx="10515600" cy="1370392"/>
          </a:xfrm>
        </p:spPr>
        <p:txBody>
          <a:bodyPr>
            <a:normAutofit/>
          </a:bodyPr>
          <a:lstStyle/>
          <a:p>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General</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sz="2200" dirty="0">
                <a:latin typeface="Microsoft YaHei UI" panose="020B0503020204020204" pitchFamily="34" charset="-122"/>
                <a:ea typeface="Microsoft YaHei UI" panose="020B0503020204020204" pitchFamily="34" charset="-122"/>
                <a:cs typeface="Arial" panose="020B0604020202020204" pitchFamily="34" charset="0"/>
              </a:rPr>
              <a:t>Linear function:</a:t>
            </a:r>
            <a:endParaRPr lang="en-US" altLang="zh-CN" sz="2400" dirty="0">
              <a:latin typeface="Microsoft YaHei UI" panose="020B0503020204020204" pitchFamily="34" charset="-122"/>
              <a:ea typeface="Microsoft YaHei UI" panose="020B0503020204020204" pitchFamily="34" charset="-122"/>
              <a:cs typeface="Arial" panose="020B0604020202020204" pitchFamily="34" charset="0"/>
            </a:endParaRPr>
          </a:p>
          <a:p>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increases</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in</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chemeClr val="accent1"/>
                </a:solidFill>
                <a:latin typeface="Microsoft YaHei UI" panose="020B0503020204020204" pitchFamily="34" charset="-122"/>
                <a:ea typeface="Microsoft YaHei UI" panose="020B0503020204020204" pitchFamily="34" charset="-122"/>
                <a:cs typeface="Arial" panose="020B0604020202020204" pitchFamily="34" charset="0"/>
              </a:rPr>
              <a:t>normal</a:t>
            </a:r>
            <a:r>
              <a:rPr lang="zh-CN" altLang="en-US" sz="2200" dirty="0">
                <a:solidFill>
                  <a:schemeClr val="accent1"/>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chemeClr val="accent1"/>
                </a:solidFill>
                <a:latin typeface="Microsoft YaHei UI" panose="020B0503020204020204" pitchFamily="34" charset="-122"/>
                <a:ea typeface="Microsoft YaHei UI" panose="020B0503020204020204" pitchFamily="34" charset="-122"/>
                <a:cs typeface="Arial" panose="020B0604020202020204" pitchFamily="34" charset="0"/>
              </a:rPr>
              <a:t>direction.</a:t>
            </a:r>
            <a:endParaRPr lang="en-US" sz="2400" dirty="0">
              <a:latin typeface="Microsoft YaHei UI" panose="020B0503020204020204" pitchFamily="34" charset="-122"/>
              <a:ea typeface="Microsoft YaHei UI" panose="020B0503020204020204" pitchFamily="34" charset="-122"/>
              <a:cs typeface="Arial" panose="020B0604020202020204" pitchFamily="34" charset="0"/>
            </a:endParaRPr>
          </a:p>
          <a:p>
            <a:r>
              <a:rPr lang="en-US" sz="2200" dirty="0">
                <a:latin typeface="Microsoft YaHei UI" panose="020B0503020204020204" pitchFamily="34" charset="-122"/>
                <a:ea typeface="Microsoft YaHei UI" panose="020B0503020204020204" pitchFamily="34" charset="-122"/>
                <a:cs typeface="Arial" panose="020B0604020202020204" pitchFamily="34" charset="0"/>
              </a:rPr>
              <a:t>Classification using a linear function:</a:t>
            </a:r>
          </a:p>
        </p:txBody>
      </p:sp>
      <p:pic>
        <p:nvPicPr>
          <p:cNvPr id="7" name="Picture 6">
            <a:extLst>
              <a:ext uri="{FF2B5EF4-FFF2-40B4-BE49-F238E27FC236}">
                <a16:creationId xmlns:a16="http://schemas.microsoft.com/office/drawing/2014/main" id="{35B8E570-EA7A-9EE1-2E76-2281AA6E2B04}"/>
              </a:ext>
            </a:extLst>
          </p:cNvPr>
          <p:cNvPicPr>
            <a:picLocks noChangeAspect="1"/>
          </p:cNvPicPr>
          <p:nvPr/>
        </p:nvPicPr>
        <p:blipFill>
          <a:blip r:embed="rId3"/>
          <a:stretch>
            <a:fillRect/>
          </a:stretch>
        </p:blipFill>
        <p:spPr>
          <a:xfrm>
            <a:off x="9737177" y="3289632"/>
            <a:ext cx="2263072" cy="368407"/>
          </a:xfrm>
          <a:prstGeom prst="rect">
            <a:avLst/>
          </a:prstGeom>
        </p:spPr>
      </p:pic>
      <p:cxnSp>
        <p:nvCxnSpPr>
          <p:cNvPr id="8" name="Straight Arrow Connector 7">
            <a:extLst>
              <a:ext uri="{FF2B5EF4-FFF2-40B4-BE49-F238E27FC236}">
                <a16:creationId xmlns:a16="http://schemas.microsoft.com/office/drawing/2014/main" id="{8724B605-96B6-9E82-961A-450C30D2A320}"/>
              </a:ext>
            </a:extLst>
          </p:cNvPr>
          <p:cNvCxnSpPr/>
          <p:nvPr/>
        </p:nvCxnSpPr>
        <p:spPr>
          <a:xfrm>
            <a:off x="7729940" y="6238904"/>
            <a:ext cx="32897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4A60386-5C41-5C7E-105D-0C33D92EB8F3}"/>
              </a:ext>
            </a:extLst>
          </p:cNvPr>
          <p:cNvCxnSpPr/>
          <p:nvPr/>
        </p:nvCxnSpPr>
        <p:spPr>
          <a:xfrm flipH="1" flipV="1">
            <a:off x="7877085" y="4431125"/>
            <a:ext cx="5255" cy="19601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E48BB84-C74E-71CC-7ECE-244D9AFEA380}"/>
              </a:ext>
            </a:extLst>
          </p:cNvPr>
          <p:cNvSpPr txBox="1"/>
          <p:nvPr/>
        </p:nvSpPr>
        <p:spPr>
          <a:xfrm>
            <a:off x="9430683" y="6320494"/>
            <a:ext cx="434734" cy="430887"/>
          </a:xfrm>
          <a:prstGeom prst="rect">
            <a:avLst/>
          </a:prstGeom>
          <a:noFill/>
        </p:spPr>
        <p:txBody>
          <a:bodyPr wrap="none" rtlCol="0">
            <a:spAutoFit/>
          </a:bodyPr>
          <a:lstStyle/>
          <a:p>
            <a:r>
              <a:rPr lang="en-US" sz="2200" b="1"/>
              <a:t>X</a:t>
            </a:r>
            <a:r>
              <a:rPr lang="en-US" sz="2200" b="1" baseline="-25000"/>
              <a:t>1</a:t>
            </a:r>
          </a:p>
        </p:txBody>
      </p:sp>
      <p:sp>
        <p:nvSpPr>
          <p:cNvPr id="11" name="TextBox 10">
            <a:extLst>
              <a:ext uri="{FF2B5EF4-FFF2-40B4-BE49-F238E27FC236}">
                <a16:creationId xmlns:a16="http://schemas.microsoft.com/office/drawing/2014/main" id="{9D7639A0-9493-ED38-CCD8-8333560F2937}"/>
              </a:ext>
            </a:extLst>
          </p:cNvPr>
          <p:cNvSpPr txBox="1"/>
          <p:nvPr/>
        </p:nvSpPr>
        <p:spPr>
          <a:xfrm>
            <a:off x="9430683" y="5525105"/>
            <a:ext cx="306494" cy="430887"/>
          </a:xfrm>
          <a:prstGeom prst="rect">
            <a:avLst/>
          </a:prstGeom>
          <a:noFill/>
        </p:spPr>
        <p:txBody>
          <a:bodyPr wrap="none" rtlCol="0">
            <a:spAutoFit/>
          </a:bodyPr>
          <a:lstStyle/>
          <a:p>
            <a:r>
              <a:rPr lang="en-US" sz="2200">
                <a:solidFill>
                  <a:srgbClr val="FF0000"/>
                </a:solidFill>
              </a:rPr>
              <a:t>x</a:t>
            </a:r>
          </a:p>
        </p:txBody>
      </p:sp>
      <p:sp>
        <p:nvSpPr>
          <p:cNvPr id="12" name="TextBox 11">
            <a:extLst>
              <a:ext uri="{FF2B5EF4-FFF2-40B4-BE49-F238E27FC236}">
                <a16:creationId xmlns:a16="http://schemas.microsoft.com/office/drawing/2014/main" id="{40C928E2-A99A-4270-435B-455610E9AC5E}"/>
              </a:ext>
            </a:extLst>
          </p:cNvPr>
          <p:cNvSpPr txBox="1"/>
          <p:nvPr/>
        </p:nvSpPr>
        <p:spPr>
          <a:xfrm>
            <a:off x="9718393" y="5399497"/>
            <a:ext cx="306494" cy="430887"/>
          </a:xfrm>
          <a:prstGeom prst="rect">
            <a:avLst/>
          </a:prstGeom>
          <a:noFill/>
        </p:spPr>
        <p:txBody>
          <a:bodyPr wrap="none" rtlCol="0">
            <a:spAutoFit/>
          </a:bodyPr>
          <a:lstStyle/>
          <a:p>
            <a:r>
              <a:rPr lang="en-US" sz="2200">
                <a:solidFill>
                  <a:srgbClr val="FF0000"/>
                </a:solidFill>
              </a:rPr>
              <a:t>x</a:t>
            </a:r>
          </a:p>
        </p:txBody>
      </p:sp>
      <p:sp>
        <p:nvSpPr>
          <p:cNvPr id="13" name="TextBox 12">
            <a:extLst>
              <a:ext uri="{FF2B5EF4-FFF2-40B4-BE49-F238E27FC236}">
                <a16:creationId xmlns:a16="http://schemas.microsoft.com/office/drawing/2014/main" id="{D3095025-BE46-E132-EC19-0112376611B1}"/>
              </a:ext>
            </a:extLst>
          </p:cNvPr>
          <p:cNvSpPr txBox="1"/>
          <p:nvPr/>
        </p:nvSpPr>
        <p:spPr>
          <a:xfrm>
            <a:off x="9833680" y="4953914"/>
            <a:ext cx="306494" cy="430887"/>
          </a:xfrm>
          <a:prstGeom prst="rect">
            <a:avLst/>
          </a:prstGeom>
          <a:noFill/>
        </p:spPr>
        <p:txBody>
          <a:bodyPr wrap="none" rtlCol="0">
            <a:spAutoFit/>
          </a:bodyPr>
          <a:lstStyle/>
          <a:p>
            <a:r>
              <a:rPr lang="en-US" sz="2200">
                <a:solidFill>
                  <a:srgbClr val="FF0000"/>
                </a:solidFill>
              </a:rPr>
              <a:t>x</a:t>
            </a:r>
          </a:p>
        </p:txBody>
      </p:sp>
      <p:sp>
        <p:nvSpPr>
          <p:cNvPr id="14" name="TextBox 13">
            <a:extLst>
              <a:ext uri="{FF2B5EF4-FFF2-40B4-BE49-F238E27FC236}">
                <a16:creationId xmlns:a16="http://schemas.microsoft.com/office/drawing/2014/main" id="{D5A7DDD8-A087-A7DC-73B2-934D5219B4DB}"/>
              </a:ext>
            </a:extLst>
          </p:cNvPr>
          <p:cNvSpPr txBox="1"/>
          <p:nvPr/>
        </p:nvSpPr>
        <p:spPr>
          <a:xfrm>
            <a:off x="10369422" y="5291332"/>
            <a:ext cx="306494" cy="430887"/>
          </a:xfrm>
          <a:prstGeom prst="rect">
            <a:avLst/>
          </a:prstGeom>
          <a:noFill/>
        </p:spPr>
        <p:txBody>
          <a:bodyPr wrap="none" rtlCol="0">
            <a:spAutoFit/>
          </a:bodyPr>
          <a:lstStyle/>
          <a:p>
            <a:r>
              <a:rPr lang="en-US" sz="2200">
                <a:solidFill>
                  <a:srgbClr val="FF0000"/>
                </a:solidFill>
              </a:rPr>
              <a:t>x</a:t>
            </a:r>
          </a:p>
        </p:txBody>
      </p:sp>
      <p:sp>
        <p:nvSpPr>
          <p:cNvPr id="15" name="TextBox 14">
            <a:extLst>
              <a:ext uri="{FF2B5EF4-FFF2-40B4-BE49-F238E27FC236}">
                <a16:creationId xmlns:a16="http://schemas.microsoft.com/office/drawing/2014/main" id="{8171D5AF-F9CF-93AF-1171-C9A48216432B}"/>
              </a:ext>
            </a:extLst>
          </p:cNvPr>
          <p:cNvSpPr txBox="1"/>
          <p:nvPr/>
        </p:nvSpPr>
        <p:spPr>
          <a:xfrm>
            <a:off x="10369422" y="4859748"/>
            <a:ext cx="306494" cy="430887"/>
          </a:xfrm>
          <a:prstGeom prst="rect">
            <a:avLst/>
          </a:prstGeom>
          <a:noFill/>
        </p:spPr>
        <p:txBody>
          <a:bodyPr wrap="none" rtlCol="0">
            <a:spAutoFit/>
          </a:bodyPr>
          <a:lstStyle/>
          <a:p>
            <a:r>
              <a:rPr lang="en-US" sz="2200">
                <a:solidFill>
                  <a:srgbClr val="FF0000"/>
                </a:solidFill>
              </a:rPr>
              <a:t>x</a:t>
            </a:r>
          </a:p>
        </p:txBody>
      </p:sp>
      <p:sp>
        <p:nvSpPr>
          <p:cNvPr id="16" name="TextBox 15">
            <a:extLst>
              <a:ext uri="{FF2B5EF4-FFF2-40B4-BE49-F238E27FC236}">
                <a16:creationId xmlns:a16="http://schemas.microsoft.com/office/drawing/2014/main" id="{B0A9C3F4-7EB3-4CC7-B12E-1CEF8B7A95BF}"/>
              </a:ext>
            </a:extLst>
          </p:cNvPr>
          <p:cNvSpPr txBox="1"/>
          <p:nvPr/>
        </p:nvSpPr>
        <p:spPr>
          <a:xfrm>
            <a:off x="10759166" y="4836923"/>
            <a:ext cx="306494" cy="430887"/>
          </a:xfrm>
          <a:prstGeom prst="rect">
            <a:avLst/>
          </a:prstGeom>
          <a:noFill/>
        </p:spPr>
        <p:txBody>
          <a:bodyPr wrap="none" rtlCol="0">
            <a:spAutoFit/>
          </a:bodyPr>
          <a:lstStyle/>
          <a:p>
            <a:r>
              <a:rPr lang="en-US" sz="2200">
                <a:solidFill>
                  <a:srgbClr val="FF0000"/>
                </a:solidFill>
              </a:rPr>
              <a:t>x</a:t>
            </a:r>
          </a:p>
        </p:txBody>
      </p:sp>
      <p:sp>
        <p:nvSpPr>
          <p:cNvPr id="17" name="TextBox 16">
            <a:extLst>
              <a:ext uri="{FF2B5EF4-FFF2-40B4-BE49-F238E27FC236}">
                <a16:creationId xmlns:a16="http://schemas.microsoft.com/office/drawing/2014/main" id="{2BE0F4AA-6B46-8FFC-9FA4-0E8C5E4D7B95}"/>
              </a:ext>
            </a:extLst>
          </p:cNvPr>
          <p:cNvSpPr txBox="1"/>
          <p:nvPr/>
        </p:nvSpPr>
        <p:spPr>
          <a:xfrm>
            <a:off x="8174868" y="4805958"/>
            <a:ext cx="333746" cy="430887"/>
          </a:xfrm>
          <a:prstGeom prst="rect">
            <a:avLst/>
          </a:prstGeom>
          <a:noFill/>
        </p:spPr>
        <p:txBody>
          <a:bodyPr wrap="none" rtlCol="0">
            <a:spAutoFit/>
          </a:bodyPr>
          <a:lstStyle/>
          <a:p>
            <a:r>
              <a:rPr lang="en-US" sz="2200">
                <a:solidFill>
                  <a:schemeClr val="accent1">
                    <a:lumMod val="75000"/>
                  </a:schemeClr>
                </a:solidFill>
              </a:rPr>
              <a:t>o</a:t>
            </a:r>
          </a:p>
        </p:txBody>
      </p:sp>
      <p:sp>
        <p:nvSpPr>
          <p:cNvPr id="18" name="TextBox 17">
            <a:extLst>
              <a:ext uri="{FF2B5EF4-FFF2-40B4-BE49-F238E27FC236}">
                <a16:creationId xmlns:a16="http://schemas.microsoft.com/office/drawing/2014/main" id="{BA278610-ACF6-35DE-CBEC-BD5A8231D5B9}"/>
              </a:ext>
            </a:extLst>
          </p:cNvPr>
          <p:cNvSpPr txBox="1"/>
          <p:nvPr/>
        </p:nvSpPr>
        <p:spPr>
          <a:xfrm>
            <a:off x="8350796" y="4468478"/>
            <a:ext cx="333746" cy="430887"/>
          </a:xfrm>
          <a:prstGeom prst="rect">
            <a:avLst/>
          </a:prstGeom>
          <a:noFill/>
        </p:spPr>
        <p:txBody>
          <a:bodyPr wrap="none" rtlCol="0">
            <a:spAutoFit/>
          </a:bodyPr>
          <a:lstStyle/>
          <a:p>
            <a:r>
              <a:rPr lang="en-US" sz="2200">
                <a:solidFill>
                  <a:schemeClr val="accent1">
                    <a:lumMod val="75000"/>
                  </a:schemeClr>
                </a:solidFill>
              </a:rPr>
              <a:t>o</a:t>
            </a:r>
          </a:p>
        </p:txBody>
      </p:sp>
      <p:sp>
        <p:nvSpPr>
          <p:cNvPr id="19" name="TextBox 18">
            <a:extLst>
              <a:ext uri="{FF2B5EF4-FFF2-40B4-BE49-F238E27FC236}">
                <a16:creationId xmlns:a16="http://schemas.microsoft.com/office/drawing/2014/main" id="{7AE9740D-1AA6-3C7D-7F60-A4750651C3BA}"/>
              </a:ext>
            </a:extLst>
          </p:cNvPr>
          <p:cNvSpPr txBox="1"/>
          <p:nvPr/>
        </p:nvSpPr>
        <p:spPr>
          <a:xfrm>
            <a:off x="8826684" y="4587707"/>
            <a:ext cx="333746" cy="430887"/>
          </a:xfrm>
          <a:prstGeom prst="rect">
            <a:avLst/>
          </a:prstGeom>
          <a:noFill/>
        </p:spPr>
        <p:txBody>
          <a:bodyPr wrap="none" rtlCol="0">
            <a:spAutoFit/>
          </a:bodyPr>
          <a:lstStyle/>
          <a:p>
            <a:r>
              <a:rPr lang="en-US" sz="2200">
                <a:solidFill>
                  <a:schemeClr val="accent1">
                    <a:lumMod val="75000"/>
                  </a:schemeClr>
                </a:solidFill>
              </a:rPr>
              <a:t>o</a:t>
            </a:r>
          </a:p>
        </p:txBody>
      </p:sp>
      <p:sp>
        <p:nvSpPr>
          <p:cNvPr id="20" name="TextBox 19">
            <a:extLst>
              <a:ext uri="{FF2B5EF4-FFF2-40B4-BE49-F238E27FC236}">
                <a16:creationId xmlns:a16="http://schemas.microsoft.com/office/drawing/2014/main" id="{6149D95C-978E-4D87-D058-73182FA8DEC4}"/>
              </a:ext>
            </a:extLst>
          </p:cNvPr>
          <p:cNvSpPr txBox="1"/>
          <p:nvPr/>
        </p:nvSpPr>
        <p:spPr>
          <a:xfrm>
            <a:off x="8526723" y="5000949"/>
            <a:ext cx="333746" cy="430887"/>
          </a:xfrm>
          <a:prstGeom prst="rect">
            <a:avLst/>
          </a:prstGeom>
          <a:noFill/>
        </p:spPr>
        <p:txBody>
          <a:bodyPr wrap="none" rtlCol="0">
            <a:spAutoFit/>
          </a:bodyPr>
          <a:lstStyle/>
          <a:p>
            <a:r>
              <a:rPr lang="en-US" sz="2200">
                <a:solidFill>
                  <a:schemeClr val="accent1">
                    <a:lumMod val="75000"/>
                  </a:schemeClr>
                </a:solidFill>
              </a:rPr>
              <a:t>o</a:t>
            </a:r>
          </a:p>
        </p:txBody>
      </p:sp>
      <p:sp>
        <p:nvSpPr>
          <p:cNvPr id="21" name="TextBox 20">
            <a:extLst>
              <a:ext uri="{FF2B5EF4-FFF2-40B4-BE49-F238E27FC236}">
                <a16:creationId xmlns:a16="http://schemas.microsoft.com/office/drawing/2014/main" id="{02F0D41C-0120-BE0D-2811-41AEFDA32769}"/>
              </a:ext>
            </a:extLst>
          </p:cNvPr>
          <p:cNvSpPr txBox="1"/>
          <p:nvPr/>
        </p:nvSpPr>
        <p:spPr>
          <a:xfrm>
            <a:off x="9193437" y="4346863"/>
            <a:ext cx="333746" cy="430887"/>
          </a:xfrm>
          <a:prstGeom prst="rect">
            <a:avLst/>
          </a:prstGeom>
          <a:noFill/>
        </p:spPr>
        <p:txBody>
          <a:bodyPr wrap="none" rtlCol="0">
            <a:spAutoFit/>
          </a:bodyPr>
          <a:lstStyle/>
          <a:p>
            <a:r>
              <a:rPr lang="en-US" sz="2200">
                <a:solidFill>
                  <a:schemeClr val="accent1">
                    <a:lumMod val="75000"/>
                  </a:schemeClr>
                </a:solidFill>
              </a:rPr>
              <a:t>o</a:t>
            </a:r>
          </a:p>
        </p:txBody>
      </p:sp>
      <p:sp>
        <p:nvSpPr>
          <p:cNvPr id="22" name="TextBox 21">
            <a:extLst>
              <a:ext uri="{FF2B5EF4-FFF2-40B4-BE49-F238E27FC236}">
                <a16:creationId xmlns:a16="http://schemas.microsoft.com/office/drawing/2014/main" id="{6BB85CD0-71F4-DD6C-1A9A-1FDA72E4A12F}"/>
              </a:ext>
            </a:extLst>
          </p:cNvPr>
          <p:cNvSpPr txBox="1"/>
          <p:nvPr/>
        </p:nvSpPr>
        <p:spPr>
          <a:xfrm>
            <a:off x="8261445" y="5414024"/>
            <a:ext cx="333746" cy="430887"/>
          </a:xfrm>
          <a:prstGeom prst="rect">
            <a:avLst/>
          </a:prstGeom>
          <a:noFill/>
        </p:spPr>
        <p:txBody>
          <a:bodyPr wrap="none" rtlCol="0">
            <a:spAutoFit/>
          </a:bodyPr>
          <a:lstStyle/>
          <a:p>
            <a:r>
              <a:rPr lang="en-US" sz="2200">
                <a:solidFill>
                  <a:schemeClr val="accent1">
                    <a:lumMod val="75000"/>
                  </a:schemeClr>
                </a:solidFill>
              </a:rPr>
              <a:t>o</a:t>
            </a:r>
          </a:p>
        </p:txBody>
      </p:sp>
      <p:cxnSp>
        <p:nvCxnSpPr>
          <p:cNvPr id="23" name="Straight Connector 22">
            <a:extLst>
              <a:ext uri="{FF2B5EF4-FFF2-40B4-BE49-F238E27FC236}">
                <a16:creationId xmlns:a16="http://schemas.microsoft.com/office/drawing/2014/main" id="{26EEC903-8E67-DC36-B028-0093EBCAB74E}"/>
              </a:ext>
            </a:extLst>
          </p:cNvPr>
          <p:cNvCxnSpPr>
            <a:cxnSpLocks/>
          </p:cNvCxnSpPr>
          <p:nvPr/>
        </p:nvCxnSpPr>
        <p:spPr>
          <a:xfrm flipH="1">
            <a:off x="8224951" y="4194160"/>
            <a:ext cx="2107977" cy="2329592"/>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DA1B7C4-58A9-FBD6-9CCC-8E4205355620}"/>
              </a:ext>
            </a:extLst>
          </p:cNvPr>
          <p:cNvSpPr txBox="1"/>
          <p:nvPr/>
        </p:nvSpPr>
        <p:spPr>
          <a:xfrm>
            <a:off x="7392383" y="4974842"/>
            <a:ext cx="434734" cy="430887"/>
          </a:xfrm>
          <a:prstGeom prst="rect">
            <a:avLst/>
          </a:prstGeom>
          <a:noFill/>
        </p:spPr>
        <p:txBody>
          <a:bodyPr wrap="none" rtlCol="0">
            <a:spAutoFit/>
          </a:bodyPr>
          <a:lstStyle/>
          <a:p>
            <a:r>
              <a:rPr lang="en-US" sz="2200" b="1"/>
              <a:t>X</a:t>
            </a:r>
            <a:r>
              <a:rPr lang="en-US" sz="2200" b="1" baseline="-25000"/>
              <a:t>2</a:t>
            </a:r>
          </a:p>
        </p:txBody>
      </p:sp>
      <p:sp>
        <p:nvSpPr>
          <p:cNvPr id="25" name="TextBox 24">
            <a:extLst>
              <a:ext uri="{FF2B5EF4-FFF2-40B4-BE49-F238E27FC236}">
                <a16:creationId xmlns:a16="http://schemas.microsoft.com/office/drawing/2014/main" id="{93F4D094-265A-DA3C-084E-9019CFF19276}"/>
              </a:ext>
            </a:extLst>
          </p:cNvPr>
          <p:cNvSpPr txBox="1"/>
          <p:nvPr/>
        </p:nvSpPr>
        <p:spPr>
          <a:xfrm>
            <a:off x="10835356" y="5477137"/>
            <a:ext cx="795411" cy="369332"/>
          </a:xfrm>
          <a:prstGeom prst="rect">
            <a:avLst/>
          </a:prstGeom>
          <a:solidFill>
            <a:schemeClr val="bg1">
              <a:lumMod val="85000"/>
            </a:schemeClr>
          </a:solidFill>
        </p:spPr>
        <p:txBody>
          <a:bodyPr wrap="none" rtlCol="0">
            <a:spAutoFit/>
          </a:bodyPr>
          <a:lstStyle/>
          <a:p>
            <a:r>
              <a:rPr lang="en-US">
                <a:solidFill>
                  <a:srgbClr val="FF0000"/>
                </a:solidFill>
              </a:rPr>
              <a:t>class 1</a:t>
            </a:r>
          </a:p>
        </p:txBody>
      </p:sp>
      <p:sp>
        <p:nvSpPr>
          <p:cNvPr id="26" name="TextBox 25">
            <a:extLst>
              <a:ext uri="{FF2B5EF4-FFF2-40B4-BE49-F238E27FC236}">
                <a16:creationId xmlns:a16="http://schemas.microsoft.com/office/drawing/2014/main" id="{F137EF65-3974-A941-0369-80CD08C8ADCB}"/>
              </a:ext>
            </a:extLst>
          </p:cNvPr>
          <p:cNvSpPr txBox="1"/>
          <p:nvPr/>
        </p:nvSpPr>
        <p:spPr>
          <a:xfrm>
            <a:off x="8506595" y="4076919"/>
            <a:ext cx="795411" cy="369332"/>
          </a:xfrm>
          <a:prstGeom prst="rect">
            <a:avLst/>
          </a:prstGeom>
          <a:solidFill>
            <a:schemeClr val="bg1">
              <a:lumMod val="85000"/>
            </a:schemeClr>
          </a:solidFill>
        </p:spPr>
        <p:txBody>
          <a:bodyPr wrap="none" rtlCol="0">
            <a:spAutoFit/>
          </a:bodyPr>
          <a:lstStyle/>
          <a:p>
            <a:r>
              <a:rPr lang="en-US">
                <a:solidFill>
                  <a:schemeClr val="accent1">
                    <a:lumMod val="75000"/>
                  </a:schemeClr>
                </a:solidFill>
              </a:rPr>
              <a:t>class 0</a:t>
            </a:r>
          </a:p>
        </p:txBody>
      </p:sp>
      <p:pic>
        <p:nvPicPr>
          <p:cNvPr id="27" name="Picture 26">
            <a:extLst>
              <a:ext uri="{FF2B5EF4-FFF2-40B4-BE49-F238E27FC236}">
                <a16:creationId xmlns:a16="http://schemas.microsoft.com/office/drawing/2014/main" id="{360BADF1-F300-F3F0-8690-6475D739EF89}"/>
              </a:ext>
            </a:extLst>
          </p:cNvPr>
          <p:cNvPicPr>
            <a:picLocks noChangeAspect="1"/>
          </p:cNvPicPr>
          <p:nvPr/>
        </p:nvPicPr>
        <p:blipFill>
          <a:blip r:embed="rId4"/>
          <a:stretch>
            <a:fillRect/>
          </a:stretch>
        </p:blipFill>
        <p:spPr>
          <a:xfrm>
            <a:off x="10404035" y="4096994"/>
            <a:ext cx="1071357" cy="278062"/>
          </a:xfrm>
          <a:prstGeom prst="rect">
            <a:avLst/>
          </a:prstGeom>
        </p:spPr>
      </p:pic>
      <p:pic>
        <p:nvPicPr>
          <p:cNvPr id="28" name="Picture 27">
            <a:extLst>
              <a:ext uri="{FF2B5EF4-FFF2-40B4-BE49-F238E27FC236}">
                <a16:creationId xmlns:a16="http://schemas.microsoft.com/office/drawing/2014/main" id="{7D90CAAC-46A1-2ED0-329C-32F16245ABFD}"/>
              </a:ext>
            </a:extLst>
          </p:cNvPr>
          <p:cNvPicPr>
            <a:picLocks noChangeAspect="1"/>
          </p:cNvPicPr>
          <p:nvPr/>
        </p:nvPicPr>
        <p:blipFill>
          <a:blip r:embed="rId5"/>
          <a:stretch>
            <a:fillRect/>
          </a:stretch>
        </p:blipFill>
        <p:spPr>
          <a:xfrm>
            <a:off x="940199" y="4629129"/>
            <a:ext cx="5646439" cy="1008954"/>
          </a:xfrm>
          <a:prstGeom prst="rect">
            <a:avLst/>
          </a:prstGeom>
        </p:spPr>
      </p:pic>
      <p:cxnSp>
        <p:nvCxnSpPr>
          <p:cNvPr id="29" name="Straight Arrow Connector 28">
            <a:extLst>
              <a:ext uri="{FF2B5EF4-FFF2-40B4-BE49-F238E27FC236}">
                <a16:creationId xmlns:a16="http://schemas.microsoft.com/office/drawing/2014/main" id="{15853FD9-6D98-7C53-0A09-8C6E2C7B3EA6}"/>
              </a:ext>
            </a:extLst>
          </p:cNvPr>
          <p:cNvCxnSpPr>
            <a:cxnSpLocks/>
          </p:cNvCxnSpPr>
          <p:nvPr/>
        </p:nvCxnSpPr>
        <p:spPr>
          <a:xfrm>
            <a:off x="8866010" y="5840356"/>
            <a:ext cx="202223" cy="17949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338288D-739F-5291-C392-778C3ABC9F48}"/>
              </a:ext>
            </a:extLst>
          </p:cNvPr>
          <p:cNvSpPr txBox="1"/>
          <p:nvPr/>
        </p:nvSpPr>
        <p:spPr>
          <a:xfrm>
            <a:off x="8707892" y="5938976"/>
            <a:ext cx="1880316" cy="307777"/>
          </a:xfrm>
          <a:prstGeom prst="rect">
            <a:avLst/>
          </a:prstGeom>
          <a:noFill/>
        </p:spPr>
        <p:txBody>
          <a:bodyPr wrap="square">
            <a:spAutoFit/>
          </a:bodyPr>
          <a:lstStyle/>
          <a:p>
            <a:r>
              <a:rPr lang="en-US" altLang="zh-CN" sz="1400">
                <a:solidFill>
                  <a:schemeClr val="accent1"/>
                </a:solidFill>
                <a:latin typeface="Arial" panose="020B0604020202020204" pitchFamily="34" charset="0"/>
                <a:cs typeface="Arial" panose="020B0604020202020204" pitchFamily="34" charset="0"/>
              </a:rPr>
              <a:t>Normal</a:t>
            </a:r>
            <a:r>
              <a:rPr lang="zh-CN" altLang="en-US" sz="1400">
                <a:solidFill>
                  <a:schemeClr val="accent1"/>
                </a:solidFill>
                <a:latin typeface="Arial" panose="020B0604020202020204" pitchFamily="34" charset="0"/>
                <a:cs typeface="Arial" panose="020B0604020202020204" pitchFamily="34" charset="0"/>
              </a:rPr>
              <a:t> </a:t>
            </a:r>
            <a:r>
              <a:rPr lang="en-US" altLang="zh-CN" sz="1400">
                <a:solidFill>
                  <a:schemeClr val="accent1"/>
                </a:solidFill>
                <a:latin typeface="Arial" panose="020B0604020202020204" pitchFamily="34" charset="0"/>
                <a:cs typeface="Arial" panose="020B0604020202020204" pitchFamily="34" charset="0"/>
              </a:rPr>
              <a:t>direction</a:t>
            </a:r>
            <a:endParaRPr lang="en-CN" sz="1400">
              <a:solidFill>
                <a:schemeClr val="accent1"/>
              </a:solidFill>
            </a:endParaRPr>
          </a:p>
        </p:txBody>
      </p:sp>
      <p:pic>
        <p:nvPicPr>
          <p:cNvPr id="33" name="Picture 32">
            <a:extLst>
              <a:ext uri="{FF2B5EF4-FFF2-40B4-BE49-F238E27FC236}">
                <a16:creationId xmlns:a16="http://schemas.microsoft.com/office/drawing/2014/main" id="{4E964E67-68FC-7EC1-CECF-2E25ADCF19D5}"/>
              </a:ext>
            </a:extLst>
          </p:cNvPr>
          <p:cNvPicPr>
            <a:picLocks noChangeAspect="1"/>
          </p:cNvPicPr>
          <p:nvPr/>
        </p:nvPicPr>
        <p:blipFill>
          <a:blip r:embed="rId6"/>
          <a:stretch>
            <a:fillRect/>
          </a:stretch>
        </p:blipFill>
        <p:spPr>
          <a:xfrm>
            <a:off x="10598200" y="5886901"/>
            <a:ext cx="825500" cy="228600"/>
          </a:xfrm>
          <a:prstGeom prst="rect">
            <a:avLst/>
          </a:prstGeom>
        </p:spPr>
      </p:pic>
      <p:pic>
        <p:nvPicPr>
          <p:cNvPr id="34" name="Picture 33">
            <a:extLst>
              <a:ext uri="{FF2B5EF4-FFF2-40B4-BE49-F238E27FC236}">
                <a16:creationId xmlns:a16="http://schemas.microsoft.com/office/drawing/2014/main" id="{B3219A21-3E3A-79BF-52DF-4BEC320C0EE9}"/>
              </a:ext>
            </a:extLst>
          </p:cNvPr>
          <p:cNvPicPr>
            <a:picLocks noChangeAspect="1"/>
          </p:cNvPicPr>
          <p:nvPr/>
        </p:nvPicPr>
        <p:blipFill>
          <a:blip r:embed="rId7"/>
          <a:stretch>
            <a:fillRect/>
          </a:stretch>
        </p:blipFill>
        <p:spPr>
          <a:xfrm>
            <a:off x="9381974" y="3934026"/>
            <a:ext cx="825500" cy="228600"/>
          </a:xfrm>
          <a:prstGeom prst="rect">
            <a:avLst/>
          </a:prstGeom>
        </p:spPr>
      </p:pic>
      <p:pic>
        <p:nvPicPr>
          <p:cNvPr id="35" name="Picture 34">
            <a:extLst>
              <a:ext uri="{FF2B5EF4-FFF2-40B4-BE49-F238E27FC236}">
                <a16:creationId xmlns:a16="http://schemas.microsoft.com/office/drawing/2014/main" id="{7B2E5349-0288-B84C-B10D-B45D5CBBF983}"/>
              </a:ext>
            </a:extLst>
          </p:cNvPr>
          <p:cNvPicPr>
            <a:picLocks noChangeAspect="1"/>
          </p:cNvPicPr>
          <p:nvPr/>
        </p:nvPicPr>
        <p:blipFill>
          <a:blip r:embed="rId8"/>
          <a:stretch>
            <a:fillRect/>
          </a:stretch>
        </p:blipFill>
        <p:spPr>
          <a:xfrm>
            <a:off x="981132" y="3740674"/>
            <a:ext cx="521677" cy="268743"/>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C6F9121-B828-6F5C-FADB-DDBD41FCFC21}"/>
                  </a:ext>
                </a:extLst>
              </p:cNvPr>
              <p:cNvSpPr txBox="1"/>
              <p:nvPr/>
            </p:nvSpPr>
            <p:spPr>
              <a:xfrm>
                <a:off x="560613" y="1176015"/>
                <a:ext cx="9268075" cy="2445798"/>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sz="22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2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rPr>
                  <a:t>simple</a:t>
                </a:r>
                <a:r>
                  <a:rPr lang="zh-CN" altLang="en-US" sz="22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rPr>
                  <a:t>l</a:t>
                </a:r>
                <a:r>
                  <a:rPr kumimoji="0" lang="en-US" sz="2200" b="0" i="0" u="none" strike="noStrike" kern="1200" cap="none" spc="0" normalizeH="0" baseline="0" noProof="0" dirty="0" err="1">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inear</a:t>
                </a:r>
                <a:r>
                  <a:rPr kumimoji="0" lang="en-US" sz="2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classifier</a:t>
                </a:r>
                <a:endParaRPr lang="en-US" altLang="zh-CN" sz="22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endParaRPr>
              </a:p>
              <a:p>
                <a:pPr marL="800100" lvl="1" indent="-342900">
                  <a:lnSpc>
                    <a:spcPct val="90000"/>
                  </a:lnSpc>
                  <a:spcBef>
                    <a:spcPts val="1000"/>
                  </a:spcBef>
                  <a:buFont typeface="Courier New" panose="02070309020205020404" pitchFamily="49" charset="0"/>
                  <a:buChar char="o"/>
                  <a:defRPr/>
                </a:pPr>
                <a14:m>
                  <m:oMath xmlns:m="http://schemas.openxmlformats.org/officeDocument/2006/math">
                    <m:sSub>
                      <m:sSubPr>
                        <m:ctrlP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ctrlPr>
                      </m:sSubPr>
                      <m:e>
                        <m: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t>h</m:t>
                        </m:r>
                      </m:e>
                      <m:sub>
                        <m: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t>𝜃</m:t>
                        </m:r>
                        <m: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t>=</m:t>
                        </m:r>
                        <m:d>
                          <m:dPr>
                            <m:begChr m:val="{"/>
                            <m:endChr m:val="}"/>
                            <m:ctrlP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ctrlPr>
                          </m:dPr>
                          <m:e>
                            <m: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t>0.75,10000</m:t>
                            </m:r>
                          </m:e>
                        </m:d>
                      </m:sub>
                    </m:sSub>
                    <m:d>
                      <m:dPr>
                        <m:ctrlP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ctrlPr>
                      </m:dPr>
                      <m:e>
                        <m: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t>𝑖𝑛𝑐𝑜𝑚𝑒</m:t>
                        </m:r>
                      </m:e>
                    </m:d>
                    <m: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t>=</m:t>
                    </m:r>
                    <m:d>
                      <m:dPr>
                        <m:begChr m:val="{"/>
                        <m:endChr m:val=""/>
                        <m:ctrlP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ctrlPr>
                      </m:dPr>
                      <m:e>
                        <m:eqArr>
                          <m:eqArrPr>
                            <m:ctrlP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ctrlPr>
                          </m:eqArrPr>
                          <m:e>
                            <m:r>
                              <m:rPr>
                                <m:sty m:val="p"/>
                              </m:rPr>
                              <a:rPr kumimoji="0" lang="en-US" altLang="zh-CN" sz="2200" b="0" i="0" u="none" strike="noStrike" kern="1200" cap="none" spc="0" normalizeH="0" baseline="0" noProof="0">
                                <a:ln>
                                  <a:noFill/>
                                </a:ln>
                                <a:solidFill>
                                  <a:srgbClr val="FF0000"/>
                                </a:solidFill>
                                <a:effectLst/>
                                <a:uLnTx/>
                                <a:uFillTx/>
                                <a:latin typeface="Cambria Math" panose="02040503050406030204" pitchFamily="18" charset="0"/>
                                <a:ea typeface="Microsoft YaHei UI" panose="020B0503020204020204" pitchFamily="34" charset="-122"/>
                                <a:cs typeface="Arial" panose="020B0604020202020204" pitchFamily="34" charset="0"/>
                              </a:rPr>
                              <m:t>reject</m:t>
                            </m:r>
                            <m:r>
                              <a:rPr kumimoji="0" lang="zh-CN" altLang="en-US"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t> </m:t>
                            </m:r>
                            <m: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t>𝑖𝑓</m:t>
                            </m:r>
                            <m:r>
                              <a:rPr kumimoji="0" lang="zh-CN" altLang="en-US"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t> </m:t>
                            </m:r>
                            <m: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t>0.75</m:t>
                            </m:r>
                            <m:r>
                              <a:rPr kumimoji="0" lang="zh-CN" altLang="en-US"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t> ∗</m:t>
                            </m:r>
                            <m: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t>𝑖𝑛𝑐𝑜𝑚𝑒</m:t>
                            </m:r>
                            <m: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t>−10000&lt;0</m:t>
                            </m:r>
                          </m:e>
                          <m:e>
                            <m:r>
                              <m:rPr>
                                <m:sty m:val="p"/>
                              </m:rPr>
                              <a:rPr kumimoji="0" lang="en-US" altLang="zh-CN" sz="2200" b="0" i="0" u="none" strike="noStrike" kern="1200" cap="none" spc="0" normalizeH="0" baseline="0" noProof="0">
                                <a:ln>
                                  <a:noFill/>
                                </a:ln>
                                <a:solidFill>
                                  <a:srgbClr val="00B050"/>
                                </a:solidFill>
                                <a:effectLst/>
                                <a:uLnTx/>
                                <a:uFillTx/>
                                <a:latin typeface="Cambria Math" panose="02040503050406030204" pitchFamily="18" charset="0"/>
                                <a:ea typeface="Microsoft YaHei UI" panose="020B0503020204020204" pitchFamily="34" charset="-122"/>
                                <a:cs typeface="Arial" panose="020B0604020202020204" pitchFamily="34" charset="0"/>
                              </a:rPr>
                              <m:t>approve</m:t>
                            </m:r>
                            <m:r>
                              <a:rPr kumimoji="0" lang="zh-CN" altLang="en-US"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t> </m:t>
                            </m:r>
                            <m:r>
                              <a:rPr kumimoji="0" lang="en-US" altLang="zh-CN" sz="2200" b="0" i="1" u="none" strike="noStrike" kern="1200" cap="none" spc="0" normalizeH="0" baseline="0" noProof="0">
                                <a:ln>
                                  <a:noFill/>
                                </a:ln>
                                <a:solidFill>
                                  <a:prstClr val="black"/>
                                </a:solidFill>
                                <a:effectLst/>
                                <a:uLnTx/>
                                <a:uFillTx/>
                                <a:latin typeface="Cambria Math" panose="02040503050406030204" pitchFamily="18" charset="0"/>
                                <a:ea typeface="Microsoft YaHei UI" panose="020B0503020204020204" pitchFamily="34" charset="-122"/>
                                <a:cs typeface="Arial" panose="020B0604020202020204" pitchFamily="34" charset="0"/>
                              </a:rPr>
                              <m:t>𝑜𝑡h𝑒𝑟𝑤𝑖𝑠𝑒</m:t>
                            </m:r>
                          </m:e>
                        </m:eqArr>
                      </m:e>
                    </m:d>
                  </m:oMath>
                </a14:m>
                <a:endParaRPr kumimoji="0" lang="en-US" altLang="zh-CN" sz="2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endParaRPr>
              </a:p>
              <a:p>
                <a:pPr marL="800100" lvl="1" indent="-342900">
                  <a:lnSpc>
                    <a:spcPct val="90000"/>
                  </a:lnSpc>
                  <a:spcBef>
                    <a:spcPts val="1000"/>
                  </a:spcBef>
                  <a:buFont typeface="Courier New" panose="02070309020205020404" pitchFamily="49" charset="0"/>
                  <a:buChar char="o"/>
                  <a:defRPr/>
                </a:pPr>
                <a14:m>
                  <m:oMath xmlns:m="http://schemas.openxmlformats.org/officeDocument/2006/math">
                    <m:sSub>
                      <m:sSubPr>
                        <m:ctrlPr>
                          <a:rPr lang="en-US" altLang="zh-CN" sz="2200" b="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ctrlPr>
                      </m:sSubPr>
                      <m:e>
                        <m:r>
                          <a:rPr lang="en-US" altLang="zh-CN" sz="2200" b="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h</m:t>
                        </m:r>
                      </m:e>
                      <m:sub>
                        <m:r>
                          <a:rPr lang="en-US" altLang="zh-CN" sz="2200" b="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𝜃</m:t>
                        </m:r>
                        <m:r>
                          <a:rPr lang="en-US" altLang="zh-CN" sz="2200" b="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={35}</m:t>
                        </m:r>
                      </m:sub>
                    </m:sSub>
                    <m:d>
                      <m:dPr>
                        <m:ctrlPr>
                          <a:rPr lang="en-US" altLang="zh-CN" sz="220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ctrlPr>
                      </m:dPr>
                      <m:e>
                        <m:r>
                          <a:rPr lang="en-US" altLang="zh-CN" sz="2200" b="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𝑎𝑔𝑒</m:t>
                        </m:r>
                      </m:e>
                    </m:d>
                    <m:r>
                      <a:rPr lang="en-US" altLang="zh-CN" sz="220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m:t>
                    </m:r>
                    <m:d>
                      <m:dPr>
                        <m:begChr m:val="{"/>
                        <m:endChr m:val=""/>
                        <m:ctrlPr>
                          <a:rPr lang="en-US" altLang="zh-CN" sz="220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ctrlPr>
                      </m:dPr>
                      <m:e>
                        <m:eqArr>
                          <m:eqArrPr>
                            <m:ctrlPr>
                              <a:rPr lang="en-US" altLang="zh-CN" sz="220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ctrlPr>
                          </m:eqArrPr>
                          <m:e>
                            <m:r>
                              <m:rPr>
                                <m:sty m:val="p"/>
                              </m:rPr>
                              <a:rPr lang="en-US" altLang="zh-CN" sz="2200" b="0" i="0">
                                <a:solidFill>
                                  <a:schemeClr val="accent3">
                                    <a:lumMod val="60000"/>
                                    <a:lumOff val="40000"/>
                                  </a:schemeClr>
                                </a:solidFill>
                                <a:latin typeface="Cambria Math" panose="02040503050406030204" pitchFamily="18" charset="0"/>
                                <a:ea typeface="Microsoft YaHei UI" panose="020B0503020204020204" pitchFamily="34" charset="-122"/>
                                <a:cs typeface="Arial" panose="020B0604020202020204" pitchFamily="34" charset="0"/>
                              </a:rPr>
                              <m:t>keep</m:t>
                            </m:r>
                            <m:r>
                              <a:rPr lang="zh-CN" altLang="en-US" sz="220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 </m:t>
                            </m:r>
                            <m:r>
                              <a:rPr lang="en-US" altLang="zh-CN" sz="220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𝑖𝑓</m:t>
                            </m:r>
                            <m:r>
                              <a:rPr lang="zh-CN" altLang="en-US" sz="220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 </m:t>
                            </m:r>
                            <m:r>
                              <a:rPr lang="en-US" altLang="zh-CN" sz="2200" b="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𝑎𝑔𝑒</m:t>
                            </m:r>
                            <m:r>
                              <a:rPr lang="en-US" altLang="zh-CN" sz="220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m:t>
                            </m:r>
                            <m:r>
                              <a:rPr lang="en-US" altLang="zh-CN" sz="2200" b="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35</m:t>
                            </m:r>
                            <m:r>
                              <a:rPr lang="en-US" altLang="zh-CN" sz="220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&lt;0</m:t>
                            </m:r>
                          </m:e>
                          <m:e>
                            <m:r>
                              <a:rPr lang="en-US" altLang="zh-CN" sz="2200" b="0" i="1">
                                <a:solidFill>
                                  <a:srgbClr val="FF0000"/>
                                </a:solidFill>
                                <a:latin typeface="Cambria Math" panose="02040503050406030204" pitchFamily="18" charset="0"/>
                                <a:ea typeface="Microsoft YaHei UI" panose="020B0503020204020204" pitchFamily="34" charset="-122"/>
                                <a:cs typeface="Arial" panose="020B0604020202020204" pitchFamily="34" charset="0"/>
                              </a:rPr>
                              <m:t>𝑓𝑖𝑟𝑒</m:t>
                            </m:r>
                            <m:r>
                              <a:rPr lang="zh-CN" altLang="en-US" sz="220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 </m:t>
                            </m:r>
                            <m:r>
                              <a:rPr lang="en-US" altLang="zh-CN" sz="2200"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𝑜𝑡h𝑒𝑟𝑤𝑖𝑠𝑒</m:t>
                            </m:r>
                          </m:e>
                        </m:eqArr>
                      </m:e>
                    </m:d>
                  </m:oMath>
                </a14:m>
                <a:endParaRPr lang="en-US" sz="22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endParaRPr>
              </a:p>
              <a:p>
                <a:pPr marL="800100" lvl="1" indent="-342900">
                  <a:lnSpc>
                    <a:spcPct val="90000"/>
                  </a:lnSpc>
                  <a:spcBef>
                    <a:spcPts val="1000"/>
                  </a:spcBef>
                  <a:buFont typeface="Courier New" panose="02070309020205020404" pitchFamily="49" charset="0"/>
                  <a:buChar char="o"/>
                  <a:defRPr/>
                </a:pPr>
                <a:endParaRPr kumimoji="0" lang="en-US" sz="2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endParaRPr>
              </a:p>
            </p:txBody>
          </p:sp>
        </mc:Choice>
        <mc:Fallback xmlns="">
          <p:sp>
            <p:nvSpPr>
              <p:cNvPr id="30" name="TextBox 29">
                <a:extLst>
                  <a:ext uri="{FF2B5EF4-FFF2-40B4-BE49-F238E27FC236}">
                    <a16:creationId xmlns:a16="http://schemas.microsoft.com/office/drawing/2014/main" id="{7C6F9121-B828-6F5C-FADB-DDBD41FCFC21}"/>
                  </a:ext>
                </a:extLst>
              </p:cNvPr>
              <p:cNvSpPr txBox="1">
                <a:spLocks noRot="1" noChangeAspect="1" noMove="1" noResize="1" noEditPoints="1" noAdjustHandles="1" noChangeArrowheads="1" noChangeShapeType="1" noTextEdit="1"/>
              </p:cNvSpPr>
              <p:nvPr/>
            </p:nvSpPr>
            <p:spPr>
              <a:xfrm>
                <a:off x="560613" y="1176015"/>
                <a:ext cx="9268075" cy="2445798"/>
              </a:xfrm>
              <a:prstGeom prst="rect">
                <a:avLst/>
              </a:prstGeom>
              <a:blipFill>
                <a:blip r:embed="rId9"/>
                <a:stretch>
                  <a:fillRect l="-822" t="-53608" b="-81959"/>
                </a:stretch>
              </a:blipFill>
            </p:spPr>
            <p:txBody>
              <a:bodyPr/>
              <a:lstStyle/>
              <a:p>
                <a:r>
                  <a:rPr lang="en-CN">
                    <a:noFill/>
                  </a:rPr>
                  <a:t> </a:t>
                </a:r>
              </a:p>
            </p:txBody>
          </p:sp>
        </mc:Fallback>
      </mc:AlternateContent>
      <p:cxnSp>
        <p:nvCxnSpPr>
          <p:cNvPr id="31" name="Straight Arrow Connector 30">
            <a:extLst>
              <a:ext uri="{FF2B5EF4-FFF2-40B4-BE49-F238E27FC236}">
                <a16:creationId xmlns:a16="http://schemas.microsoft.com/office/drawing/2014/main" id="{EED88A48-CA76-5320-0D0C-3295BD6434D6}"/>
              </a:ext>
            </a:extLst>
          </p:cNvPr>
          <p:cNvCxnSpPr>
            <a:cxnSpLocks/>
          </p:cNvCxnSpPr>
          <p:nvPr/>
        </p:nvCxnSpPr>
        <p:spPr>
          <a:xfrm>
            <a:off x="9644035" y="1627073"/>
            <a:ext cx="22302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6EFBE98-FB29-2D2C-E904-2FBC79AA03F2}"/>
              </a:ext>
            </a:extLst>
          </p:cNvPr>
          <p:cNvSpPr txBox="1"/>
          <p:nvPr/>
        </p:nvSpPr>
        <p:spPr>
          <a:xfrm>
            <a:off x="10709441" y="1694622"/>
            <a:ext cx="1099981" cy="430887"/>
          </a:xfrm>
          <a:prstGeom prst="rect">
            <a:avLst/>
          </a:prstGeom>
          <a:noFill/>
        </p:spPr>
        <p:txBody>
          <a:bodyPr wrap="none" rtlCol="0">
            <a:spAutoFit/>
          </a:bodyPr>
          <a:lstStyle/>
          <a:p>
            <a:r>
              <a:rPr lang="en-US" altLang="zh-CN" sz="2200" i="1"/>
              <a:t>income</a:t>
            </a:r>
            <a:endParaRPr lang="en-US" sz="2200" i="1" baseline="-25000"/>
          </a:p>
        </p:txBody>
      </p:sp>
      <p:cxnSp>
        <p:nvCxnSpPr>
          <p:cNvPr id="39" name="Straight Connector 38">
            <a:extLst>
              <a:ext uri="{FF2B5EF4-FFF2-40B4-BE49-F238E27FC236}">
                <a16:creationId xmlns:a16="http://schemas.microsoft.com/office/drawing/2014/main" id="{B83E4A97-BE2E-DEE1-421D-6EC708C6A7B5}"/>
              </a:ext>
            </a:extLst>
          </p:cNvPr>
          <p:cNvCxnSpPr/>
          <p:nvPr/>
        </p:nvCxnSpPr>
        <p:spPr>
          <a:xfrm>
            <a:off x="10635173" y="1291086"/>
            <a:ext cx="0" cy="502247"/>
          </a:xfrm>
          <a:prstGeom prst="line">
            <a:avLst/>
          </a:prstGeom>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126A23DE-5690-99C2-4212-4176A9D5A90E}"/>
              </a:ext>
            </a:extLst>
          </p:cNvPr>
          <p:cNvSpPr txBox="1"/>
          <p:nvPr/>
        </p:nvSpPr>
        <p:spPr>
          <a:xfrm>
            <a:off x="9644035" y="1224074"/>
            <a:ext cx="795346" cy="369332"/>
          </a:xfrm>
          <a:prstGeom prst="rect">
            <a:avLst/>
          </a:prstGeom>
          <a:noFill/>
        </p:spPr>
        <p:txBody>
          <a:bodyPr wrap="none" rtlCol="0">
            <a:spAutoFit/>
          </a:bodyPr>
          <a:lstStyle/>
          <a:p>
            <a:r>
              <a:rPr lang="en-US" altLang="zh-CN">
                <a:solidFill>
                  <a:srgbClr val="FF0000"/>
                </a:solidFill>
                <a:latin typeface="Microsoft YaHei UI" panose="020B0503020204020204" pitchFamily="34" charset="-122"/>
                <a:ea typeface="Microsoft YaHei UI" panose="020B0503020204020204" pitchFamily="34" charset="-122"/>
              </a:rPr>
              <a:t>reject</a:t>
            </a:r>
            <a:endParaRPr lang="en-CN">
              <a:solidFill>
                <a:srgbClr val="FF0000"/>
              </a:solidFill>
              <a:latin typeface="Microsoft YaHei UI" panose="020B0503020204020204" pitchFamily="34" charset="-122"/>
              <a:ea typeface="Microsoft YaHei UI" panose="020B0503020204020204" pitchFamily="34" charset="-122"/>
            </a:endParaRPr>
          </a:p>
        </p:txBody>
      </p:sp>
      <p:sp>
        <p:nvSpPr>
          <p:cNvPr id="41" name="TextBox 40">
            <a:extLst>
              <a:ext uri="{FF2B5EF4-FFF2-40B4-BE49-F238E27FC236}">
                <a16:creationId xmlns:a16="http://schemas.microsoft.com/office/drawing/2014/main" id="{9E40F948-FDB8-586E-D424-5DB3D21569ED}"/>
              </a:ext>
            </a:extLst>
          </p:cNvPr>
          <p:cNvSpPr txBox="1"/>
          <p:nvPr/>
        </p:nvSpPr>
        <p:spPr>
          <a:xfrm>
            <a:off x="10759166" y="1224074"/>
            <a:ext cx="1092030" cy="369332"/>
          </a:xfrm>
          <a:prstGeom prst="rect">
            <a:avLst/>
          </a:prstGeom>
          <a:noFill/>
        </p:spPr>
        <p:txBody>
          <a:bodyPr wrap="none" rtlCol="0">
            <a:spAutoFit/>
          </a:bodyPr>
          <a:lstStyle/>
          <a:p>
            <a:r>
              <a:rPr lang="en-US" altLang="zh-CN">
                <a:solidFill>
                  <a:schemeClr val="accent3">
                    <a:lumMod val="60000"/>
                    <a:lumOff val="40000"/>
                  </a:schemeClr>
                </a:solidFill>
                <a:latin typeface="Microsoft YaHei UI" panose="020B0503020204020204" pitchFamily="34" charset="-122"/>
                <a:ea typeface="Microsoft YaHei UI" panose="020B0503020204020204" pitchFamily="34" charset="-122"/>
              </a:rPr>
              <a:t>approve</a:t>
            </a:r>
            <a:endParaRPr lang="en-CN">
              <a:solidFill>
                <a:schemeClr val="accent3">
                  <a:lumMod val="60000"/>
                  <a:lumOff val="40000"/>
                </a:schemeClr>
              </a:solidFill>
              <a:latin typeface="Microsoft YaHei UI" panose="020B0503020204020204" pitchFamily="34" charset="-122"/>
              <a:ea typeface="Microsoft YaHei UI" panose="020B0503020204020204" pitchFamily="34" charset="-122"/>
            </a:endParaRPr>
          </a:p>
        </p:txBody>
      </p:sp>
      <p:pic>
        <p:nvPicPr>
          <p:cNvPr id="43" name="Picture 42">
            <a:extLst>
              <a:ext uri="{FF2B5EF4-FFF2-40B4-BE49-F238E27FC236}">
                <a16:creationId xmlns:a16="http://schemas.microsoft.com/office/drawing/2014/main" id="{79A1B381-B812-8755-0871-E18063001AF3}"/>
              </a:ext>
            </a:extLst>
          </p:cNvPr>
          <p:cNvPicPr>
            <a:picLocks noChangeAspect="1"/>
          </p:cNvPicPr>
          <p:nvPr/>
        </p:nvPicPr>
        <p:blipFill>
          <a:blip r:embed="rId10"/>
          <a:stretch>
            <a:fillRect/>
          </a:stretch>
        </p:blipFill>
        <p:spPr>
          <a:xfrm>
            <a:off x="4238859" y="3298675"/>
            <a:ext cx="4862124" cy="341487"/>
          </a:xfrm>
          <a:prstGeom prst="rect">
            <a:avLst/>
          </a:prstGeom>
        </p:spPr>
      </p:pic>
      <p:cxnSp>
        <p:nvCxnSpPr>
          <p:cNvPr id="45" name="Straight Arrow Connector 44">
            <a:extLst>
              <a:ext uri="{FF2B5EF4-FFF2-40B4-BE49-F238E27FC236}">
                <a16:creationId xmlns:a16="http://schemas.microsoft.com/office/drawing/2014/main" id="{DDA2C989-62F1-DC18-305A-7CF906190B15}"/>
              </a:ext>
            </a:extLst>
          </p:cNvPr>
          <p:cNvCxnSpPr>
            <a:cxnSpLocks/>
          </p:cNvCxnSpPr>
          <p:nvPr/>
        </p:nvCxnSpPr>
        <p:spPr>
          <a:xfrm>
            <a:off x="9644035" y="2717099"/>
            <a:ext cx="22302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94BE574D-8531-5647-B470-480D461A0247}"/>
              </a:ext>
            </a:extLst>
          </p:cNvPr>
          <p:cNvSpPr txBox="1"/>
          <p:nvPr/>
        </p:nvSpPr>
        <p:spPr>
          <a:xfrm>
            <a:off x="10923745" y="2786135"/>
            <a:ext cx="618631" cy="430887"/>
          </a:xfrm>
          <a:prstGeom prst="rect">
            <a:avLst/>
          </a:prstGeom>
          <a:noFill/>
        </p:spPr>
        <p:txBody>
          <a:bodyPr wrap="none" rtlCol="0">
            <a:spAutoFit/>
          </a:bodyPr>
          <a:lstStyle/>
          <a:p>
            <a:r>
              <a:rPr lang="en-US" altLang="zh-CN" sz="2200" i="1"/>
              <a:t>age</a:t>
            </a:r>
            <a:endParaRPr lang="en-US" sz="2200" i="1" baseline="-25000"/>
          </a:p>
        </p:txBody>
      </p:sp>
      <p:cxnSp>
        <p:nvCxnSpPr>
          <p:cNvPr id="47" name="Straight Connector 46">
            <a:extLst>
              <a:ext uri="{FF2B5EF4-FFF2-40B4-BE49-F238E27FC236}">
                <a16:creationId xmlns:a16="http://schemas.microsoft.com/office/drawing/2014/main" id="{90A89A0E-2BD6-D021-3C22-C781CD6AD078}"/>
              </a:ext>
            </a:extLst>
          </p:cNvPr>
          <p:cNvCxnSpPr/>
          <p:nvPr/>
        </p:nvCxnSpPr>
        <p:spPr>
          <a:xfrm>
            <a:off x="10635173" y="2381112"/>
            <a:ext cx="0" cy="502247"/>
          </a:xfrm>
          <a:prstGeom prst="line">
            <a:avLst/>
          </a:prstGeom>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8F7A4ED6-5E7A-92CF-145C-2D13694D2408}"/>
              </a:ext>
            </a:extLst>
          </p:cNvPr>
          <p:cNvSpPr txBox="1"/>
          <p:nvPr/>
        </p:nvSpPr>
        <p:spPr>
          <a:xfrm>
            <a:off x="9644035" y="2314100"/>
            <a:ext cx="715132" cy="369332"/>
          </a:xfrm>
          <a:prstGeom prst="rect">
            <a:avLst/>
          </a:prstGeom>
          <a:noFill/>
        </p:spPr>
        <p:txBody>
          <a:bodyPr wrap="none" rtlCol="0">
            <a:spAutoFit/>
          </a:bodyPr>
          <a:lstStyle/>
          <a:p>
            <a:r>
              <a:rPr lang="en-US" altLang="zh-CN" dirty="0">
                <a:solidFill>
                  <a:schemeClr val="accent3">
                    <a:lumMod val="60000"/>
                    <a:lumOff val="40000"/>
                  </a:schemeClr>
                </a:solidFill>
                <a:latin typeface="Microsoft YaHei UI" panose="020B0503020204020204" pitchFamily="34" charset="-122"/>
                <a:ea typeface="Microsoft YaHei UI" panose="020B0503020204020204" pitchFamily="34" charset="-122"/>
              </a:rPr>
              <a:t>keep</a:t>
            </a:r>
            <a:endParaRPr lang="en-CN" dirty="0">
              <a:solidFill>
                <a:schemeClr val="accent3">
                  <a:lumMod val="60000"/>
                  <a:lumOff val="40000"/>
                </a:schemeClr>
              </a:solidFill>
              <a:latin typeface="Microsoft YaHei UI" panose="020B0503020204020204" pitchFamily="34" charset="-122"/>
              <a:ea typeface="Microsoft YaHei UI" panose="020B0503020204020204" pitchFamily="34" charset="-122"/>
            </a:endParaRPr>
          </a:p>
        </p:txBody>
      </p:sp>
      <p:sp>
        <p:nvSpPr>
          <p:cNvPr id="49" name="TextBox 48">
            <a:extLst>
              <a:ext uri="{FF2B5EF4-FFF2-40B4-BE49-F238E27FC236}">
                <a16:creationId xmlns:a16="http://schemas.microsoft.com/office/drawing/2014/main" id="{7CA74C32-787B-2729-905D-7E468415E666}"/>
              </a:ext>
            </a:extLst>
          </p:cNvPr>
          <p:cNvSpPr txBox="1"/>
          <p:nvPr/>
        </p:nvSpPr>
        <p:spPr>
          <a:xfrm>
            <a:off x="10759166" y="2314100"/>
            <a:ext cx="542071" cy="369332"/>
          </a:xfrm>
          <a:prstGeom prst="rect">
            <a:avLst/>
          </a:prstGeom>
          <a:noFill/>
        </p:spPr>
        <p:txBody>
          <a:bodyPr wrap="none" rtlCol="0">
            <a:spAutoFit/>
          </a:bodyPr>
          <a:lstStyle/>
          <a:p>
            <a:r>
              <a:rPr lang="en-US" altLang="zh-CN">
                <a:solidFill>
                  <a:srgbClr val="FF0000"/>
                </a:solidFill>
                <a:latin typeface="Microsoft YaHei UI" panose="020B0503020204020204" pitchFamily="34" charset="-122"/>
                <a:ea typeface="Microsoft YaHei UI" panose="020B0503020204020204" pitchFamily="34" charset="-122"/>
              </a:rPr>
              <a:t>fire</a:t>
            </a:r>
            <a:endParaRPr lang="en-CN">
              <a:solidFill>
                <a:srgbClr val="FF0000"/>
              </a:solidFill>
              <a:latin typeface="Microsoft YaHei UI" panose="020B0503020204020204" pitchFamily="34" charset="-122"/>
              <a:ea typeface="Microsoft YaHei UI" panose="020B0503020204020204" pitchFamily="34" charset="-122"/>
            </a:endParaRPr>
          </a:p>
        </p:txBody>
      </p:sp>
      <p:sp>
        <p:nvSpPr>
          <p:cNvPr id="50" name="Title 1">
            <a:extLst>
              <a:ext uri="{FF2B5EF4-FFF2-40B4-BE49-F238E27FC236}">
                <a16:creationId xmlns:a16="http://schemas.microsoft.com/office/drawing/2014/main" id="{C22AD17E-51C4-8F34-EBD1-7727B04A8FB2}"/>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4400" b="0" i="0" u="none" strike="noStrike" kern="1200" cap="none" spc="0" normalizeH="0" baseline="0" noProof="0">
                <a:ln>
                  <a:noFill/>
                </a:ln>
                <a:solidFill>
                  <a:srgbClr val="AC8E68"/>
                </a:solidFill>
                <a:effectLst/>
                <a:uLnTx/>
                <a:uFillTx/>
                <a:latin typeface="Arial" panose="020B0604020202020204" pitchFamily="34" charset="0"/>
                <a:ea typeface="+mj-ea"/>
                <a:cs typeface="Arial" panose="020B0604020202020204" pitchFamily="34" charset="0"/>
              </a:rPr>
              <a:t>Binary </a:t>
            </a:r>
            <a:r>
              <a:rPr kumimoji="0" lang="en-US" altLang="zh-CN" sz="4400" b="0" i="0" u="none" strike="noStrike" kern="1200" cap="none" spc="0" normalizeH="0" baseline="0" noProof="0">
                <a:ln>
                  <a:noFill/>
                </a:ln>
                <a:solidFill>
                  <a:srgbClr val="AC8E68"/>
                </a:solidFill>
                <a:effectLst/>
                <a:uLnTx/>
                <a:uFillTx/>
                <a:latin typeface="Arial" panose="020B0604020202020204" pitchFamily="34" charset="0"/>
                <a:ea typeface="等线" panose="02010600030101010101" pitchFamily="2" charset="-122"/>
                <a:cs typeface="Arial" panose="020B0604020202020204" pitchFamily="34" charset="0"/>
              </a:rPr>
              <a:t>linear</a:t>
            </a:r>
            <a:r>
              <a:rPr kumimoji="0" lang="zh-CN" altLang="en-US" sz="4400" b="0" i="0" u="none" strike="noStrike" kern="1200" cap="none" spc="0" normalizeH="0" baseline="0" noProof="0">
                <a:ln>
                  <a:noFill/>
                </a:ln>
                <a:solidFill>
                  <a:srgbClr val="AC8E68"/>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sz="4400" b="0" i="0" u="none" strike="noStrike" kern="1200" cap="none" spc="0" normalizeH="0" baseline="0" noProof="0">
                <a:ln>
                  <a:noFill/>
                </a:ln>
                <a:solidFill>
                  <a:srgbClr val="AC8E68"/>
                </a:solidFill>
                <a:effectLst/>
                <a:uLnTx/>
                <a:uFillTx/>
                <a:latin typeface="Arial" panose="020B0604020202020204" pitchFamily="34" charset="0"/>
                <a:ea typeface="+mj-ea"/>
                <a:cs typeface="Arial" panose="020B0604020202020204" pitchFamily="34" charset="0"/>
              </a:rPr>
              <a:t>classification</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18346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CBDEC-7EB1-E0E1-7B1A-51112B4F0D8B}"/>
              </a:ext>
            </a:extLst>
          </p:cNvPr>
          <p:cNvSpPr>
            <a:spLocks noGrp="1"/>
          </p:cNvSpPr>
          <p:nvPr>
            <p:ph idx="1"/>
          </p:nvPr>
        </p:nvSpPr>
        <p:spPr>
          <a:xfrm>
            <a:off x="612294" y="1116757"/>
            <a:ext cx="7211854" cy="5719222"/>
          </a:xfrm>
        </p:spPr>
        <p:txBody>
          <a:bodyPr>
            <a:noAutofit/>
          </a:bodyPr>
          <a:lstStyle/>
          <a:p>
            <a:r>
              <a:rPr lang="en-US" sz="2200" dirty="0">
                <a:latin typeface="Microsoft YaHei UI" panose="020B0503020204020204" pitchFamily="34" charset="-122"/>
                <a:ea typeface="Microsoft YaHei UI" panose="020B0503020204020204" pitchFamily="34" charset="-122"/>
                <a:cs typeface="Arial" panose="020B0604020202020204" pitchFamily="34" charset="0"/>
              </a:rPr>
              <a:t>Mo</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tivation:</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why</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simple</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linear</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models</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are</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still</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used?</a:t>
            </a:r>
          </a:p>
          <a:p>
            <a:pPr lvl="1">
              <a:buFont typeface="Courier New" panose="02070309020205020404" pitchFamily="49" charset="0"/>
              <a:buChar char="o"/>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In</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critical</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domains,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such</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finance/medicine,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linear</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model</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provide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sufficient</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accuracy</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and</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interpretability</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is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of</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high</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importance.</a:t>
            </a:r>
          </a:p>
          <a:p>
            <a:pPr lvl="1">
              <a:buFont typeface="Courier New" panose="02070309020205020404" pitchFamily="49" charset="0"/>
              <a:buChar char="o"/>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Linear</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model</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is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building-block</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of</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highly</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complex</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models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include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Transformers.</a:t>
            </a:r>
            <a:endParaRPr lang="en-US" sz="2000" dirty="0">
              <a:latin typeface="Microsoft YaHei UI" panose="020B0503020204020204" pitchFamily="34" charset="-122"/>
              <a:ea typeface="Microsoft YaHei UI" panose="020B0503020204020204" pitchFamily="34" charset="-122"/>
              <a:cs typeface="Arial" panose="020B0604020202020204" pitchFamily="34" charset="0"/>
            </a:endParaRPr>
          </a:p>
          <a:p>
            <a:pPr marL="0" indent="0">
              <a:buNone/>
            </a:pPr>
            <a:endParaRPr lang="en-US" sz="2200" dirty="0">
              <a:latin typeface="Microsoft YaHei UI" panose="020B0503020204020204" pitchFamily="34" charset="-122"/>
              <a:ea typeface="Microsoft YaHei UI" panose="020B0503020204020204" pitchFamily="34" charset="-122"/>
              <a:cs typeface="Arial" panose="020B0604020202020204" pitchFamily="34" charset="0"/>
            </a:endParaRPr>
          </a:p>
          <a:p>
            <a:r>
              <a:rPr lang="en-US" sz="2200" dirty="0">
                <a:latin typeface="Microsoft YaHei UI" panose="020B0503020204020204" pitchFamily="34" charset="-122"/>
                <a:ea typeface="Microsoft YaHei UI" panose="020B0503020204020204" pitchFamily="34" charset="-122"/>
                <a:cs typeface="Arial" panose="020B0604020202020204" pitchFamily="34" charset="0"/>
              </a:rPr>
              <a:t>Global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explanation</a:t>
            </a:r>
            <a:r>
              <a:rPr lang="en-US" sz="2200" dirty="0">
                <a:latin typeface="Microsoft YaHei UI" panose="020B0503020204020204" pitchFamily="34" charset="-122"/>
                <a:ea typeface="Microsoft YaHei UI" panose="020B0503020204020204" pitchFamily="34" charset="-122"/>
                <a:cs typeface="Arial" panose="020B0604020202020204" pitchFamily="34" charset="0"/>
              </a:rPr>
              <a:t>: which variable is important to the model, regardless of the input data </a:t>
            </a:r>
            <a:r>
              <a:rPr lang="en-US" sz="2200" b="1" dirty="0">
                <a:latin typeface="Microsoft YaHei UI" panose="020B0503020204020204" pitchFamily="34" charset="-122"/>
                <a:ea typeface="Microsoft YaHei UI" panose="020B0503020204020204" pitchFamily="34" charset="-122"/>
                <a:cs typeface="Arial" panose="020B0604020202020204" pitchFamily="34" charset="0"/>
              </a:rPr>
              <a:t>x</a:t>
            </a:r>
            <a:r>
              <a:rPr lang="en-US" sz="2200" dirty="0">
                <a:latin typeface="Microsoft YaHei UI" panose="020B0503020204020204" pitchFamily="34" charset="-122"/>
                <a:ea typeface="Microsoft YaHei UI" panose="020B0503020204020204" pitchFamily="34" charset="-122"/>
                <a:cs typeface="Arial" panose="020B0604020202020204" pitchFamily="34" charset="0"/>
              </a:rPr>
              <a:t>.</a:t>
            </a:r>
          </a:p>
          <a:p>
            <a:pPr lvl="1">
              <a:buFont typeface="Courier New" panose="02070309020205020404" pitchFamily="49" charset="0"/>
              <a:buChar char="o"/>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Check</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if</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it</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aligns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with</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domain</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knowledge</a:t>
            </a:r>
          </a:p>
          <a:p>
            <a:pPr lvl="2">
              <a:buFont typeface="Wingdings" pitchFamily="2" charset="2"/>
              <a:buChar char="§"/>
            </a:pPr>
            <a:r>
              <a:rPr lang="en-US" altLang="zh-CN" sz="1600" dirty="0">
                <a:latin typeface="Microsoft YaHei UI" panose="020B0503020204020204" pitchFamily="34" charset="-122"/>
                <a:ea typeface="Microsoft YaHei UI" panose="020B0503020204020204" pitchFamily="34" charset="-122"/>
                <a:cs typeface="Arial" panose="020B0604020202020204" pitchFamily="34" charset="0"/>
              </a:rPr>
              <a:t>Annual</a:t>
            </a:r>
            <a:r>
              <a:rPr lang="zh-CN" altLang="en-US" sz="16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600" dirty="0">
                <a:latin typeface="Microsoft YaHei UI" panose="020B0503020204020204" pitchFamily="34" charset="-122"/>
                <a:ea typeface="Microsoft YaHei UI" panose="020B0503020204020204" pitchFamily="34" charset="-122"/>
                <a:cs typeface="Arial" panose="020B0604020202020204" pitchFamily="34" charset="0"/>
              </a:rPr>
              <a:t>income</a:t>
            </a:r>
            <a:r>
              <a:rPr lang="zh-CN" altLang="en-US" sz="16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600" dirty="0">
                <a:latin typeface="Microsoft YaHei UI" panose="020B0503020204020204" pitchFamily="34" charset="-122"/>
                <a:ea typeface="Microsoft YaHei UI" panose="020B0503020204020204" pitchFamily="34" charset="-122"/>
                <a:cs typeface="Arial" panose="020B0604020202020204" pitchFamily="34" charset="0"/>
              </a:rPr>
              <a:t>should</a:t>
            </a:r>
            <a:r>
              <a:rPr lang="zh-CN" altLang="en-US" sz="16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600" dirty="0">
                <a:latin typeface="Microsoft YaHei UI" panose="020B0503020204020204" pitchFamily="34" charset="-122"/>
                <a:ea typeface="Microsoft YaHei UI" panose="020B0503020204020204" pitchFamily="34" charset="-122"/>
                <a:cs typeface="Arial" panose="020B0604020202020204" pitchFamily="34" charset="0"/>
              </a:rPr>
              <a:t>be</a:t>
            </a:r>
            <a:r>
              <a:rPr lang="zh-CN" altLang="en-US" sz="16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600" dirty="0">
                <a:latin typeface="Microsoft YaHei UI" panose="020B0503020204020204" pitchFamily="34" charset="-122"/>
                <a:ea typeface="Microsoft YaHei UI" panose="020B0503020204020204" pitchFamily="34" charset="-122"/>
                <a:cs typeface="Arial" panose="020B0604020202020204" pitchFamily="34" charset="0"/>
              </a:rPr>
              <a:t>important</a:t>
            </a:r>
            <a:r>
              <a:rPr lang="zh-CN" altLang="en-US" sz="16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600" dirty="0">
                <a:latin typeface="Microsoft YaHei UI" panose="020B0503020204020204" pitchFamily="34" charset="-122"/>
                <a:ea typeface="Microsoft YaHei UI" panose="020B0503020204020204" pitchFamily="34" charset="-122"/>
                <a:cs typeface="Arial" panose="020B0604020202020204" pitchFamily="34" charset="0"/>
              </a:rPr>
              <a:t>in</a:t>
            </a:r>
            <a:r>
              <a:rPr lang="zh-CN" altLang="en-US" sz="16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600" dirty="0">
                <a:latin typeface="Microsoft YaHei UI" panose="020B0503020204020204" pitchFamily="34" charset="-122"/>
                <a:ea typeface="Microsoft YaHei UI" panose="020B0503020204020204" pitchFamily="34" charset="-122"/>
                <a:cs typeface="Arial" panose="020B0604020202020204" pitchFamily="34" charset="0"/>
              </a:rPr>
              <a:t>credit</a:t>
            </a:r>
            <a:r>
              <a:rPr lang="zh-CN" altLang="en-US" sz="16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600" dirty="0">
                <a:latin typeface="Microsoft YaHei UI" panose="020B0503020204020204" pitchFamily="34" charset="-122"/>
                <a:ea typeface="Microsoft YaHei UI" panose="020B0503020204020204" pitchFamily="34" charset="-122"/>
                <a:cs typeface="Arial" panose="020B0604020202020204" pitchFamily="34" charset="0"/>
              </a:rPr>
              <a:t>card</a:t>
            </a:r>
            <a:r>
              <a:rPr lang="zh-CN" altLang="en-US" sz="16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600" dirty="0">
                <a:latin typeface="Microsoft YaHei UI" panose="020B0503020204020204" pitchFamily="34" charset="-122"/>
                <a:ea typeface="Microsoft YaHei UI" panose="020B0503020204020204" pitchFamily="34" charset="-122"/>
                <a:cs typeface="Arial" panose="020B0604020202020204" pitchFamily="34" charset="0"/>
              </a:rPr>
              <a:t>approval.</a:t>
            </a:r>
          </a:p>
          <a:p>
            <a:pPr lvl="1">
              <a:buFont typeface="Courier New" panose="02070309020205020404" pitchFamily="49" charset="0"/>
              <a:buChar char="o"/>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Help</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users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build</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trust</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on</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model</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whole.</a:t>
            </a:r>
          </a:p>
          <a:p>
            <a:pPr lvl="1">
              <a:buFont typeface="Courier New" panose="02070309020205020404" pitchFamily="49" charset="0"/>
              <a:buChar char="o"/>
            </a:pPr>
            <a:endParaRPr lang="en-US" sz="2200" dirty="0">
              <a:latin typeface="Microsoft YaHei UI" panose="020B0503020204020204" pitchFamily="34" charset="-122"/>
              <a:ea typeface="Microsoft YaHei UI" panose="020B0503020204020204" pitchFamily="34" charset="-122"/>
              <a:cs typeface="Arial" panose="020B0604020202020204" pitchFamily="34" charset="0"/>
            </a:endParaRPr>
          </a:p>
          <a:p>
            <a:r>
              <a:rPr lang="en-US" sz="2200" dirty="0">
                <a:latin typeface="Microsoft YaHei UI" panose="020B0503020204020204" pitchFamily="34" charset="-122"/>
                <a:ea typeface="Microsoft YaHei UI" panose="020B0503020204020204" pitchFamily="34" charset="-122"/>
                <a:cs typeface="Arial" panose="020B0604020202020204" pitchFamily="34" charset="0"/>
              </a:rPr>
              <a:t>Local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explanation</a:t>
            </a:r>
            <a:r>
              <a:rPr lang="en-US" sz="2200" dirty="0">
                <a:latin typeface="Microsoft YaHei UI" panose="020B0503020204020204" pitchFamily="34" charset="-122"/>
                <a:ea typeface="Microsoft YaHei UI" panose="020B0503020204020204" pitchFamily="34" charset="-122"/>
                <a:cs typeface="Arial" panose="020B0604020202020204" pitchFamily="34" charset="0"/>
              </a:rPr>
              <a:t>: which input variable is important to the model at a</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fixed</a:t>
            </a:r>
            <a:r>
              <a:rPr lang="en-US" sz="2200" dirty="0">
                <a:latin typeface="Microsoft YaHei UI" panose="020B0503020204020204" pitchFamily="34" charset="-122"/>
                <a:ea typeface="Microsoft YaHei UI" panose="020B0503020204020204" pitchFamily="34" charset="-122"/>
                <a:cs typeface="Arial" panose="020B0604020202020204" pitchFamily="34" charset="0"/>
              </a:rPr>
              <a:t> input data </a:t>
            </a:r>
            <a:r>
              <a:rPr lang="en-US" sz="2200" b="1" dirty="0">
                <a:latin typeface="Microsoft YaHei UI" panose="020B0503020204020204" pitchFamily="34" charset="-122"/>
                <a:ea typeface="Microsoft YaHei UI" panose="020B0503020204020204" pitchFamily="34" charset="-122"/>
                <a:cs typeface="Arial" panose="020B0604020202020204" pitchFamily="34" charset="0"/>
              </a:rPr>
              <a:t>x</a:t>
            </a:r>
            <a:r>
              <a:rPr lang="en-US" sz="2200" dirty="0">
                <a:latin typeface="Microsoft YaHei UI" panose="020B0503020204020204" pitchFamily="34" charset="-122"/>
                <a:ea typeface="Microsoft YaHei UI" panose="020B0503020204020204" pitchFamily="34" charset="-122"/>
                <a:cs typeface="Arial" panose="020B0604020202020204" pitchFamily="34" charset="0"/>
              </a:rPr>
              <a:t>.</a:t>
            </a:r>
          </a:p>
          <a:p>
            <a:pPr lvl="1">
              <a:buFont typeface="Courier New" panose="02070309020205020404" pitchFamily="49" charset="0"/>
              <a:buChar char="o"/>
            </a:pPr>
            <a:r>
              <a:rPr lang="en-US" altLang="zh-CN" sz="1800" dirty="0">
                <a:latin typeface="Microsoft YaHei UI" panose="020B0503020204020204" pitchFamily="34" charset="-122"/>
                <a:ea typeface="Microsoft YaHei UI" panose="020B0503020204020204" pitchFamily="34" charset="-122"/>
                <a:cs typeface="Arial" panose="020B0604020202020204" pitchFamily="34" charset="0"/>
              </a:rPr>
              <a:t>Input</a:t>
            </a:r>
            <a:r>
              <a:rPr lang="zh-CN" altLang="en-US" sz="18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b="1" dirty="0">
                <a:latin typeface="Microsoft YaHei UI" panose="020B0503020204020204" pitchFamily="34" charset="-122"/>
                <a:ea typeface="Microsoft YaHei UI" panose="020B0503020204020204" pitchFamily="34" charset="-122"/>
                <a:cs typeface="Arial" panose="020B0604020202020204" pitchFamily="34" charset="0"/>
              </a:rPr>
              <a:t>x</a:t>
            </a:r>
            <a:r>
              <a:rPr lang="zh-CN" altLang="en-US" sz="18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dirty="0">
                <a:latin typeface="Microsoft YaHei UI" panose="020B0503020204020204" pitchFamily="34" charset="-122"/>
                <a:ea typeface="Microsoft YaHei UI" panose="020B0503020204020204" pitchFamily="34" charset="-122"/>
                <a:cs typeface="Arial" panose="020B0604020202020204" pitchFamily="34" charset="0"/>
              </a:rPr>
              <a:t>provides</a:t>
            </a:r>
            <a:r>
              <a:rPr lang="zh-CN" altLang="en-US" sz="18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dirty="0">
                <a:latin typeface="Microsoft YaHei UI" panose="020B0503020204020204" pitchFamily="34" charset="-122"/>
                <a:ea typeface="Microsoft YaHei UI" panose="020B0503020204020204" pitchFamily="34" charset="-122"/>
                <a:cs typeface="Arial" panose="020B0604020202020204" pitchFamily="34" charset="0"/>
              </a:rPr>
              <a:t>more</a:t>
            </a:r>
            <a:r>
              <a:rPr lang="zh-CN" altLang="en-US" sz="18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dirty="0">
                <a:latin typeface="Microsoft YaHei UI" panose="020B0503020204020204" pitchFamily="34" charset="-122"/>
                <a:ea typeface="Microsoft YaHei UI" panose="020B0503020204020204" pitchFamily="34" charset="-122"/>
                <a:cs typeface="Arial" panose="020B0604020202020204" pitchFamily="34" charset="0"/>
              </a:rPr>
              <a:t>contextual</a:t>
            </a:r>
            <a:r>
              <a:rPr lang="zh-CN" altLang="en-US" sz="18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dirty="0">
                <a:latin typeface="Microsoft YaHei UI" panose="020B0503020204020204" pitchFamily="34" charset="-122"/>
                <a:ea typeface="Microsoft YaHei UI" panose="020B0503020204020204" pitchFamily="34" charset="-122"/>
                <a:cs typeface="Arial" panose="020B0604020202020204" pitchFamily="34" charset="0"/>
              </a:rPr>
              <a:t>information,</a:t>
            </a:r>
            <a:r>
              <a:rPr lang="zh-CN" altLang="en-US" sz="18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dirty="0">
                <a:latin typeface="Microsoft YaHei UI" panose="020B0503020204020204" pitchFamily="34" charset="-122"/>
                <a:ea typeface="Microsoft YaHei UI" panose="020B0503020204020204" pitchFamily="34" charset="-122"/>
                <a:cs typeface="Arial" panose="020B0604020202020204" pitchFamily="34" charset="0"/>
              </a:rPr>
              <a:t>more</a:t>
            </a:r>
            <a:r>
              <a:rPr lang="zh-CN" altLang="en-US" sz="18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dirty="0">
                <a:latin typeface="Microsoft YaHei UI" panose="020B0503020204020204" pitchFamily="34" charset="-122"/>
                <a:ea typeface="Microsoft YaHei UI" panose="020B0503020204020204" pitchFamily="34" charset="-122"/>
                <a:cs typeface="Arial" panose="020B0604020202020204" pitchFamily="34" charset="0"/>
              </a:rPr>
              <a:t>precise</a:t>
            </a:r>
            <a:r>
              <a:rPr lang="zh-CN" altLang="en-US" sz="18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dirty="0">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18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dirty="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18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dirty="0">
                <a:latin typeface="Microsoft YaHei UI" panose="020B0503020204020204" pitchFamily="34" charset="-122"/>
                <a:ea typeface="Microsoft YaHei UI" panose="020B0503020204020204" pitchFamily="34" charset="-122"/>
                <a:cs typeface="Arial" panose="020B0604020202020204" pitchFamily="34" charset="0"/>
              </a:rPr>
              <a:t>prediction</a:t>
            </a:r>
            <a:r>
              <a:rPr lang="zh-CN" altLang="en-US" sz="18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dirty="0">
                <a:latin typeface="Microsoft YaHei UI" panose="020B0503020204020204" pitchFamily="34" charset="-122"/>
                <a:ea typeface="Microsoft YaHei UI" panose="020B0503020204020204" pitchFamily="34" charset="-122"/>
                <a:cs typeface="Arial" panose="020B0604020202020204" pitchFamily="34" charset="0"/>
              </a:rPr>
              <a:t>on</a:t>
            </a:r>
            <a:r>
              <a:rPr lang="zh-CN" altLang="en-US" sz="18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dirty="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18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dirty="0">
                <a:latin typeface="Microsoft YaHei UI" panose="020B0503020204020204" pitchFamily="34" charset="-122"/>
                <a:ea typeface="Microsoft YaHei UI" panose="020B0503020204020204" pitchFamily="34" charset="-122"/>
                <a:cs typeface="Arial" panose="020B0604020202020204" pitchFamily="34" charset="0"/>
              </a:rPr>
              <a:t>input</a:t>
            </a:r>
            <a:r>
              <a:rPr lang="zh-CN" altLang="en-US" sz="18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b="1" dirty="0">
                <a:latin typeface="Microsoft YaHei UI" panose="020B0503020204020204" pitchFamily="34" charset="-122"/>
                <a:ea typeface="Microsoft YaHei UI" panose="020B0503020204020204" pitchFamily="34" charset="-122"/>
                <a:cs typeface="Arial" panose="020B0604020202020204" pitchFamily="34" charset="0"/>
              </a:rPr>
              <a:t>x.</a:t>
            </a:r>
            <a:endParaRPr lang="en-US" altLang="zh-CN" sz="1800" dirty="0">
              <a:latin typeface="Microsoft YaHei UI" panose="020B0503020204020204" pitchFamily="34" charset="-122"/>
              <a:ea typeface="Microsoft YaHei UI" panose="020B0503020204020204" pitchFamily="34" charset="-122"/>
              <a:cs typeface="Arial" panose="020B0604020202020204" pitchFamily="34" charset="0"/>
            </a:endParaRPr>
          </a:p>
          <a:p>
            <a:pPr lvl="2">
              <a:buFont typeface="Wingdings" pitchFamily="2" charset="2"/>
              <a:buChar char="§"/>
            </a:pPr>
            <a:endParaRPr lang="en-US" sz="1400" dirty="0">
              <a:latin typeface="Microsoft YaHei UI" panose="020B0503020204020204" pitchFamily="34" charset="-122"/>
              <a:ea typeface="Microsoft YaHei UI" panose="020B0503020204020204" pitchFamily="34" charset="-122"/>
              <a:cs typeface="Arial" panose="020B0604020202020204" pitchFamily="34" charset="0"/>
            </a:endParaRPr>
          </a:p>
        </p:txBody>
      </p:sp>
      <p:cxnSp>
        <p:nvCxnSpPr>
          <p:cNvPr id="7" name="Straight Arrow Connector 6">
            <a:extLst>
              <a:ext uri="{FF2B5EF4-FFF2-40B4-BE49-F238E27FC236}">
                <a16:creationId xmlns:a16="http://schemas.microsoft.com/office/drawing/2014/main" id="{A01FFDB1-1F82-9805-A1C0-A3EB2DA3276F}"/>
              </a:ext>
            </a:extLst>
          </p:cNvPr>
          <p:cNvCxnSpPr/>
          <p:nvPr/>
        </p:nvCxnSpPr>
        <p:spPr>
          <a:xfrm>
            <a:off x="8161705" y="5296805"/>
            <a:ext cx="32897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22D7F94-7EF3-4BDB-74D4-B1617D01507D}"/>
              </a:ext>
            </a:extLst>
          </p:cNvPr>
          <p:cNvCxnSpPr/>
          <p:nvPr/>
        </p:nvCxnSpPr>
        <p:spPr>
          <a:xfrm flipH="1" flipV="1">
            <a:off x="8308850" y="3489026"/>
            <a:ext cx="5255" cy="19601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B916F3E-B059-CCED-D52F-AE1E4505F68D}"/>
              </a:ext>
            </a:extLst>
          </p:cNvPr>
          <p:cNvSpPr txBox="1"/>
          <p:nvPr/>
        </p:nvSpPr>
        <p:spPr>
          <a:xfrm>
            <a:off x="10786559" y="5366558"/>
            <a:ext cx="434734" cy="430887"/>
          </a:xfrm>
          <a:prstGeom prst="rect">
            <a:avLst/>
          </a:prstGeom>
          <a:noFill/>
        </p:spPr>
        <p:txBody>
          <a:bodyPr wrap="none" rtlCol="0">
            <a:spAutoFit/>
          </a:bodyPr>
          <a:lstStyle/>
          <a:p>
            <a:r>
              <a:rPr lang="en-US" sz="2200" b="1"/>
              <a:t>X</a:t>
            </a:r>
            <a:r>
              <a:rPr lang="en-US" sz="2200" b="1" baseline="-25000"/>
              <a:t>1</a:t>
            </a:r>
          </a:p>
        </p:txBody>
      </p:sp>
      <p:sp>
        <p:nvSpPr>
          <p:cNvPr id="10" name="TextBox 9">
            <a:extLst>
              <a:ext uri="{FF2B5EF4-FFF2-40B4-BE49-F238E27FC236}">
                <a16:creationId xmlns:a16="http://schemas.microsoft.com/office/drawing/2014/main" id="{70715410-47D4-E4AC-E9DB-273B3538ACA8}"/>
              </a:ext>
            </a:extLst>
          </p:cNvPr>
          <p:cNvSpPr txBox="1"/>
          <p:nvPr/>
        </p:nvSpPr>
        <p:spPr>
          <a:xfrm>
            <a:off x="9862448" y="4583006"/>
            <a:ext cx="306494" cy="430887"/>
          </a:xfrm>
          <a:prstGeom prst="rect">
            <a:avLst/>
          </a:prstGeom>
          <a:noFill/>
        </p:spPr>
        <p:txBody>
          <a:bodyPr wrap="none" rtlCol="0">
            <a:spAutoFit/>
          </a:bodyPr>
          <a:lstStyle/>
          <a:p>
            <a:r>
              <a:rPr lang="en-US" sz="2200">
                <a:solidFill>
                  <a:srgbClr val="FF0000"/>
                </a:solidFill>
              </a:rPr>
              <a:t>x</a:t>
            </a:r>
          </a:p>
        </p:txBody>
      </p:sp>
      <p:sp>
        <p:nvSpPr>
          <p:cNvPr id="11" name="TextBox 10">
            <a:extLst>
              <a:ext uri="{FF2B5EF4-FFF2-40B4-BE49-F238E27FC236}">
                <a16:creationId xmlns:a16="http://schemas.microsoft.com/office/drawing/2014/main" id="{484471F9-7454-526F-9B20-BAF82ADD8F41}"/>
              </a:ext>
            </a:extLst>
          </p:cNvPr>
          <p:cNvSpPr txBox="1"/>
          <p:nvPr/>
        </p:nvSpPr>
        <p:spPr>
          <a:xfrm>
            <a:off x="10150158" y="4457398"/>
            <a:ext cx="306494" cy="430887"/>
          </a:xfrm>
          <a:prstGeom prst="rect">
            <a:avLst/>
          </a:prstGeom>
          <a:noFill/>
        </p:spPr>
        <p:txBody>
          <a:bodyPr wrap="none" rtlCol="0">
            <a:spAutoFit/>
          </a:bodyPr>
          <a:lstStyle/>
          <a:p>
            <a:r>
              <a:rPr lang="en-US" sz="2200">
                <a:solidFill>
                  <a:srgbClr val="FF0000"/>
                </a:solidFill>
              </a:rPr>
              <a:t>x</a:t>
            </a:r>
          </a:p>
        </p:txBody>
      </p:sp>
      <p:sp>
        <p:nvSpPr>
          <p:cNvPr id="12" name="TextBox 11">
            <a:extLst>
              <a:ext uri="{FF2B5EF4-FFF2-40B4-BE49-F238E27FC236}">
                <a16:creationId xmlns:a16="http://schemas.microsoft.com/office/drawing/2014/main" id="{AD0935B2-A83A-271E-6C8D-0CBDF1ECC7DB}"/>
              </a:ext>
            </a:extLst>
          </p:cNvPr>
          <p:cNvSpPr txBox="1"/>
          <p:nvPr/>
        </p:nvSpPr>
        <p:spPr>
          <a:xfrm>
            <a:off x="10265445" y="4011815"/>
            <a:ext cx="306494" cy="430887"/>
          </a:xfrm>
          <a:prstGeom prst="rect">
            <a:avLst/>
          </a:prstGeom>
          <a:noFill/>
        </p:spPr>
        <p:txBody>
          <a:bodyPr wrap="none" rtlCol="0">
            <a:spAutoFit/>
          </a:bodyPr>
          <a:lstStyle/>
          <a:p>
            <a:r>
              <a:rPr lang="en-US" sz="2200">
                <a:solidFill>
                  <a:srgbClr val="FF0000"/>
                </a:solidFill>
              </a:rPr>
              <a:t>x</a:t>
            </a:r>
          </a:p>
        </p:txBody>
      </p:sp>
      <p:sp>
        <p:nvSpPr>
          <p:cNvPr id="13" name="TextBox 12">
            <a:extLst>
              <a:ext uri="{FF2B5EF4-FFF2-40B4-BE49-F238E27FC236}">
                <a16:creationId xmlns:a16="http://schemas.microsoft.com/office/drawing/2014/main" id="{BC3DF49E-6AD0-E905-C74A-5B61658CA6D1}"/>
              </a:ext>
            </a:extLst>
          </p:cNvPr>
          <p:cNvSpPr txBox="1"/>
          <p:nvPr/>
        </p:nvSpPr>
        <p:spPr>
          <a:xfrm>
            <a:off x="10801187" y="4349233"/>
            <a:ext cx="306494" cy="430887"/>
          </a:xfrm>
          <a:prstGeom prst="rect">
            <a:avLst/>
          </a:prstGeom>
          <a:noFill/>
        </p:spPr>
        <p:txBody>
          <a:bodyPr wrap="none" rtlCol="0">
            <a:spAutoFit/>
          </a:bodyPr>
          <a:lstStyle/>
          <a:p>
            <a:r>
              <a:rPr lang="en-US" sz="2200">
                <a:solidFill>
                  <a:srgbClr val="FF0000"/>
                </a:solidFill>
              </a:rPr>
              <a:t>x</a:t>
            </a:r>
          </a:p>
        </p:txBody>
      </p:sp>
      <p:sp>
        <p:nvSpPr>
          <p:cNvPr id="14" name="TextBox 13">
            <a:extLst>
              <a:ext uri="{FF2B5EF4-FFF2-40B4-BE49-F238E27FC236}">
                <a16:creationId xmlns:a16="http://schemas.microsoft.com/office/drawing/2014/main" id="{513AF129-9901-3C86-4FD8-CEE1D78ACB33}"/>
              </a:ext>
            </a:extLst>
          </p:cNvPr>
          <p:cNvSpPr txBox="1"/>
          <p:nvPr/>
        </p:nvSpPr>
        <p:spPr>
          <a:xfrm>
            <a:off x="10801187" y="3917649"/>
            <a:ext cx="306494" cy="430887"/>
          </a:xfrm>
          <a:prstGeom prst="rect">
            <a:avLst/>
          </a:prstGeom>
          <a:noFill/>
        </p:spPr>
        <p:txBody>
          <a:bodyPr wrap="none" rtlCol="0">
            <a:spAutoFit/>
          </a:bodyPr>
          <a:lstStyle/>
          <a:p>
            <a:r>
              <a:rPr lang="en-US" sz="2200">
                <a:solidFill>
                  <a:srgbClr val="FF0000"/>
                </a:solidFill>
              </a:rPr>
              <a:t>x</a:t>
            </a:r>
          </a:p>
        </p:txBody>
      </p:sp>
      <p:sp>
        <p:nvSpPr>
          <p:cNvPr id="15" name="TextBox 14">
            <a:extLst>
              <a:ext uri="{FF2B5EF4-FFF2-40B4-BE49-F238E27FC236}">
                <a16:creationId xmlns:a16="http://schemas.microsoft.com/office/drawing/2014/main" id="{EBC7185D-741C-B33A-D66C-D299C6A75342}"/>
              </a:ext>
            </a:extLst>
          </p:cNvPr>
          <p:cNvSpPr txBox="1"/>
          <p:nvPr/>
        </p:nvSpPr>
        <p:spPr>
          <a:xfrm>
            <a:off x="11190931" y="3894824"/>
            <a:ext cx="306494" cy="430887"/>
          </a:xfrm>
          <a:prstGeom prst="rect">
            <a:avLst/>
          </a:prstGeom>
          <a:noFill/>
        </p:spPr>
        <p:txBody>
          <a:bodyPr wrap="none" rtlCol="0">
            <a:spAutoFit/>
          </a:bodyPr>
          <a:lstStyle/>
          <a:p>
            <a:r>
              <a:rPr lang="en-US" sz="2200">
                <a:solidFill>
                  <a:srgbClr val="FF0000"/>
                </a:solidFill>
              </a:rPr>
              <a:t>x</a:t>
            </a:r>
          </a:p>
        </p:txBody>
      </p:sp>
      <p:sp>
        <p:nvSpPr>
          <p:cNvPr id="16" name="TextBox 15">
            <a:extLst>
              <a:ext uri="{FF2B5EF4-FFF2-40B4-BE49-F238E27FC236}">
                <a16:creationId xmlns:a16="http://schemas.microsoft.com/office/drawing/2014/main" id="{665B8744-DD6A-9BD4-5745-3ED07084B0B7}"/>
              </a:ext>
            </a:extLst>
          </p:cNvPr>
          <p:cNvSpPr txBox="1"/>
          <p:nvPr/>
        </p:nvSpPr>
        <p:spPr>
          <a:xfrm>
            <a:off x="8606633" y="3863859"/>
            <a:ext cx="333746" cy="430887"/>
          </a:xfrm>
          <a:prstGeom prst="rect">
            <a:avLst/>
          </a:prstGeom>
          <a:noFill/>
        </p:spPr>
        <p:txBody>
          <a:bodyPr wrap="none" rtlCol="0">
            <a:spAutoFit/>
          </a:bodyPr>
          <a:lstStyle/>
          <a:p>
            <a:r>
              <a:rPr lang="en-US" sz="2200">
                <a:solidFill>
                  <a:schemeClr val="accent1">
                    <a:lumMod val="75000"/>
                  </a:schemeClr>
                </a:solidFill>
              </a:rPr>
              <a:t>o</a:t>
            </a:r>
          </a:p>
        </p:txBody>
      </p:sp>
      <p:sp>
        <p:nvSpPr>
          <p:cNvPr id="17" name="TextBox 16">
            <a:extLst>
              <a:ext uri="{FF2B5EF4-FFF2-40B4-BE49-F238E27FC236}">
                <a16:creationId xmlns:a16="http://schemas.microsoft.com/office/drawing/2014/main" id="{D9E35859-5859-BC10-72FB-318FE235A5BA}"/>
              </a:ext>
            </a:extLst>
          </p:cNvPr>
          <p:cNvSpPr txBox="1"/>
          <p:nvPr/>
        </p:nvSpPr>
        <p:spPr>
          <a:xfrm>
            <a:off x="8782561" y="3526379"/>
            <a:ext cx="333746" cy="430887"/>
          </a:xfrm>
          <a:prstGeom prst="rect">
            <a:avLst/>
          </a:prstGeom>
          <a:noFill/>
        </p:spPr>
        <p:txBody>
          <a:bodyPr wrap="none" rtlCol="0">
            <a:spAutoFit/>
          </a:bodyPr>
          <a:lstStyle/>
          <a:p>
            <a:r>
              <a:rPr lang="en-US" sz="2200">
                <a:solidFill>
                  <a:schemeClr val="accent1">
                    <a:lumMod val="75000"/>
                  </a:schemeClr>
                </a:solidFill>
              </a:rPr>
              <a:t>o</a:t>
            </a:r>
          </a:p>
        </p:txBody>
      </p:sp>
      <p:sp>
        <p:nvSpPr>
          <p:cNvPr id="18" name="TextBox 17">
            <a:extLst>
              <a:ext uri="{FF2B5EF4-FFF2-40B4-BE49-F238E27FC236}">
                <a16:creationId xmlns:a16="http://schemas.microsoft.com/office/drawing/2014/main" id="{D78DAF62-D87C-98AA-48B9-2FC5EC31EF94}"/>
              </a:ext>
            </a:extLst>
          </p:cNvPr>
          <p:cNvSpPr txBox="1"/>
          <p:nvPr/>
        </p:nvSpPr>
        <p:spPr>
          <a:xfrm>
            <a:off x="9258449" y="3645608"/>
            <a:ext cx="333746" cy="430887"/>
          </a:xfrm>
          <a:prstGeom prst="rect">
            <a:avLst/>
          </a:prstGeom>
          <a:noFill/>
        </p:spPr>
        <p:txBody>
          <a:bodyPr wrap="none" rtlCol="0">
            <a:spAutoFit/>
          </a:bodyPr>
          <a:lstStyle/>
          <a:p>
            <a:r>
              <a:rPr lang="en-US" sz="2200">
                <a:solidFill>
                  <a:schemeClr val="accent1">
                    <a:lumMod val="75000"/>
                  </a:schemeClr>
                </a:solidFill>
              </a:rPr>
              <a:t>o</a:t>
            </a:r>
          </a:p>
        </p:txBody>
      </p:sp>
      <p:sp>
        <p:nvSpPr>
          <p:cNvPr id="19" name="TextBox 18">
            <a:extLst>
              <a:ext uri="{FF2B5EF4-FFF2-40B4-BE49-F238E27FC236}">
                <a16:creationId xmlns:a16="http://schemas.microsoft.com/office/drawing/2014/main" id="{B1465C64-6948-6AAB-C908-0B50E7FCFD08}"/>
              </a:ext>
            </a:extLst>
          </p:cNvPr>
          <p:cNvSpPr txBox="1"/>
          <p:nvPr/>
        </p:nvSpPr>
        <p:spPr>
          <a:xfrm>
            <a:off x="8958488" y="4058850"/>
            <a:ext cx="333746" cy="430887"/>
          </a:xfrm>
          <a:prstGeom prst="rect">
            <a:avLst/>
          </a:prstGeom>
          <a:noFill/>
        </p:spPr>
        <p:txBody>
          <a:bodyPr wrap="none" rtlCol="0">
            <a:spAutoFit/>
          </a:bodyPr>
          <a:lstStyle/>
          <a:p>
            <a:r>
              <a:rPr lang="en-US" sz="2200">
                <a:solidFill>
                  <a:schemeClr val="accent1">
                    <a:lumMod val="75000"/>
                  </a:schemeClr>
                </a:solidFill>
              </a:rPr>
              <a:t>o</a:t>
            </a:r>
          </a:p>
        </p:txBody>
      </p:sp>
      <p:sp>
        <p:nvSpPr>
          <p:cNvPr id="20" name="TextBox 19">
            <a:extLst>
              <a:ext uri="{FF2B5EF4-FFF2-40B4-BE49-F238E27FC236}">
                <a16:creationId xmlns:a16="http://schemas.microsoft.com/office/drawing/2014/main" id="{FF65107A-155F-F12E-3450-64E1003656C7}"/>
              </a:ext>
            </a:extLst>
          </p:cNvPr>
          <p:cNvSpPr txBox="1"/>
          <p:nvPr/>
        </p:nvSpPr>
        <p:spPr>
          <a:xfrm>
            <a:off x="9625202" y="3404764"/>
            <a:ext cx="333746" cy="430887"/>
          </a:xfrm>
          <a:prstGeom prst="rect">
            <a:avLst/>
          </a:prstGeom>
          <a:noFill/>
        </p:spPr>
        <p:txBody>
          <a:bodyPr wrap="none" rtlCol="0">
            <a:spAutoFit/>
          </a:bodyPr>
          <a:lstStyle/>
          <a:p>
            <a:r>
              <a:rPr lang="en-US" sz="2200">
                <a:solidFill>
                  <a:schemeClr val="accent1">
                    <a:lumMod val="75000"/>
                  </a:schemeClr>
                </a:solidFill>
              </a:rPr>
              <a:t>o</a:t>
            </a:r>
          </a:p>
        </p:txBody>
      </p:sp>
      <p:sp>
        <p:nvSpPr>
          <p:cNvPr id="21" name="TextBox 20">
            <a:extLst>
              <a:ext uri="{FF2B5EF4-FFF2-40B4-BE49-F238E27FC236}">
                <a16:creationId xmlns:a16="http://schemas.microsoft.com/office/drawing/2014/main" id="{EB6C07DE-A932-D07C-09B7-B0E5D78F3DF6}"/>
              </a:ext>
            </a:extLst>
          </p:cNvPr>
          <p:cNvSpPr txBox="1"/>
          <p:nvPr/>
        </p:nvSpPr>
        <p:spPr>
          <a:xfrm>
            <a:off x="8693210" y="4471925"/>
            <a:ext cx="333746" cy="430887"/>
          </a:xfrm>
          <a:prstGeom prst="rect">
            <a:avLst/>
          </a:prstGeom>
          <a:noFill/>
        </p:spPr>
        <p:txBody>
          <a:bodyPr wrap="none" rtlCol="0">
            <a:spAutoFit/>
          </a:bodyPr>
          <a:lstStyle/>
          <a:p>
            <a:r>
              <a:rPr lang="en-US" sz="2200">
                <a:solidFill>
                  <a:schemeClr val="accent1">
                    <a:lumMod val="75000"/>
                  </a:schemeClr>
                </a:solidFill>
              </a:rPr>
              <a:t>o</a:t>
            </a:r>
          </a:p>
        </p:txBody>
      </p:sp>
      <p:cxnSp>
        <p:nvCxnSpPr>
          <p:cNvPr id="22" name="Straight Connector 21">
            <a:extLst>
              <a:ext uri="{FF2B5EF4-FFF2-40B4-BE49-F238E27FC236}">
                <a16:creationId xmlns:a16="http://schemas.microsoft.com/office/drawing/2014/main" id="{3F914329-F378-9ACC-662A-B5C9418853F4}"/>
              </a:ext>
            </a:extLst>
          </p:cNvPr>
          <p:cNvCxnSpPr>
            <a:cxnSpLocks/>
          </p:cNvCxnSpPr>
          <p:nvPr/>
        </p:nvCxnSpPr>
        <p:spPr>
          <a:xfrm flipH="1">
            <a:off x="8656716" y="3252061"/>
            <a:ext cx="2107977" cy="2329592"/>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AC1B570-9E52-800F-BC8C-5D50218FB548}"/>
              </a:ext>
            </a:extLst>
          </p:cNvPr>
          <p:cNvSpPr txBox="1"/>
          <p:nvPr/>
        </p:nvSpPr>
        <p:spPr>
          <a:xfrm>
            <a:off x="7824148" y="4032743"/>
            <a:ext cx="434734" cy="430887"/>
          </a:xfrm>
          <a:prstGeom prst="rect">
            <a:avLst/>
          </a:prstGeom>
          <a:noFill/>
        </p:spPr>
        <p:txBody>
          <a:bodyPr wrap="none" rtlCol="0">
            <a:spAutoFit/>
          </a:bodyPr>
          <a:lstStyle/>
          <a:p>
            <a:r>
              <a:rPr lang="en-US" sz="2200" b="1"/>
              <a:t>X</a:t>
            </a:r>
            <a:r>
              <a:rPr lang="en-US" sz="2200" b="1" baseline="-25000"/>
              <a:t>2</a:t>
            </a:r>
          </a:p>
        </p:txBody>
      </p:sp>
      <p:sp>
        <p:nvSpPr>
          <p:cNvPr id="24" name="TextBox 23">
            <a:extLst>
              <a:ext uri="{FF2B5EF4-FFF2-40B4-BE49-F238E27FC236}">
                <a16:creationId xmlns:a16="http://schemas.microsoft.com/office/drawing/2014/main" id="{FA71FE7A-DC9B-6FBF-0F2D-FBB3451BEA78}"/>
              </a:ext>
            </a:extLst>
          </p:cNvPr>
          <p:cNvSpPr txBox="1"/>
          <p:nvPr/>
        </p:nvSpPr>
        <p:spPr>
          <a:xfrm>
            <a:off x="10529639" y="4798449"/>
            <a:ext cx="795411" cy="369332"/>
          </a:xfrm>
          <a:prstGeom prst="rect">
            <a:avLst/>
          </a:prstGeom>
          <a:solidFill>
            <a:schemeClr val="bg1">
              <a:lumMod val="85000"/>
            </a:schemeClr>
          </a:solidFill>
        </p:spPr>
        <p:txBody>
          <a:bodyPr wrap="none" rtlCol="0">
            <a:spAutoFit/>
          </a:bodyPr>
          <a:lstStyle/>
          <a:p>
            <a:r>
              <a:rPr lang="en-US">
                <a:solidFill>
                  <a:srgbClr val="FF0000"/>
                </a:solidFill>
              </a:rPr>
              <a:t>class 1</a:t>
            </a:r>
          </a:p>
        </p:txBody>
      </p:sp>
      <p:sp>
        <p:nvSpPr>
          <p:cNvPr id="25" name="TextBox 24">
            <a:extLst>
              <a:ext uri="{FF2B5EF4-FFF2-40B4-BE49-F238E27FC236}">
                <a16:creationId xmlns:a16="http://schemas.microsoft.com/office/drawing/2014/main" id="{FBDE5BCE-293A-9AF7-BAED-AFE8A97A8F49}"/>
              </a:ext>
            </a:extLst>
          </p:cNvPr>
          <p:cNvSpPr txBox="1"/>
          <p:nvPr/>
        </p:nvSpPr>
        <p:spPr>
          <a:xfrm>
            <a:off x="8938360" y="3134820"/>
            <a:ext cx="795411" cy="369332"/>
          </a:xfrm>
          <a:prstGeom prst="rect">
            <a:avLst/>
          </a:prstGeom>
          <a:solidFill>
            <a:schemeClr val="bg1">
              <a:lumMod val="85000"/>
            </a:schemeClr>
          </a:solidFill>
        </p:spPr>
        <p:txBody>
          <a:bodyPr wrap="none" rtlCol="0">
            <a:spAutoFit/>
          </a:bodyPr>
          <a:lstStyle/>
          <a:p>
            <a:r>
              <a:rPr lang="en-US">
                <a:solidFill>
                  <a:schemeClr val="accent1">
                    <a:lumMod val="75000"/>
                  </a:schemeClr>
                </a:solidFill>
              </a:rPr>
              <a:t>class 0</a:t>
            </a:r>
          </a:p>
        </p:txBody>
      </p:sp>
      <p:pic>
        <p:nvPicPr>
          <p:cNvPr id="26" name="Picture 25">
            <a:extLst>
              <a:ext uri="{FF2B5EF4-FFF2-40B4-BE49-F238E27FC236}">
                <a16:creationId xmlns:a16="http://schemas.microsoft.com/office/drawing/2014/main" id="{7FF497E2-AF80-FF8A-B2A4-101BD567608D}"/>
              </a:ext>
            </a:extLst>
          </p:cNvPr>
          <p:cNvPicPr>
            <a:picLocks noChangeAspect="1"/>
          </p:cNvPicPr>
          <p:nvPr/>
        </p:nvPicPr>
        <p:blipFill>
          <a:blip r:embed="rId3"/>
          <a:stretch>
            <a:fillRect/>
          </a:stretch>
        </p:blipFill>
        <p:spPr>
          <a:xfrm>
            <a:off x="10835800" y="3154895"/>
            <a:ext cx="1071357" cy="278062"/>
          </a:xfrm>
          <a:prstGeom prst="rect">
            <a:avLst/>
          </a:prstGeom>
        </p:spPr>
      </p:pic>
      <p:sp>
        <p:nvSpPr>
          <p:cNvPr id="5" name="Oval 4">
            <a:extLst>
              <a:ext uri="{FF2B5EF4-FFF2-40B4-BE49-F238E27FC236}">
                <a16:creationId xmlns:a16="http://schemas.microsoft.com/office/drawing/2014/main" id="{661E3FC7-EDD4-2C19-8B50-659EBAABA10C}"/>
              </a:ext>
            </a:extLst>
          </p:cNvPr>
          <p:cNvSpPr/>
          <p:nvPr/>
        </p:nvSpPr>
        <p:spPr>
          <a:xfrm>
            <a:off x="9793173" y="4583006"/>
            <a:ext cx="402997" cy="430887"/>
          </a:xfrm>
          <a:prstGeom prst="ellips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28" name="Elbow Connector 27">
            <a:extLst>
              <a:ext uri="{FF2B5EF4-FFF2-40B4-BE49-F238E27FC236}">
                <a16:creationId xmlns:a16="http://schemas.microsoft.com/office/drawing/2014/main" id="{F8A84C87-2DCF-D305-E34C-1C82287E9793}"/>
              </a:ext>
            </a:extLst>
          </p:cNvPr>
          <p:cNvCxnSpPr>
            <a:endCxn id="5" idx="4"/>
          </p:cNvCxnSpPr>
          <p:nvPr/>
        </p:nvCxnSpPr>
        <p:spPr>
          <a:xfrm flipV="1">
            <a:off x="7370618" y="5013893"/>
            <a:ext cx="2624054" cy="1192943"/>
          </a:xfrm>
          <a:prstGeom prst="bentConnector2">
            <a:avLst/>
          </a:prstGeom>
          <a:ln w="9525">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9" name="Elbow Connector 28">
            <a:extLst>
              <a:ext uri="{FF2B5EF4-FFF2-40B4-BE49-F238E27FC236}">
                <a16:creationId xmlns:a16="http://schemas.microsoft.com/office/drawing/2014/main" id="{EC49567F-B2EC-BC69-2C8B-AA11A0B60873}"/>
              </a:ext>
            </a:extLst>
          </p:cNvPr>
          <p:cNvCxnSpPr>
            <a:cxnSpLocks/>
          </p:cNvCxnSpPr>
          <p:nvPr/>
        </p:nvCxnSpPr>
        <p:spPr>
          <a:xfrm>
            <a:off x="7611195" y="3729713"/>
            <a:ext cx="1981000" cy="748613"/>
          </a:xfrm>
          <a:prstGeom prst="bentConnector3">
            <a:avLst>
              <a:gd name="adj1" fmla="val 50000"/>
            </a:avLst>
          </a:prstGeom>
          <a:ln w="9525">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2" name="Title 1">
            <a:extLst>
              <a:ext uri="{FF2B5EF4-FFF2-40B4-BE49-F238E27FC236}">
                <a16:creationId xmlns:a16="http://schemas.microsoft.com/office/drawing/2014/main" id="{0954CD21-F178-E348-5419-CA46910181BC}"/>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Arial" panose="020B0604020202020204" pitchFamily="34" charset="0"/>
                <a:cs typeface="Arial" panose="020B0604020202020204" pitchFamily="34" charset="0"/>
              </a:rPr>
              <a:t>Explaining</a:t>
            </a:r>
            <a:r>
              <a:rPr lang="zh-CN" altLang="en-US">
                <a:solidFill>
                  <a:srgbClr val="AC8E68"/>
                </a:solidFill>
                <a:latin typeface="Arial" panose="020B0604020202020204" pitchFamily="34" charset="0"/>
                <a:cs typeface="Arial" panose="020B0604020202020204" pitchFamily="34" charset="0"/>
              </a:rPr>
              <a:t> </a:t>
            </a:r>
            <a:r>
              <a:rPr lang="en-US">
                <a:solidFill>
                  <a:srgbClr val="AC8E68"/>
                </a:solidFill>
                <a:latin typeface="Arial" panose="020B0604020202020204" pitchFamily="34" charset="0"/>
                <a:cs typeface="Arial" panose="020B0604020202020204" pitchFamily="34" charset="0"/>
              </a:rPr>
              <a:t>binary </a:t>
            </a:r>
            <a:r>
              <a:rPr lang="en-US" altLang="zh-CN">
                <a:solidFill>
                  <a:srgbClr val="AC8E68"/>
                </a:solidFill>
                <a:latin typeface="Arial" panose="020B0604020202020204" pitchFamily="34" charset="0"/>
                <a:cs typeface="Arial" panose="020B0604020202020204" pitchFamily="34" charset="0"/>
              </a:rPr>
              <a:t>linear</a:t>
            </a:r>
            <a:r>
              <a:rPr lang="zh-CN" altLang="en-US">
                <a:solidFill>
                  <a:srgbClr val="AC8E68"/>
                </a:solidFill>
                <a:latin typeface="Arial" panose="020B0604020202020204" pitchFamily="34" charset="0"/>
                <a:cs typeface="Arial" panose="020B0604020202020204" pitchFamily="34" charset="0"/>
              </a:rPr>
              <a:t> </a:t>
            </a:r>
            <a:r>
              <a:rPr lang="en-US" altLang="zh-CN">
                <a:solidFill>
                  <a:srgbClr val="AC8E68"/>
                </a:solidFill>
                <a:latin typeface="Arial" panose="020B0604020202020204" pitchFamily="34" charset="0"/>
                <a:cs typeface="Arial" panose="020B0604020202020204" pitchFamily="34" charset="0"/>
              </a:rPr>
              <a:t>models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07030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8CBDEC-7EB1-E0E1-7B1A-51112B4F0D8B}"/>
                  </a:ext>
                </a:extLst>
              </p:cNvPr>
              <p:cNvSpPr>
                <a:spLocks noGrp="1"/>
              </p:cNvSpPr>
              <p:nvPr>
                <p:ph idx="1"/>
              </p:nvPr>
            </p:nvSpPr>
            <p:spPr>
              <a:xfrm>
                <a:off x="684315" y="1378359"/>
                <a:ext cx="10823369" cy="5195261"/>
              </a:xfrm>
            </p:spPr>
            <p:txBody>
              <a:bodyPr>
                <a:normAutofit/>
              </a:bodyPr>
              <a:lstStyle/>
              <a:p>
                <a:r>
                  <a:rPr lang="en-US" sz="2200" dirty="0">
                    <a:latin typeface="Arial" panose="020B0604020202020204" pitchFamily="34" charset="0"/>
                    <a:cs typeface="Arial" panose="020B0604020202020204" pitchFamily="34" charset="0"/>
                  </a:rPr>
                  <a:t>Global</a:t>
                </a:r>
                <a:r>
                  <a:rPr lang="en-US" altLang="zh-CN" sz="2200" dirty="0">
                    <a:latin typeface="Arial" panose="020B0604020202020204" pitchFamily="34" charset="0"/>
                    <a:cs typeface="Arial" panose="020B0604020202020204" pitchFamily="34" charset="0"/>
                  </a:rPr>
                  <a:t>ly</a:t>
                </a:r>
                <a:r>
                  <a:rPr lang="en-US" sz="2200" dirty="0">
                    <a:latin typeface="Arial" panose="020B0604020202020204" pitchFamily="34" charset="0"/>
                    <a:cs typeface="Arial" panose="020B0604020202020204" pitchFamily="34" charset="0"/>
                  </a:rPr>
                  <a:t> </a:t>
                </a:r>
                <a:r>
                  <a:rPr lang="en-US" altLang="zh-CN" sz="2200" dirty="0">
                    <a:latin typeface="Arial" panose="020B0604020202020204" pitchFamily="34" charset="0"/>
                    <a:cs typeface="Arial" panose="020B0604020202020204" pitchFamily="34" charset="0"/>
                  </a:rPr>
                  <a:t>explaining</a:t>
                </a:r>
                <a:endParaRPr lang="en-US" sz="2200" dirty="0">
                  <a:latin typeface="Arial" panose="020B0604020202020204" pitchFamily="34" charset="0"/>
                  <a:cs typeface="Arial" panose="020B0604020202020204" pitchFamily="34" charset="0"/>
                </a:endParaRPr>
              </a:p>
              <a:p>
                <a:pPr lvl="1">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For </a:t>
                </a:r>
                <a:r>
                  <a:rPr lang="en-US" sz="2000" i="1" dirty="0">
                    <a:latin typeface="Arial" panose="020B0604020202020204" pitchFamily="34" charset="0"/>
                    <a:cs typeface="Arial" panose="020B0604020202020204" pitchFamily="34" charset="0"/>
                  </a:rPr>
                  <a:t>any</a:t>
                </a:r>
                <a:r>
                  <a:rPr lang="en-US" sz="2000" dirty="0">
                    <a:latin typeface="Arial" panose="020B0604020202020204" pitchFamily="34" charset="0"/>
                    <a:cs typeface="Arial" panose="020B0604020202020204" pitchFamily="34" charset="0"/>
                  </a:rPr>
                  <a:t>     </a:t>
                </a:r>
                <a:r>
                  <a:rPr lang="zh-CN" alt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the ab</a:t>
                </a:r>
                <a:r>
                  <a:rPr lang="en-US" altLang="zh-CN" sz="2000" dirty="0">
                    <a:latin typeface="Arial" panose="020B0604020202020204" pitchFamily="34" charset="0"/>
                    <a:cs typeface="Arial" panose="020B0604020202020204" pitchFamily="34" charset="0"/>
                  </a:rPr>
                  <a:t>solute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value</a:t>
                </a:r>
                <a:r>
                  <a:rPr lang="en-US" sz="2000" dirty="0">
                    <a:latin typeface="Arial" panose="020B0604020202020204" pitchFamily="34" charset="0"/>
                    <a:cs typeface="Arial" panose="020B0604020202020204" pitchFamily="34" charset="0"/>
                  </a:rPr>
                  <a:t> </a:t>
                </a:r>
                <a:r>
                  <a:rPr lang="zh-CN" alt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determines </a:t>
                </a:r>
                <a:r>
                  <a:rPr lang="en-US" altLang="zh-CN" sz="2000" dirty="0">
                    <a:latin typeface="Arial" panose="020B0604020202020204" pitchFamily="34" charset="0"/>
                    <a:cs typeface="Arial" panose="020B0604020202020204" pitchFamily="34" charset="0"/>
                  </a:rPr>
                  <a:t>the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importance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of</a:t>
                </a:r>
                <a:r>
                  <a:rPr lang="zh-CN" alt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feature</a:t>
                </a:r>
                <a:r>
                  <a:rPr lang="zh-CN" alt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The sign of      determines whether the feature        positively or negatively contribute to for </a:t>
                </a:r>
                <a:r>
                  <a:rPr lang="en-US" sz="2000" i="1" dirty="0">
                    <a:latin typeface="Arial" panose="020B0604020202020204" pitchFamily="34" charset="0"/>
                    <a:cs typeface="Arial" panose="020B0604020202020204" pitchFamily="34" charset="0"/>
                  </a:rPr>
                  <a:t>any</a:t>
                </a:r>
                <a:r>
                  <a:rPr lang="en-US" sz="2000" dirty="0">
                    <a:latin typeface="Arial" panose="020B0604020202020204" pitchFamily="34" charset="0"/>
                    <a:cs typeface="Arial" panose="020B0604020202020204" pitchFamily="34" charset="0"/>
                  </a:rPr>
                  <a:t> values of        .</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Note that global expla</a:t>
                </a:r>
                <a:r>
                  <a:rPr lang="en-US" altLang="zh-CN" sz="2000" dirty="0">
                    <a:latin typeface="Arial" panose="020B0604020202020204" pitchFamily="34" charset="0"/>
                    <a:cs typeface="Arial" panose="020B0604020202020204" pitchFamily="34" charset="0"/>
                  </a:rPr>
                  <a:t>nation</a:t>
                </a:r>
                <a:r>
                  <a:rPr lang="en-US" sz="2000" dirty="0">
                    <a:latin typeface="Arial" panose="020B0604020202020204" pitchFamily="34" charset="0"/>
                    <a:cs typeface="Arial" panose="020B0604020202020204" pitchFamily="34" charset="0"/>
                  </a:rPr>
                  <a:t> does not depends on </a:t>
                </a:r>
                <a:r>
                  <a:rPr lang="en-US" sz="2200" dirty="0">
                    <a:latin typeface="Arial" panose="020B0604020202020204" pitchFamily="34" charset="0"/>
                    <a:cs typeface="Arial" panose="020B0604020202020204" pitchFamily="34" charset="0"/>
                  </a:rPr>
                  <a:t>	    .</a:t>
                </a:r>
              </a:p>
              <a:p>
                <a:pPr lvl="1">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200" dirty="0">
                    <a:latin typeface="Arial" panose="020B0604020202020204" pitchFamily="34" charset="0"/>
                    <a:cs typeface="Arial" panose="020B0604020202020204" pitchFamily="34" charset="0"/>
                  </a:rPr>
                  <a:t>Example</a:t>
                </a:r>
              </a:p>
              <a:p>
                <a:pPr lvl="2">
                  <a:buFont typeface="Wingdings" pitchFamily="2" charset="2"/>
                  <a:buChar char="§"/>
                </a:pPr>
                <a14:m>
                  <m:oMath xmlns:m="http://schemas.openxmlformats.org/officeDocument/2006/math">
                    <m:sSub>
                      <m:sSubPr>
                        <m:ctrlPr>
                          <a:rPr lang="en-US" altLang="zh-CN" sz="1800" b="0" i="1">
                            <a:latin typeface="Cambria Math" panose="02040503050406030204" pitchFamily="18" charset="0"/>
                            <a:cs typeface="Arial" panose="020B0604020202020204" pitchFamily="34" charset="0"/>
                          </a:rPr>
                        </m:ctrlPr>
                      </m:sSubPr>
                      <m:e>
                        <m:r>
                          <m:rPr>
                            <m:sty m:val="p"/>
                          </m:rPr>
                          <a:rPr lang="en-US" altLang="zh-CN" sz="1800" i="1">
                            <a:latin typeface="Cambria Math" panose="02040503050406030204" pitchFamily="18" charset="0"/>
                            <a:cs typeface="Arial" panose="020B0604020202020204" pitchFamily="34" charset="0"/>
                          </a:rPr>
                          <m:t>x</m:t>
                        </m:r>
                      </m:e>
                      <m:sub>
                        <m:r>
                          <a:rPr lang="en-US" altLang="zh-CN" sz="1800" b="0" i="1">
                            <a:latin typeface="Cambria Math" panose="02040503050406030204" pitchFamily="18" charset="0"/>
                            <a:cs typeface="Arial" panose="020B0604020202020204" pitchFamily="34" charset="0"/>
                          </a:rPr>
                          <m:t>1</m:t>
                        </m:r>
                      </m:sub>
                    </m:sSub>
                  </m:oMath>
                </a14:m>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indicates</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{is</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a</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smoker},</a:t>
                </a:r>
                <a:r>
                  <a:rPr lang="zh-CN" altLang="en-US" sz="18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800" i="1">
                            <a:latin typeface="Cambria Math" panose="02040503050406030204" pitchFamily="18" charset="0"/>
                            <a:cs typeface="Arial" panose="020B0604020202020204" pitchFamily="34" charset="0"/>
                          </a:rPr>
                        </m:ctrlPr>
                      </m:sSubPr>
                      <m:e>
                        <m:r>
                          <m:rPr>
                            <m:sty m:val="p"/>
                          </m:rPr>
                          <a:rPr lang="en-US" altLang="zh-CN" sz="1800" i="1">
                            <a:latin typeface="Cambria Math" panose="02040503050406030204" pitchFamily="18" charset="0"/>
                            <a:cs typeface="Arial" panose="020B0604020202020204" pitchFamily="34" charset="0"/>
                          </a:rPr>
                          <m:t>x</m:t>
                        </m:r>
                      </m:e>
                      <m:sub>
                        <m:r>
                          <a:rPr lang="en-US" altLang="zh-CN" sz="1800" b="0" i="1">
                            <a:latin typeface="Cambria Math" panose="02040503050406030204" pitchFamily="18" charset="0"/>
                            <a:cs typeface="Arial" panose="020B0604020202020204" pitchFamily="34" charset="0"/>
                          </a:rPr>
                          <m:t>2</m:t>
                        </m:r>
                      </m:sub>
                    </m:sSub>
                  </m:oMath>
                </a14:m>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indicates</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{weight</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is</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normal},</a:t>
                </a:r>
                <a:r>
                  <a:rPr lang="zh-CN" altLang="en-US" sz="1800" dirty="0">
                    <a:latin typeface="Arial" panose="020B0604020202020204" pitchFamily="34" charset="0"/>
                    <a:cs typeface="Arial" panose="020B0604020202020204" pitchFamily="34" charset="0"/>
                  </a:rPr>
                  <a:t> </a:t>
                </a:r>
                <a14:m>
                  <m:oMath xmlns:m="http://schemas.openxmlformats.org/officeDocument/2006/math">
                    <m:r>
                      <a:rPr lang="en-US" altLang="zh-CN" sz="1800" b="0" i="1">
                        <a:latin typeface="Cambria Math" panose="02040503050406030204" pitchFamily="18" charset="0"/>
                        <a:cs typeface="Arial" panose="020B0604020202020204" pitchFamily="34" charset="0"/>
                      </a:rPr>
                      <m:t>𝑧</m:t>
                    </m:r>
                  </m:oMath>
                </a14:m>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indicates</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degree</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of</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heart</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attack</a:t>
                </a:r>
              </a:p>
              <a:p>
                <a:pPr lvl="2">
                  <a:buFont typeface="Wingdings" pitchFamily="2" charset="2"/>
                  <a:buChar char="§"/>
                </a:pP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	</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are</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the</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model</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parameters</a:t>
                </a:r>
              </a:p>
              <a:p>
                <a:pPr lvl="2">
                  <a:buFont typeface="Wingdings" pitchFamily="2" charset="2"/>
                  <a:buChar char="§"/>
                </a:pPr>
                <a:endParaRPr lang="en-US" altLang="zh-CN" sz="1800" dirty="0">
                  <a:latin typeface="Arial" panose="020B0604020202020204" pitchFamily="34" charset="0"/>
                  <a:cs typeface="Arial" panose="020B0604020202020204" pitchFamily="34" charset="0"/>
                </a:endParaRPr>
              </a:p>
              <a:p>
                <a:pPr lvl="2">
                  <a:buFont typeface="Wingdings" pitchFamily="2" charset="2"/>
                  <a:buChar char="§"/>
                </a:pPr>
                <a:r>
                  <a:rPr lang="en-US" altLang="zh-CN" sz="1800" dirty="0">
                    <a:latin typeface="Arial" panose="020B0604020202020204" pitchFamily="34" charset="0"/>
                    <a:cs typeface="Arial" panose="020B0604020202020204" pitchFamily="34" charset="0"/>
                  </a:rPr>
                  <a:t>Globally,</a:t>
                </a:r>
                <a:r>
                  <a:rPr lang="zh-CN" altLang="en-US" sz="1800" dirty="0">
                    <a:latin typeface="Arial" panose="020B0604020202020204" pitchFamily="34" charset="0"/>
                    <a:cs typeface="Arial" panose="020B0604020202020204" pitchFamily="34" charset="0"/>
                  </a:rPr>
                  <a:t> </a:t>
                </a:r>
                <a:r>
                  <a:rPr lang="en-US" altLang="zh-CN" sz="1800" i="1" dirty="0">
                    <a:solidFill>
                      <a:schemeClr val="accent1"/>
                    </a:solidFill>
                    <a:latin typeface="Arial" panose="020B0604020202020204" pitchFamily="34" charset="0"/>
                    <a:cs typeface="Arial" panose="020B0604020202020204" pitchFamily="34" charset="0"/>
                  </a:rPr>
                  <a:t>regardless</a:t>
                </a:r>
                <a:r>
                  <a:rPr lang="zh-CN" altLang="en-US" sz="1800" i="1" dirty="0">
                    <a:solidFill>
                      <a:schemeClr val="accent1"/>
                    </a:solidFill>
                    <a:latin typeface="Arial" panose="020B0604020202020204" pitchFamily="34" charset="0"/>
                    <a:cs typeface="Arial" panose="020B0604020202020204" pitchFamily="34" charset="0"/>
                  </a:rPr>
                  <a:t> </a:t>
                </a:r>
                <a:r>
                  <a:rPr lang="en-US" altLang="zh-CN" sz="1800" i="1" dirty="0">
                    <a:solidFill>
                      <a:schemeClr val="accent1"/>
                    </a:solidFill>
                    <a:latin typeface="Arial" panose="020B0604020202020204" pitchFamily="34" charset="0"/>
                    <a:cs typeface="Arial" panose="020B0604020202020204" pitchFamily="34" charset="0"/>
                  </a:rPr>
                  <a:t>of</a:t>
                </a:r>
                <a:r>
                  <a:rPr lang="zh-CN" altLang="en-US" sz="1800" i="1" dirty="0">
                    <a:solidFill>
                      <a:schemeClr val="accent1"/>
                    </a:solidFill>
                    <a:latin typeface="Arial" panose="020B0604020202020204" pitchFamily="34" charset="0"/>
                    <a:cs typeface="Arial" panose="020B0604020202020204" pitchFamily="34" charset="0"/>
                  </a:rPr>
                  <a:t> </a:t>
                </a:r>
                <a:r>
                  <a:rPr lang="en-US" altLang="zh-CN" sz="1800" i="1" dirty="0">
                    <a:solidFill>
                      <a:schemeClr val="accent1"/>
                    </a:solidFill>
                    <a:latin typeface="Arial" panose="020B0604020202020204" pitchFamily="34" charset="0"/>
                    <a:cs typeface="Arial" panose="020B0604020202020204" pitchFamily="34" charset="0"/>
                  </a:rPr>
                  <a:t>individual</a:t>
                </a:r>
                <a:r>
                  <a:rPr lang="zh-CN" altLang="en-US" sz="1800" i="1" dirty="0">
                    <a:solidFill>
                      <a:schemeClr val="accent1"/>
                    </a:solidFill>
                    <a:latin typeface="Arial" panose="020B0604020202020204" pitchFamily="34" charset="0"/>
                    <a:cs typeface="Arial" panose="020B0604020202020204" pitchFamily="34" charset="0"/>
                  </a:rPr>
                  <a:t> </a:t>
                </a:r>
                <a:r>
                  <a:rPr lang="en-US" altLang="zh-CN" sz="1800" i="1" dirty="0">
                    <a:solidFill>
                      <a:schemeClr val="accent1"/>
                    </a:solidFill>
                    <a:latin typeface="Arial" panose="020B0604020202020204" pitchFamily="34" charset="0"/>
                    <a:cs typeface="Arial" panose="020B0604020202020204" pitchFamily="34" charset="0"/>
                  </a:rPr>
                  <a:t>person</a:t>
                </a:r>
                <a:r>
                  <a:rPr lang="en-US" altLang="zh-CN" sz="1800" dirty="0">
                    <a:latin typeface="Arial" panose="020B0604020202020204" pitchFamily="34" charset="0"/>
                    <a:cs typeface="Arial" panose="020B0604020202020204" pitchFamily="34" charset="0"/>
                  </a:rPr>
                  <a:t>,</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smoking</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increases</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the</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chance</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of</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heart</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attack,</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while</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keeping</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a</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normal</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weight</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reduces</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such</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attack.</a:t>
                </a:r>
              </a:p>
              <a:p>
                <a:pPr lvl="2">
                  <a:buFont typeface="Wingdings" pitchFamily="2" charset="2"/>
                  <a:buChar char="§"/>
                </a:pPr>
                <a:endParaRPr lang="en-US" altLang="zh-CN" sz="1800" dirty="0">
                  <a:latin typeface="Arial" panose="020B0604020202020204" pitchFamily="34" charset="0"/>
                  <a:cs typeface="Arial" panose="020B0604020202020204" pitchFamily="34" charset="0"/>
                </a:endParaRPr>
              </a:p>
              <a:p>
                <a:pPr lvl="2">
                  <a:buFont typeface="Wingdings" pitchFamily="2" charset="2"/>
                  <a:buChar char="§"/>
                </a:pPr>
                <a:r>
                  <a:rPr lang="en-US" altLang="zh-CN" sz="1800" dirty="0">
                    <a:latin typeface="Arial" panose="020B0604020202020204" pitchFamily="34" charset="0"/>
                    <a:cs typeface="Arial" panose="020B0604020202020204" pitchFamily="34" charset="0"/>
                  </a:rPr>
                  <a:t>This</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does</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not</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describe</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the</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details</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of</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a</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specific</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person.</a:t>
                </a:r>
                <a:endParaRPr lang="en-US" sz="1800"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E38CBDEC-7EB1-E0E1-7B1A-51112B4F0D8B}"/>
                  </a:ext>
                </a:extLst>
              </p:cNvPr>
              <p:cNvSpPr>
                <a:spLocks noGrp="1" noRot="1" noChangeAspect="1" noMove="1" noResize="1" noEditPoints="1" noAdjustHandles="1" noChangeArrowheads="1" noChangeShapeType="1" noTextEdit="1"/>
              </p:cNvSpPr>
              <p:nvPr>
                <p:ph idx="1"/>
              </p:nvPr>
            </p:nvSpPr>
            <p:spPr>
              <a:xfrm>
                <a:off x="684315" y="1378359"/>
                <a:ext cx="10823369" cy="5195261"/>
              </a:xfrm>
              <a:blipFill>
                <a:blip r:embed="rId3"/>
                <a:stretch>
                  <a:fillRect l="-585" t="-1220"/>
                </a:stretch>
              </a:blipFill>
            </p:spPr>
            <p:txBody>
              <a:bodyPr/>
              <a:lstStyle/>
              <a:p>
                <a:r>
                  <a:rPr lang="en-CN">
                    <a:noFill/>
                  </a:rPr>
                  <a:t> </a:t>
                </a:r>
              </a:p>
            </p:txBody>
          </p:sp>
        </mc:Fallback>
      </mc:AlternateContent>
      <p:pic>
        <p:nvPicPr>
          <p:cNvPr id="6" name="Picture 5">
            <a:extLst>
              <a:ext uri="{FF2B5EF4-FFF2-40B4-BE49-F238E27FC236}">
                <a16:creationId xmlns:a16="http://schemas.microsoft.com/office/drawing/2014/main" id="{C9205D4E-0087-FB17-E623-F5DB609E6F16}"/>
              </a:ext>
            </a:extLst>
          </p:cNvPr>
          <p:cNvPicPr>
            <a:picLocks noChangeAspect="1"/>
          </p:cNvPicPr>
          <p:nvPr/>
        </p:nvPicPr>
        <p:blipFill>
          <a:blip r:embed="rId4"/>
          <a:stretch>
            <a:fillRect/>
          </a:stretch>
        </p:blipFill>
        <p:spPr>
          <a:xfrm>
            <a:off x="3492318" y="1358158"/>
            <a:ext cx="5434598" cy="364867"/>
          </a:xfrm>
          <a:prstGeom prst="rect">
            <a:avLst/>
          </a:prstGeom>
        </p:spPr>
      </p:pic>
      <p:pic>
        <p:nvPicPr>
          <p:cNvPr id="7" name="Picture 6">
            <a:extLst>
              <a:ext uri="{FF2B5EF4-FFF2-40B4-BE49-F238E27FC236}">
                <a16:creationId xmlns:a16="http://schemas.microsoft.com/office/drawing/2014/main" id="{F71A7D0B-1522-39D9-018E-E29A413308AC}"/>
              </a:ext>
            </a:extLst>
          </p:cNvPr>
          <p:cNvPicPr>
            <a:picLocks noChangeAspect="1"/>
          </p:cNvPicPr>
          <p:nvPr/>
        </p:nvPicPr>
        <p:blipFill>
          <a:blip r:embed="rId5"/>
          <a:stretch>
            <a:fillRect/>
          </a:stretch>
        </p:blipFill>
        <p:spPr>
          <a:xfrm>
            <a:off x="2416009" y="2161057"/>
            <a:ext cx="248251" cy="180546"/>
          </a:xfrm>
          <a:prstGeom prst="rect">
            <a:avLst/>
          </a:prstGeom>
        </p:spPr>
      </p:pic>
      <p:pic>
        <p:nvPicPr>
          <p:cNvPr id="8" name="Picture 7">
            <a:extLst>
              <a:ext uri="{FF2B5EF4-FFF2-40B4-BE49-F238E27FC236}">
                <a16:creationId xmlns:a16="http://schemas.microsoft.com/office/drawing/2014/main" id="{1D02DDEF-962C-5B43-F368-C43DA69FAC38}"/>
              </a:ext>
            </a:extLst>
          </p:cNvPr>
          <p:cNvPicPr>
            <a:picLocks noChangeAspect="1"/>
          </p:cNvPicPr>
          <p:nvPr/>
        </p:nvPicPr>
        <p:blipFill>
          <a:blip r:embed="rId6"/>
          <a:stretch>
            <a:fillRect/>
          </a:stretch>
        </p:blipFill>
        <p:spPr>
          <a:xfrm>
            <a:off x="5038869" y="2130970"/>
            <a:ext cx="326081" cy="293473"/>
          </a:xfrm>
          <a:prstGeom prst="rect">
            <a:avLst/>
          </a:prstGeom>
        </p:spPr>
      </p:pic>
      <p:pic>
        <p:nvPicPr>
          <p:cNvPr id="9" name="Picture 8">
            <a:extLst>
              <a:ext uri="{FF2B5EF4-FFF2-40B4-BE49-F238E27FC236}">
                <a16:creationId xmlns:a16="http://schemas.microsoft.com/office/drawing/2014/main" id="{FBECE073-B4D0-EB8E-16C0-27DB580A1877}"/>
              </a:ext>
            </a:extLst>
          </p:cNvPr>
          <p:cNvPicPr>
            <a:picLocks noChangeAspect="1"/>
          </p:cNvPicPr>
          <p:nvPr/>
        </p:nvPicPr>
        <p:blipFill>
          <a:blip r:embed="rId7"/>
          <a:stretch>
            <a:fillRect/>
          </a:stretch>
        </p:blipFill>
        <p:spPr>
          <a:xfrm>
            <a:off x="9737089" y="2176959"/>
            <a:ext cx="314979" cy="247484"/>
          </a:xfrm>
          <a:prstGeom prst="rect">
            <a:avLst/>
          </a:prstGeom>
        </p:spPr>
      </p:pic>
      <p:pic>
        <p:nvPicPr>
          <p:cNvPr id="10" name="Picture 9">
            <a:extLst>
              <a:ext uri="{FF2B5EF4-FFF2-40B4-BE49-F238E27FC236}">
                <a16:creationId xmlns:a16="http://schemas.microsoft.com/office/drawing/2014/main" id="{2BB510CE-22D7-4686-DBEB-AD7FAFFB62C6}"/>
              </a:ext>
            </a:extLst>
          </p:cNvPr>
          <p:cNvPicPr>
            <a:picLocks noChangeAspect="1"/>
          </p:cNvPicPr>
          <p:nvPr/>
        </p:nvPicPr>
        <p:blipFill>
          <a:blip r:embed="rId8"/>
          <a:stretch>
            <a:fillRect/>
          </a:stretch>
        </p:blipFill>
        <p:spPr>
          <a:xfrm>
            <a:off x="2881297" y="2499790"/>
            <a:ext cx="195650" cy="260867"/>
          </a:xfrm>
          <a:prstGeom prst="rect">
            <a:avLst/>
          </a:prstGeom>
        </p:spPr>
      </p:pic>
      <p:pic>
        <p:nvPicPr>
          <p:cNvPr id="11" name="Picture 10">
            <a:extLst>
              <a:ext uri="{FF2B5EF4-FFF2-40B4-BE49-F238E27FC236}">
                <a16:creationId xmlns:a16="http://schemas.microsoft.com/office/drawing/2014/main" id="{4C82731E-E01C-E6D3-8780-68D6CF2AA769}"/>
              </a:ext>
            </a:extLst>
          </p:cNvPr>
          <p:cNvPicPr>
            <a:picLocks noChangeAspect="1"/>
          </p:cNvPicPr>
          <p:nvPr/>
        </p:nvPicPr>
        <p:blipFill>
          <a:blip r:embed="rId7"/>
          <a:stretch>
            <a:fillRect/>
          </a:stretch>
        </p:blipFill>
        <p:spPr>
          <a:xfrm>
            <a:off x="6702758" y="2499790"/>
            <a:ext cx="314979" cy="247484"/>
          </a:xfrm>
          <a:prstGeom prst="rect">
            <a:avLst/>
          </a:prstGeom>
        </p:spPr>
      </p:pic>
      <p:pic>
        <p:nvPicPr>
          <p:cNvPr id="5" name="Picture 4">
            <a:extLst>
              <a:ext uri="{FF2B5EF4-FFF2-40B4-BE49-F238E27FC236}">
                <a16:creationId xmlns:a16="http://schemas.microsoft.com/office/drawing/2014/main" id="{40067072-CEA0-28B5-87AA-537CEE7D6252}"/>
              </a:ext>
            </a:extLst>
          </p:cNvPr>
          <p:cNvPicPr>
            <a:picLocks noChangeAspect="1"/>
          </p:cNvPicPr>
          <p:nvPr/>
        </p:nvPicPr>
        <p:blipFill>
          <a:blip r:embed="rId7"/>
          <a:stretch>
            <a:fillRect/>
          </a:stretch>
        </p:blipFill>
        <p:spPr>
          <a:xfrm>
            <a:off x="7129250" y="3129752"/>
            <a:ext cx="314979" cy="247484"/>
          </a:xfrm>
          <a:prstGeom prst="rect">
            <a:avLst/>
          </a:prstGeom>
        </p:spPr>
      </p:pic>
      <p:pic>
        <p:nvPicPr>
          <p:cNvPr id="13" name="Picture 12">
            <a:extLst>
              <a:ext uri="{FF2B5EF4-FFF2-40B4-BE49-F238E27FC236}">
                <a16:creationId xmlns:a16="http://schemas.microsoft.com/office/drawing/2014/main" id="{C43589F9-1294-4919-2266-560E31A95EBE}"/>
              </a:ext>
            </a:extLst>
          </p:cNvPr>
          <p:cNvPicPr>
            <a:picLocks noChangeAspect="1"/>
          </p:cNvPicPr>
          <p:nvPr/>
        </p:nvPicPr>
        <p:blipFill>
          <a:blip r:embed="rId7"/>
          <a:stretch>
            <a:fillRect/>
          </a:stretch>
        </p:blipFill>
        <p:spPr>
          <a:xfrm>
            <a:off x="3475582" y="2780960"/>
            <a:ext cx="314979" cy="247484"/>
          </a:xfrm>
          <a:prstGeom prst="rect">
            <a:avLst/>
          </a:prstGeom>
        </p:spPr>
      </p:pic>
      <p:pic>
        <p:nvPicPr>
          <p:cNvPr id="4" name="Picture 3">
            <a:extLst>
              <a:ext uri="{FF2B5EF4-FFF2-40B4-BE49-F238E27FC236}">
                <a16:creationId xmlns:a16="http://schemas.microsoft.com/office/drawing/2014/main" id="{73DA2FAD-F982-516E-3162-8CD57CD64AE9}"/>
              </a:ext>
            </a:extLst>
          </p:cNvPr>
          <p:cNvPicPr>
            <a:picLocks noChangeAspect="1"/>
          </p:cNvPicPr>
          <p:nvPr/>
        </p:nvPicPr>
        <p:blipFill>
          <a:blip r:embed="rId9"/>
          <a:stretch>
            <a:fillRect/>
          </a:stretch>
        </p:blipFill>
        <p:spPr>
          <a:xfrm>
            <a:off x="1886787" y="4495117"/>
            <a:ext cx="1041400" cy="228600"/>
          </a:xfrm>
          <a:prstGeom prst="rect">
            <a:avLst/>
          </a:prstGeom>
        </p:spPr>
      </p:pic>
      <p:sp>
        <p:nvSpPr>
          <p:cNvPr id="17" name="Title 1">
            <a:extLst>
              <a:ext uri="{FF2B5EF4-FFF2-40B4-BE49-F238E27FC236}">
                <a16:creationId xmlns:a16="http://schemas.microsoft.com/office/drawing/2014/main" id="{4D6D039E-E1C2-9D74-52EF-4FAB4AB23C30}"/>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Arial" panose="020B0604020202020204" pitchFamily="34" charset="0"/>
                <a:cs typeface="Arial" panose="020B0604020202020204" pitchFamily="34" charset="0"/>
              </a:rPr>
              <a:t>Explaining</a:t>
            </a:r>
            <a:r>
              <a:rPr lang="zh-CN" altLang="en-US">
                <a:solidFill>
                  <a:srgbClr val="AC8E68"/>
                </a:solidFill>
                <a:latin typeface="Arial" panose="020B0604020202020204" pitchFamily="34" charset="0"/>
                <a:cs typeface="Arial" panose="020B0604020202020204" pitchFamily="34" charset="0"/>
              </a:rPr>
              <a:t> </a:t>
            </a:r>
            <a:r>
              <a:rPr lang="en-US">
                <a:solidFill>
                  <a:srgbClr val="AC8E68"/>
                </a:solidFill>
                <a:latin typeface="Arial" panose="020B0604020202020204" pitchFamily="34" charset="0"/>
                <a:cs typeface="Arial" panose="020B0604020202020204" pitchFamily="34" charset="0"/>
              </a:rPr>
              <a:t>binary </a:t>
            </a:r>
            <a:r>
              <a:rPr lang="en-US" altLang="zh-CN">
                <a:solidFill>
                  <a:srgbClr val="AC8E68"/>
                </a:solidFill>
                <a:latin typeface="Arial" panose="020B0604020202020204" pitchFamily="34" charset="0"/>
                <a:cs typeface="Arial" panose="020B0604020202020204" pitchFamily="34" charset="0"/>
              </a:rPr>
              <a:t>linear</a:t>
            </a:r>
            <a:r>
              <a:rPr lang="zh-CN" altLang="en-US">
                <a:solidFill>
                  <a:srgbClr val="AC8E68"/>
                </a:solidFill>
                <a:latin typeface="Arial" panose="020B0604020202020204" pitchFamily="34" charset="0"/>
                <a:cs typeface="Arial" panose="020B0604020202020204" pitchFamily="34" charset="0"/>
              </a:rPr>
              <a:t> </a:t>
            </a:r>
            <a:r>
              <a:rPr lang="en-US" altLang="zh-CN">
                <a:solidFill>
                  <a:srgbClr val="AC8E68"/>
                </a:solidFill>
                <a:latin typeface="Arial" panose="020B0604020202020204" pitchFamily="34" charset="0"/>
                <a:cs typeface="Arial" panose="020B0604020202020204" pitchFamily="34" charset="0"/>
              </a:rPr>
              <a:t>models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48711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6EBE67-74DD-B06A-E991-A5555A8B2B4A}"/>
              </a:ext>
            </a:extLst>
          </p:cNvPr>
          <p:cNvPicPr>
            <a:picLocks noChangeAspect="1"/>
          </p:cNvPicPr>
          <p:nvPr/>
        </p:nvPicPr>
        <p:blipFill>
          <a:blip r:embed="rId2"/>
          <a:stretch>
            <a:fillRect/>
          </a:stretch>
        </p:blipFill>
        <p:spPr>
          <a:xfrm>
            <a:off x="553994" y="2681167"/>
            <a:ext cx="6273800" cy="37465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842FB2E-228A-F309-C9AE-D2ED701F66E5}"/>
                  </a:ext>
                </a:extLst>
              </p:cNvPr>
              <p:cNvSpPr txBox="1"/>
              <p:nvPr/>
            </p:nvSpPr>
            <p:spPr>
              <a:xfrm>
                <a:off x="6727433" y="2542241"/>
                <a:ext cx="5118410" cy="1164999"/>
              </a:xfrm>
              <a:prstGeom prst="rect">
                <a:avLst/>
              </a:prstGeom>
              <a:noFill/>
            </p:spPr>
            <p:txBody>
              <a:bodyPr wrap="square">
                <a:spAutoFit/>
              </a:bodyPr>
              <a:lstStyle/>
              <a:p>
                <a:pPr marL="800100" lvl="1" indent="-342900">
                  <a:lnSpc>
                    <a:spcPct val="90000"/>
                  </a:lnSpc>
                  <a:spcBef>
                    <a:spcPts val="1000"/>
                  </a:spcBef>
                  <a:buFont typeface="Courier New" panose="02070309020205020404" pitchFamily="49" charset="0"/>
                  <a:buChar char="o"/>
                  <a:defRPr/>
                </a:pPr>
                <a14:m>
                  <m:oMath xmlns:m="http://schemas.openxmlformats.org/officeDocument/2006/math">
                    <m:sSub>
                      <m:sSubPr>
                        <m:ctrlP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ctrlPr>
                      </m:sSubPr>
                      <m:e>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h</m:t>
                        </m:r>
                      </m:e>
                      <m:sub>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𝜃</m:t>
                        </m:r>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m:t>
                        </m:r>
                        <m:d>
                          <m:dPr>
                            <m:begChr m:val="{"/>
                            <m:endChr m:val="}"/>
                            <m:ctrlP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ctrlPr>
                          </m:dPr>
                          <m:e>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0.75,10000</m:t>
                            </m:r>
                          </m:e>
                        </m:d>
                      </m:sub>
                    </m:sSub>
                    <m:d>
                      <m:dPr>
                        <m:ctrlP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ctrlPr>
                      </m:dPr>
                      <m:e>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𝑖𝑛𝑐𝑜𝑚𝑒</m:t>
                        </m:r>
                      </m:e>
                    </m:d>
                  </m:oMath>
                </a14:m>
                <a:br>
                  <a:rPr lang="en-US" altLang="zh-CN" i="1" dirty="0">
                    <a:solidFill>
                      <a:prstClr val="black"/>
                    </a:solidFill>
                    <a:latin typeface="Cambria Math" panose="02040503050406030204" pitchFamily="18" charset="0"/>
                    <a:ea typeface="Microsoft YaHei UI" panose="020B0503020204020204" pitchFamily="34" charset="-122"/>
                    <a:cs typeface="Arial" panose="020B0604020202020204" pitchFamily="34" charset="0"/>
                  </a:rPr>
                </a:br>
                <a:endParaRPr lang="en-US" altLang="zh-CN" i="1" dirty="0">
                  <a:solidFill>
                    <a:prstClr val="black"/>
                  </a:solidFill>
                  <a:latin typeface="Cambria Math" panose="02040503050406030204" pitchFamily="18" charset="0"/>
                  <a:ea typeface="Microsoft YaHei UI" panose="020B0503020204020204" pitchFamily="34" charset="-122"/>
                  <a:cs typeface="Arial" panose="020B0604020202020204" pitchFamily="34" charset="0"/>
                </a:endParaRPr>
              </a:p>
              <a:p>
                <a:pPr lvl="1">
                  <a:lnSpc>
                    <a:spcPct val="90000"/>
                  </a:lnSpc>
                  <a:spcBef>
                    <a:spcPts val="1000"/>
                  </a:spcBef>
                  <a:defRPr/>
                </a:pPr>
                <a14:m>
                  <m:oMathPara xmlns:m="http://schemas.openxmlformats.org/officeDocument/2006/math">
                    <m:oMathParaPr>
                      <m:jc m:val="centerGroup"/>
                    </m:oMathParaPr>
                    <m:oMath xmlns:m="http://schemas.openxmlformats.org/officeDocument/2006/math">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m:t>
                      </m:r>
                      <m:d>
                        <m:dPr>
                          <m:begChr m:val="{"/>
                          <m:endChr m:val=""/>
                          <m:ctrlP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ctrlPr>
                        </m:dPr>
                        <m:e>
                          <m:eqArr>
                            <m:eqArrPr>
                              <m:ctrlP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ctrlPr>
                            </m:eqArrPr>
                            <m:e>
                              <m:r>
                                <m:rPr>
                                  <m:sty m:val="p"/>
                                </m:rPr>
                                <a:rPr lang="en-US" altLang="zh-CN">
                                  <a:solidFill>
                                    <a:srgbClr val="FF0000"/>
                                  </a:solidFill>
                                  <a:latin typeface="Cambria Math" panose="02040503050406030204" pitchFamily="18" charset="0"/>
                                  <a:ea typeface="Microsoft YaHei UI" panose="020B0503020204020204" pitchFamily="34" charset="-122"/>
                                  <a:cs typeface="Arial" panose="020B0604020202020204" pitchFamily="34" charset="0"/>
                                </a:rPr>
                                <m:t>reject</m:t>
                              </m:r>
                              <m:r>
                                <a:rPr lang="zh-CN" altLang="en-US"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 </m:t>
                              </m:r>
                              <m:r>
                                <m:rPr>
                                  <m:sty m:val="p"/>
                                </m:rPr>
                                <a:rPr lang="en-US" altLang="zh-CN">
                                  <a:solidFill>
                                    <a:prstClr val="black"/>
                                  </a:solidFill>
                                  <a:latin typeface="Cambria Math" panose="02040503050406030204" pitchFamily="18" charset="0"/>
                                  <a:ea typeface="Microsoft YaHei UI" panose="020B0503020204020204" pitchFamily="34" charset="-122"/>
                                  <a:cs typeface="Arial" panose="020B0604020202020204" pitchFamily="34" charset="0"/>
                                </a:rPr>
                                <m:t>if</m:t>
                              </m:r>
                              <m:r>
                                <a:rPr lang="zh-CN" altLang="en-US"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 </m:t>
                              </m:r>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0.75</m:t>
                              </m:r>
                              <m:r>
                                <a:rPr lang="zh-CN" altLang="en-US"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 ∗</m:t>
                              </m:r>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𝑖𝑛𝑐𝑜𝑚𝑒</m:t>
                              </m:r>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−10000&lt;0</m:t>
                              </m:r>
                            </m:e>
                            <m:e>
                              <m:r>
                                <m:rPr>
                                  <m:sty m:val="p"/>
                                </m:rPr>
                                <a:rPr lang="en-US" altLang="zh-CN">
                                  <a:solidFill>
                                    <a:srgbClr val="00B050"/>
                                  </a:solidFill>
                                  <a:latin typeface="Cambria Math" panose="02040503050406030204" pitchFamily="18" charset="0"/>
                                  <a:ea typeface="Microsoft YaHei UI" panose="020B0503020204020204" pitchFamily="34" charset="-122"/>
                                  <a:cs typeface="Arial" panose="020B0604020202020204" pitchFamily="34" charset="0"/>
                                </a:rPr>
                                <m:t>approve</m:t>
                              </m:r>
                              <m:r>
                                <a:rPr lang="zh-CN" altLang="en-US"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 </m:t>
                              </m:r>
                              <m:r>
                                <m:rPr>
                                  <m:sty m:val="p"/>
                                </m:rPr>
                                <a:rPr lang="en-US" altLang="zh-CN">
                                  <a:solidFill>
                                    <a:prstClr val="black"/>
                                  </a:solidFill>
                                  <a:latin typeface="Cambria Math" panose="02040503050406030204" pitchFamily="18" charset="0"/>
                                  <a:ea typeface="Microsoft YaHei UI" panose="020B0503020204020204" pitchFamily="34" charset="-122"/>
                                  <a:cs typeface="Arial" panose="020B0604020202020204" pitchFamily="34" charset="0"/>
                                </a:rPr>
                                <m:t>otherwise</m:t>
                              </m:r>
                            </m:e>
                          </m:eqArr>
                        </m:e>
                      </m:d>
                    </m:oMath>
                  </m:oMathPara>
                </a14:m>
                <a:endParaRPr lang="en-US" altLang="zh-CN"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endParaRPr>
              </a:p>
            </p:txBody>
          </p:sp>
        </mc:Choice>
        <mc:Fallback xmlns="">
          <p:sp>
            <p:nvSpPr>
              <p:cNvPr id="6" name="TextBox 5">
                <a:extLst>
                  <a:ext uri="{FF2B5EF4-FFF2-40B4-BE49-F238E27FC236}">
                    <a16:creationId xmlns:a16="http://schemas.microsoft.com/office/drawing/2014/main" id="{4842FB2E-228A-F309-C9AE-D2ED701F66E5}"/>
                  </a:ext>
                </a:extLst>
              </p:cNvPr>
              <p:cNvSpPr txBox="1">
                <a:spLocks noRot="1" noChangeAspect="1" noMove="1" noResize="1" noEditPoints="1" noAdjustHandles="1" noChangeArrowheads="1" noChangeShapeType="1" noTextEdit="1"/>
              </p:cNvSpPr>
              <p:nvPr/>
            </p:nvSpPr>
            <p:spPr>
              <a:xfrm>
                <a:off x="6727433" y="2542241"/>
                <a:ext cx="5118410" cy="1164999"/>
              </a:xfrm>
              <a:prstGeom prst="rect">
                <a:avLst/>
              </a:prstGeom>
              <a:blipFill>
                <a:blip r:embed="rId3"/>
                <a:stretch>
                  <a:fillRect l="-7426" t="-79348" b="-172826"/>
                </a:stretch>
              </a:blipFill>
            </p:spPr>
            <p:txBody>
              <a:bodyPr/>
              <a:lstStyle/>
              <a:p>
                <a:r>
                  <a:rPr lang="en-CN">
                    <a:noFill/>
                  </a:rPr>
                  <a:t> </a:t>
                </a:r>
              </a:p>
            </p:txBody>
          </p:sp>
        </mc:Fallback>
      </mc:AlternateContent>
      <p:sp>
        <p:nvSpPr>
          <p:cNvPr id="9" name="TextBox 8">
            <a:extLst>
              <a:ext uri="{FF2B5EF4-FFF2-40B4-BE49-F238E27FC236}">
                <a16:creationId xmlns:a16="http://schemas.microsoft.com/office/drawing/2014/main" id="{02E2B7CD-EB64-EEC9-F520-40905338B129}"/>
              </a:ext>
            </a:extLst>
          </p:cNvPr>
          <p:cNvSpPr txBox="1"/>
          <p:nvPr/>
        </p:nvSpPr>
        <p:spPr>
          <a:xfrm>
            <a:off x="553994" y="1288434"/>
            <a:ext cx="10175487" cy="101515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Another</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example</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Explanation:</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a:t>
            </a:r>
            <a:r>
              <a:rPr kumimoji="0" lang="zh-CN" altLang="en-US"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higher</a:t>
            </a:r>
            <a:r>
              <a:rPr kumimoji="0" lang="zh-CN" altLang="en-US"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a:t>
            </a:r>
            <a:r>
              <a:rPr kumimoji="0" lang="zh-CN" altLang="en-US"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income,</a:t>
            </a:r>
            <a:r>
              <a:rPr kumimoji="0" lang="zh-CN" altLang="en-US"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a:t>
            </a:r>
            <a:r>
              <a:rPr kumimoji="0" lang="zh-CN" altLang="en-US"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better</a:t>
            </a:r>
            <a:r>
              <a:rPr kumimoji="0" lang="zh-CN" altLang="en-US"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a:t>
            </a:r>
            <a:r>
              <a:rPr kumimoji="0" lang="zh-CN" altLang="en-US"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chance</a:t>
            </a:r>
            <a:r>
              <a:rPr kumimoji="0" lang="zh-CN" altLang="en-US"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r>
              <a:rPr lang="en-US" altLang="zh-CN" sz="2000" i="1" u="sng" dirty="0">
                <a:solidFill>
                  <a:prstClr val="black"/>
                </a:solidFill>
                <a:latin typeface="Arial" panose="020B0604020202020204" pitchFamily="34" charset="0"/>
                <a:cs typeface="Arial" panose="020B0604020202020204" pitchFamily="34" charset="0"/>
              </a:rPr>
              <a:t>f</a:t>
            </a:r>
            <a:r>
              <a:rPr lang="zh-CN" altLang="en-US" sz="2000" i="1" u="sng" dirty="0">
                <a:solidFill>
                  <a:prstClr val="black"/>
                </a:solidFill>
                <a:latin typeface="Arial" panose="020B0604020202020204" pitchFamily="34" charset="0"/>
                <a:cs typeface="Arial" panose="020B0604020202020204" pitchFamily="34" charset="0"/>
              </a:rPr>
              <a:t> </a:t>
            </a:r>
            <a:r>
              <a:rPr lang="en-US" altLang="zh-CN" sz="2000" i="1" u="sng" dirty="0">
                <a:solidFill>
                  <a:prstClr val="black"/>
                </a:solidFill>
                <a:latin typeface="Arial" panose="020B0604020202020204" pitchFamily="34" charset="0"/>
                <a:cs typeface="Arial" panose="020B0604020202020204" pitchFamily="34" charset="0"/>
              </a:rPr>
              <a:t>approval:</a:t>
            </a:r>
            <a:r>
              <a:rPr lang="zh-CN" altLang="en-US" sz="2000" i="1" u="sng" dirty="0">
                <a:solidFill>
                  <a:prstClr val="black"/>
                </a:solidFill>
                <a:latin typeface="Arial" panose="020B0604020202020204" pitchFamily="34" charset="0"/>
                <a:cs typeface="Arial" panose="020B0604020202020204" pitchFamily="34" charset="0"/>
              </a:rPr>
              <a:t> </a:t>
            </a:r>
            <a:r>
              <a:rPr lang="en-US" altLang="zh-CN" sz="2000" i="1" u="sng" dirty="0">
                <a:solidFill>
                  <a:prstClr val="black"/>
                </a:solidFill>
                <a:latin typeface="Arial" panose="020B0604020202020204" pitchFamily="34" charset="0"/>
                <a:cs typeface="Arial" panose="020B0604020202020204" pitchFamily="34" charset="0"/>
              </a:rPr>
              <a:t>0.75</a:t>
            </a:r>
            <a:r>
              <a:rPr lang="zh-CN" altLang="en-US" sz="2000" i="1" u="sng" dirty="0">
                <a:solidFill>
                  <a:prstClr val="black"/>
                </a:solidFill>
                <a:latin typeface="Arial" panose="020B0604020202020204" pitchFamily="34" charset="0"/>
                <a:cs typeface="Arial" panose="020B0604020202020204" pitchFamily="34" charset="0"/>
              </a:rPr>
              <a:t> </a:t>
            </a:r>
            <a:r>
              <a:rPr lang="en-US" altLang="zh-CN" sz="2000" i="1" u="sng" dirty="0">
                <a:solidFill>
                  <a:prstClr val="black"/>
                </a:solidFill>
                <a:latin typeface="Arial" panose="020B0604020202020204" pitchFamily="34" charset="0"/>
                <a:cs typeface="Arial" panose="020B0604020202020204" pitchFamily="34" charset="0"/>
              </a:rPr>
              <a:t>indicates</a:t>
            </a:r>
            <a:r>
              <a:rPr lang="zh-CN" altLang="en-US" sz="2000" i="1" u="sng" dirty="0">
                <a:solidFill>
                  <a:prstClr val="black"/>
                </a:solidFill>
                <a:latin typeface="Arial" panose="020B0604020202020204" pitchFamily="34" charset="0"/>
                <a:cs typeface="Arial" panose="020B0604020202020204" pitchFamily="34" charset="0"/>
              </a:rPr>
              <a:t> </a:t>
            </a:r>
            <a:r>
              <a:rPr lang="en-US" altLang="zh-CN" sz="2000" i="1" u="sng" dirty="0">
                <a:solidFill>
                  <a:prstClr val="black"/>
                </a:solidFill>
                <a:latin typeface="Arial" panose="020B0604020202020204" pitchFamily="34" charset="0"/>
                <a:cs typeface="Arial" panose="020B0604020202020204" pitchFamily="34" charset="0"/>
              </a:rPr>
              <a:t>the</a:t>
            </a:r>
            <a:r>
              <a:rPr lang="zh-CN" altLang="en-US" sz="2000" i="1" u="sng" dirty="0">
                <a:solidFill>
                  <a:prstClr val="black"/>
                </a:solidFill>
                <a:latin typeface="Arial" panose="020B0604020202020204" pitchFamily="34" charset="0"/>
                <a:cs typeface="Arial" panose="020B0604020202020204" pitchFamily="34" charset="0"/>
              </a:rPr>
              <a:t> </a:t>
            </a:r>
            <a:r>
              <a:rPr lang="en-US" altLang="zh-CN" sz="2000" i="1" u="sng" dirty="0">
                <a:solidFill>
                  <a:prstClr val="black"/>
                </a:solidFill>
                <a:latin typeface="Arial" panose="020B0604020202020204" pitchFamily="34" charset="0"/>
                <a:cs typeface="Arial" panose="020B0604020202020204" pitchFamily="34" charset="0"/>
              </a:rPr>
              <a:t>positive</a:t>
            </a:r>
            <a:r>
              <a:rPr lang="zh-CN" altLang="en-US" sz="2000" i="1" u="sng" dirty="0">
                <a:solidFill>
                  <a:prstClr val="black"/>
                </a:solidFill>
                <a:latin typeface="Arial" panose="020B0604020202020204" pitchFamily="34" charset="0"/>
                <a:cs typeface="Arial" panose="020B0604020202020204" pitchFamily="34" charset="0"/>
              </a:rPr>
              <a:t> </a:t>
            </a:r>
            <a:r>
              <a:rPr lang="en-US" altLang="zh-CN" sz="2000" i="1" u="sng" dirty="0">
                <a:solidFill>
                  <a:prstClr val="black"/>
                </a:solidFill>
                <a:latin typeface="Arial" panose="020B0604020202020204" pitchFamily="34" charset="0"/>
                <a:cs typeface="Arial" panose="020B0604020202020204" pitchFamily="34" charset="0"/>
              </a:rPr>
              <a:t>relationship</a:t>
            </a:r>
            <a:r>
              <a:rPr lang="zh-CN" altLang="en-US" sz="2000" i="1" u="sng" dirty="0">
                <a:solidFill>
                  <a:prstClr val="black"/>
                </a:solidFill>
                <a:latin typeface="Arial" panose="020B0604020202020204" pitchFamily="34" charset="0"/>
                <a:cs typeface="Arial" panose="020B0604020202020204" pitchFamily="34" charset="0"/>
              </a:rPr>
              <a:t> </a:t>
            </a:r>
            <a:r>
              <a:rPr lang="en-US" altLang="zh-CN" sz="2000" i="1" u="sng" dirty="0">
                <a:solidFill>
                  <a:prstClr val="black"/>
                </a:solidFill>
                <a:latin typeface="Arial" panose="020B0604020202020204" pitchFamily="34" charset="0"/>
                <a:cs typeface="Arial" panose="020B0604020202020204" pitchFamily="34" charset="0"/>
              </a:rPr>
              <a:t>between</a:t>
            </a:r>
            <a:r>
              <a:rPr lang="zh-CN" altLang="en-US" sz="2000" i="1" u="sng" dirty="0">
                <a:solidFill>
                  <a:prstClr val="black"/>
                </a:solidFill>
                <a:latin typeface="Arial" panose="020B0604020202020204" pitchFamily="34" charset="0"/>
                <a:cs typeface="Arial" panose="020B0604020202020204" pitchFamily="34" charset="0"/>
              </a:rPr>
              <a:t> </a:t>
            </a:r>
            <a:r>
              <a:rPr lang="en-US" altLang="zh-CN" sz="2000" i="1" u="sng" dirty="0">
                <a:solidFill>
                  <a:prstClr val="black"/>
                </a:solidFill>
                <a:latin typeface="Arial" panose="020B0604020202020204" pitchFamily="34" charset="0"/>
                <a:cs typeface="Arial" panose="020B0604020202020204" pitchFamily="34" charset="0"/>
              </a:rPr>
              <a:t>the</a:t>
            </a:r>
            <a:r>
              <a:rPr lang="zh-CN" altLang="en-US" sz="2000" i="1" u="sng" dirty="0">
                <a:solidFill>
                  <a:prstClr val="black"/>
                </a:solidFill>
                <a:latin typeface="Arial" panose="020B0604020202020204" pitchFamily="34" charset="0"/>
                <a:cs typeface="Arial" panose="020B0604020202020204" pitchFamily="34" charset="0"/>
              </a:rPr>
              <a:t> </a:t>
            </a:r>
            <a:r>
              <a:rPr lang="en-US" altLang="zh-CN" sz="2000" i="1" u="sng" dirty="0">
                <a:solidFill>
                  <a:prstClr val="black"/>
                </a:solidFill>
                <a:latin typeface="Arial" panose="020B0604020202020204" pitchFamily="34" charset="0"/>
                <a:cs typeface="Arial" panose="020B0604020202020204" pitchFamily="34" charset="0"/>
              </a:rPr>
              <a:t>two</a:t>
            </a:r>
            <a:r>
              <a:rPr lang="zh-CN" altLang="en-US" sz="2000" i="1" u="sng" dirty="0">
                <a:solidFill>
                  <a:prstClr val="black"/>
                </a:solidFill>
                <a:latin typeface="Arial" panose="020B0604020202020204" pitchFamily="34" charset="0"/>
                <a:cs typeface="Arial" panose="020B0604020202020204" pitchFamily="34" charset="0"/>
              </a:rPr>
              <a:t> </a:t>
            </a:r>
            <a:r>
              <a:rPr lang="en-US" altLang="zh-CN" sz="2000" i="1" u="sng" dirty="0">
                <a:solidFill>
                  <a:prstClr val="black"/>
                </a:solidFill>
                <a:latin typeface="Arial" panose="020B0604020202020204" pitchFamily="34" charset="0"/>
                <a:cs typeface="Arial" panose="020B0604020202020204" pitchFamily="34" charset="0"/>
              </a:rPr>
              <a:t>factors.</a:t>
            </a:r>
            <a:endParaRPr kumimoji="0" lang="en-US" sz="20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84FCF41-B092-D976-712F-00DAC05274F6}"/>
                  </a:ext>
                </a:extLst>
              </p:cNvPr>
              <p:cNvSpPr txBox="1"/>
              <p:nvPr/>
            </p:nvSpPr>
            <p:spPr>
              <a:xfrm>
                <a:off x="6958362" y="3945897"/>
                <a:ext cx="5118410" cy="248177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sz="2200" dirty="0">
                    <a:solidFill>
                      <a:prstClr val="black"/>
                    </a:solidFill>
                    <a:latin typeface="Arial" panose="020B0604020202020204" pitchFamily="34" charset="0"/>
                    <a:ea typeface="等线" panose="02010600030101010101" pitchFamily="2" charset="-122"/>
                    <a:cs typeface="Arial" panose="020B0604020202020204" pitchFamily="34" charset="0"/>
                  </a:rPr>
                  <a:t>We</a:t>
                </a:r>
                <a:r>
                  <a:rPr lang="zh-CN" altLang="en-US" sz="2200" dirty="0">
                    <a:solidFill>
                      <a:prstClr val="black"/>
                    </a:solidFill>
                    <a:latin typeface="Arial" panose="020B0604020202020204" pitchFamily="34" charset="0"/>
                    <a:ea typeface="等线" panose="02010600030101010101" pitchFamily="2" charset="-122"/>
                    <a:cs typeface="Arial" panose="020B0604020202020204" pitchFamily="34" charset="0"/>
                  </a:rPr>
                  <a:t> </a:t>
                </a:r>
                <a:r>
                  <a:rPr lang="en-US" altLang="zh-CN" sz="2200" dirty="0">
                    <a:solidFill>
                      <a:prstClr val="black"/>
                    </a:solidFill>
                    <a:latin typeface="Arial" panose="020B0604020202020204" pitchFamily="34" charset="0"/>
                    <a:ea typeface="等线" panose="02010600030101010101" pitchFamily="2" charset="-122"/>
                    <a:cs typeface="Arial" panose="020B0604020202020204" pitchFamily="34" charset="0"/>
                  </a:rPr>
                  <a:t>can</a:t>
                </a:r>
                <a:r>
                  <a:rPr lang="zh-CN" altLang="en-US" sz="2200" dirty="0">
                    <a:solidFill>
                      <a:prstClr val="black"/>
                    </a:solidFill>
                    <a:latin typeface="Arial" panose="020B0604020202020204" pitchFamily="34" charset="0"/>
                    <a:ea typeface="等线" panose="02010600030101010101" pitchFamily="2" charset="-122"/>
                    <a:cs typeface="Arial" panose="020B0604020202020204" pitchFamily="34" charset="0"/>
                  </a:rPr>
                  <a:t> </a:t>
                </a:r>
                <a:r>
                  <a:rPr lang="en-US" altLang="zh-CN" sz="2200" dirty="0">
                    <a:solidFill>
                      <a:prstClr val="black"/>
                    </a:solidFill>
                    <a:latin typeface="Arial" panose="020B0604020202020204" pitchFamily="34" charset="0"/>
                    <a:ea typeface="等线" panose="02010600030101010101" pitchFamily="2" charset="-122"/>
                    <a:cs typeface="Arial" panose="020B0604020202020204" pitchFamily="34" charset="0"/>
                  </a:rPr>
                  <a:t>make</a:t>
                </a:r>
                <a:r>
                  <a:rPr lang="zh-CN" altLang="en-US" sz="2200" dirty="0">
                    <a:solidFill>
                      <a:prstClr val="black"/>
                    </a:solidFill>
                    <a:latin typeface="Arial" panose="020B0604020202020204" pitchFamily="34" charset="0"/>
                    <a:ea typeface="等线" panose="02010600030101010101" pitchFamily="2" charset="-122"/>
                    <a:cs typeface="Arial" panose="020B0604020202020204" pitchFamily="34" charset="0"/>
                  </a:rPr>
                  <a:t> </a:t>
                </a:r>
                <a:r>
                  <a:rPr lang="en-US" altLang="zh-CN" sz="2200" dirty="0">
                    <a:solidFill>
                      <a:prstClr val="black"/>
                    </a:solidFill>
                    <a:latin typeface="Arial" panose="020B0604020202020204" pitchFamily="34" charset="0"/>
                    <a:ea typeface="等线" panose="02010600030101010101" pitchFamily="2" charset="-122"/>
                    <a:cs typeface="Arial" panose="020B0604020202020204" pitchFamily="34" charset="0"/>
                  </a:rPr>
                  <a:t>it</a:t>
                </a:r>
                <a:r>
                  <a:rPr lang="zh-CN" altLang="en-US" sz="2200" dirty="0">
                    <a:solidFill>
                      <a:prstClr val="black"/>
                    </a:solidFill>
                    <a:latin typeface="Arial" panose="020B0604020202020204" pitchFamily="34" charset="0"/>
                    <a:ea typeface="等线" panose="02010600030101010101" pitchFamily="2" charset="-122"/>
                    <a:cs typeface="Arial" panose="020B0604020202020204" pitchFamily="34" charset="0"/>
                  </a:rPr>
                  <a:t> </a:t>
                </a:r>
                <a:r>
                  <a:rPr lang="en-US" altLang="zh-CN" sz="2200" dirty="0">
                    <a:solidFill>
                      <a:prstClr val="black"/>
                    </a:solidFill>
                    <a:latin typeface="Arial" panose="020B0604020202020204" pitchFamily="34" charset="0"/>
                    <a:ea typeface="等线" panose="02010600030101010101" pitchFamily="2" charset="-122"/>
                    <a:cs typeface="Arial" panose="020B0604020202020204" pitchFamily="34" charset="0"/>
                  </a:rPr>
                  <a:t>more</a:t>
                </a:r>
                <a:r>
                  <a:rPr lang="zh-CN" altLang="en-US" sz="2200" dirty="0">
                    <a:solidFill>
                      <a:prstClr val="black"/>
                    </a:solidFill>
                    <a:latin typeface="Arial" panose="020B0604020202020204" pitchFamily="34" charset="0"/>
                    <a:ea typeface="等线" panose="02010600030101010101" pitchFamily="2" charset="-122"/>
                    <a:cs typeface="Arial" panose="020B0604020202020204" pitchFamily="34" charset="0"/>
                  </a:rPr>
                  <a:t> </a:t>
                </a:r>
                <a:r>
                  <a:rPr lang="en-US" altLang="zh-CN" sz="2200" dirty="0">
                    <a:solidFill>
                      <a:prstClr val="black"/>
                    </a:solidFill>
                    <a:latin typeface="Arial" panose="020B0604020202020204" pitchFamily="34" charset="0"/>
                    <a:ea typeface="等线" panose="02010600030101010101" pitchFamily="2" charset="-122"/>
                    <a:cs typeface="Arial" panose="020B0604020202020204" pitchFamily="34" charset="0"/>
                  </a:rPr>
                  <a:t>formal</a:t>
                </a:r>
              </a:p>
              <a:p>
                <a:pPr marL="800100" lvl="1" indent="-342900">
                  <a:lnSpc>
                    <a:spcPct val="90000"/>
                  </a:lnSpc>
                  <a:spcBef>
                    <a:spcPts val="1000"/>
                  </a:spcBef>
                  <a:buFont typeface="Courier New" panose="02070309020205020404" pitchFamily="49" charset="0"/>
                  <a:buChar char="o"/>
                  <a:defRPr/>
                </a:pPr>
                <a14:m>
                  <m:oMath xmlns:m="http://schemas.openxmlformats.org/officeDocument/2006/math">
                    <m:f>
                      <m:fPr>
                        <m:ctrlPr>
                          <a:rPr lang="en-US" altLang="zh-CN" sz="2000" i="1">
                            <a:solidFill>
                              <a:prstClr val="black"/>
                            </a:solidFill>
                            <a:latin typeface="Cambria Math" panose="02040503050406030204" pitchFamily="18" charset="0"/>
                            <a:ea typeface="等线" panose="02010600030101010101" pitchFamily="2" charset="-122"/>
                            <a:cs typeface="Arial" panose="020B0604020202020204" pitchFamily="34" charset="0"/>
                          </a:rPr>
                        </m:ctrlPr>
                      </m:fPr>
                      <m:num>
                        <m: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altLang="zh-CN" sz="2000" b="0" i="1">
                                <a:solidFill>
                                  <a:prstClr val="black"/>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zh-CN" sz="2000" b="0" i="1">
                                <a:solidFill>
                                  <a:prstClr val="black"/>
                                </a:solidFill>
                                <a:latin typeface="Cambria Math" panose="02040503050406030204" pitchFamily="18" charset="0"/>
                                <a:ea typeface="Cambria Math" panose="02040503050406030204" pitchFamily="18" charset="0"/>
                                <a:cs typeface="Arial" panose="020B0604020202020204" pitchFamily="34" charset="0"/>
                              </a:rPr>
                              <m:t>h</m:t>
                            </m:r>
                          </m:e>
                          <m:sub>
                            <m:r>
                              <a:rPr lang="en-US" altLang="zh-CN" sz="2000" b="0" i="1">
                                <a:solidFill>
                                  <a:prstClr val="black"/>
                                </a:solidFill>
                                <a:latin typeface="Cambria Math" panose="02040503050406030204" pitchFamily="18" charset="0"/>
                                <a:ea typeface="Cambria Math" panose="02040503050406030204" pitchFamily="18" charset="0"/>
                                <a:cs typeface="Arial" panose="020B0604020202020204" pitchFamily="34" charset="0"/>
                              </a:rPr>
                              <m:t>𝜃</m:t>
                            </m:r>
                          </m:sub>
                        </m:sSub>
                        <m:r>
                          <a:rPr lang="en-US" altLang="zh-CN" sz="2000" b="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altLang="zh-CN" sz="2000" b="1" i="1">
                            <a:solidFill>
                              <a:prstClr val="black"/>
                            </a:solidFill>
                            <a:latin typeface="Cambria Math" panose="02040503050406030204" pitchFamily="18" charset="0"/>
                            <a:ea typeface="Cambria Math" panose="02040503050406030204" pitchFamily="18" charset="0"/>
                            <a:cs typeface="Arial" panose="020B0604020202020204" pitchFamily="34" charset="0"/>
                          </a:rPr>
                          <m:t>𝒙</m:t>
                        </m:r>
                        <m:r>
                          <a:rPr lang="en-US" altLang="zh-CN" sz="2000" b="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num>
                      <m:den>
                        <m: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altLang="zh-CN" sz="2000" b="0" i="1">
                                <a:solidFill>
                                  <a:prstClr val="black"/>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zh-CN" sz="2000" b="0" i="1">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e>
                          <m:sub>
                            <m:r>
                              <a:rPr lang="en-US" altLang="zh-CN" sz="2000" b="0" i="1">
                                <a:solidFill>
                                  <a:prstClr val="black"/>
                                </a:solidFill>
                                <a:latin typeface="Cambria Math" panose="02040503050406030204" pitchFamily="18" charset="0"/>
                                <a:ea typeface="Cambria Math" panose="02040503050406030204" pitchFamily="18" charset="0"/>
                                <a:cs typeface="Arial" panose="020B0604020202020204" pitchFamily="34" charset="0"/>
                              </a:rPr>
                              <m:t>𝑖</m:t>
                            </m:r>
                          </m:sub>
                        </m:sSub>
                      </m:den>
                    </m:f>
                    <m:r>
                      <a:rPr lang="en-US" altLang="zh-CN" sz="2000" b="0" i="0">
                        <a:solidFill>
                          <a:prstClr val="black"/>
                        </a:solidFill>
                        <a:latin typeface="Cambria Math" panose="02040503050406030204" pitchFamily="18" charset="0"/>
                        <a:ea typeface="等线" panose="02010600030101010101" pitchFamily="2" charset="-122"/>
                        <a:cs typeface="Arial" panose="020B0604020202020204" pitchFamily="34" charset="0"/>
                      </a:rPr>
                      <m:t>=</m:t>
                    </m:r>
                    <m:sSub>
                      <m:sSubPr>
                        <m:ctrlPr>
                          <a:rPr lang="en-US" altLang="zh-CN" sz="2000" b="0" i="1">
                            <a:solidFill>
                              <a:prstClr val="black"/>
                            </a:solidFill>
                            <a:latin typeface="Cambria Math" panose="02040503050406030204" pitchFamily="18" charset="0"/>
                            <a:ea typeface="等线" panose="02010600030101010101" pitchFamily="2" charset="-122"/>
                            <a:cs typeface="Arial" panose="020B0604020202020204" pitchFamily="34" charset="0"/>
                          </a:rPr>
                        </m:ctrlPr>
                      </m:sSubPr>
                      <m:e>
                        <m:r>
                          <a:rPr lang="en-US" altLang="zh-CN" sz="2000" b="0" i="1">
                            <a:solidFill>
                              <a:prstClr val="black"/>
                            </a:solidFill>
                            <a:latin typeface="Cambria Math" panose="02040503050406030204" pitchFamily="18" charset="0"/>
                            <a:ea typeface="等线" panose="02010600030101010101" pitchFamily="2" charset="-122"/>
                            <a:cs typeface="Arial" panose="020B0604020202020204" pitchFamily="34" charset="0"/>
                          </a:rPr>
                          <m:t>𝜃</m:t>
                        </m:r>
                      </m:e>
                      <m:sub>
                        <m:r>
                          <a:rPr lang="en-US" altLang="zh-CN" sz="2000" b="0" i="1">
                            <a:solidFill>
                              <a:prstClr val="black"/>
                            </a:solidFill>
                            <a:latin typeface="Cambria Math" panose="02040503050406030204" pitchFamily="18" charset="0"/>
                            <a:ea typeface="等线" panose="02010600030101010101" pitchFamily="2" charset="-122"/>
                            <a:cs typeface="Arial" panose="020B0604020202020204" pitchFamily="34" charset="0"/>
                          </a:rPr>
                          <m:t>𝑖</m:t>
                        </m:r>
                      </m:sub>
                    </m:sSub>
                  </m:oMath>
                </a14:m>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the</a:t>
                </a:r>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gradient</a:t>
                </a:r>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of</a:t>
                </a:r>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the</a:t>
                </a:r>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classifier</a:t>
                </a:r>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with</a:t>
                </a:r>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respect</a:t>
                </a:r>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to</a:t>
                </a:r>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the</a:t>
                </a:r>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input</a:t>
                </a:r>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feature</a:t>
                </a:r>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14:m>
                  <m:oMath xmlns:m="http://schemas.openxmlformats.org/officeDocument/2006/math">
                    <m:sSub>
                      <m:sSubPr>
                        <m:ctrlP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e>
                      <m:sub>
                        <m: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t>𝑖</m:t>
                        </m:r>
                      </m:sub>
                    </m:sSub>
                  </m:oMath>
                </a14:m>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is</a:t>
                </a:r>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the</a:t>
                </a:r>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1" i="0" u="none" strike="noStrike" kern="1200" cap="none" spc="0" normalizeH="0" baseline="0" noProof="0" dirty="0">
                    <a:ln>
                      <a:noFill/>
                    </a:ln>
                    <a:solidFill>
                      <a:schemeClr val="accent1">
                        <a:lumMod val="40000"/>
                        <a:lumOff val="60000"/>
                      </a:schemeClr>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directional</a:t>
                </a:r>
                <a:r>
                  <a:rPr kumimoji="0" lang="zh-CN" altLang="en-US" sz="2000" b="1" i="0" u="none" strike="noStrike" kern="1200" cap="none" spc="0" normalizeH="0" baseline="0" noProof="0" dirty="0">
                    <a:ln>
                      <a:noFill/>
                    </a:ln>
                    <a:solidFill>
                      <a:schemeClr val="accent1">
                        <a:lumMod val="40000"/>
                        <a:lumOff val="60000"/>
                      </a:schemeClr>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1" i="0" u="none" strike="noStrike" kern="1200" cap="none" spc="0" normalizeH="0" baseline="0" noProof="0" dirty="0">
                    <a:ln>
                      <a:noFill/>
                    </a:ln>
                    <a:solidFill>
                      <a:schemeClr val="accent1">
                        <a:lumMod val="40000"/>
                        <a:lumOff val="60000"/>
                      </a:schemeClr>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importance</a:t>
                </a:r>
                <a:r>
                  <a:rPr kumimoji="0" lang="zh-CN" altLang="en-US" sz="20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of</a:t>
                </a:r>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the</a:t>
                </a:r>
                <a:r>
                  <a:rPr kumimoji="0" lang="zh-CN" altLang="en-US"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feature.</a:t>
                </a:r>
              </a:p>
              <a:p>
                <a:pPr marL="800100" lvl="1" indent="-342900">
                  <a:lnSpc>
                    <a:spcPct val="90000"/>
                  </a:lnSpc>
                  <a:spcBef>
                    <a:spcPts val="1000"/>
                  </a:spcBef>
                  <a:buFont typeface="Courier New" panose="02070309020205020404" pitchFamily="49" charset="0"/>
                  <a:buChar char="o"/>
                  <a:defRPr/>
                </a:pPr>
                <a:r>
                  <a:rPr lang="en-US" altLang="zh-CN" sz="20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0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rPr>
                  <a:t>absolute</a:t>
                </a:r>
                <a:r>
                  <a:rPr lang="zh-CN" altLang="en-US" sz="20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rPr>
                  <a:t>gradient</a:t>
                </a:r>
                <a:r>
                  <a:rPr lang="zh-CN" altLang="en-US" sz="20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rPr>
                  <a:t>indicates</a:t>
                </a:r>
                <a:r>
                  <a:rPr lang="zh-CN" altLang="en-US" sz="20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0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b="1" dirty="0">
                    <a:solidFill>
                      <a:schemeClr val="accent1">
                        <a:lumMod val="40000"/>
                        <a:lumOff val="60000"/>
                      </a:schemeClr>
                    </a:solidFill>
                    <a:latin typeface="Microsoft YaHei UI" panose="020B0503020204020204" pitchFamily="34" charset="-122"/>
                    <a:ea typeface="Microsoft YaHei UI" panose="020B0503020204020204" pitchFamily="34" charset="-122"/>
                    <a:cs typeface="Arial" panose="020B0604020202020204" pitchFamily="34" charset="0"/>
                  </a:rPr>
                  <a:t>absolute</a:t>
                </a:r>
                <a:r>
                  <a:rPr lang="zh-CN" altLang="en-US" sz="2000" b="1" dirty="0">
                    <a:solidFill>
                      <a:schemeClr val="accent1">
                        <a:lumMod val="40000"/>
                        <a:lumOff val="60000"/>
                      </a:schemeClr>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b="1" dirty="0">
                    <a:solidFill>
                      <a:schemeClr val="accent1">
                        <a:lumMod val="40000"/>
                        <a:lumOff val="60000"/>
                      </a:schemeClr>
                    </a:solidFill>
                    <a:latin typeface="Microsoft YaHei UI" panose="020B0503020204020204" pitchFamily="34" charset="-122"/>
                    <a:ea typeface="Microsoft YaHei UI" panose="020B0503020204020204" pitchFamily="34" charset="-122"/>
                    <a:cs typeface="Arial" panose="020B0604020202020204" pitchFamily="34" charset="0"/>
                  </a:rPr>
                  <a:t>importance</a:t>
                </a:r>
                <a:r>
                  <a:rPr lang="en-US" altLang="zh-CN" sz="2000" dirty="0">
                    <a:solidFill>
                      <a:prstClr val="black"/>
                    </a:solidFill>
                    <a:latin typeface="Microsoft YaHei UI" panose="020B0503020204020204" pitchFamily="34" charset="-122"/>
                    <a:ea typeface="Microsoft YaHei UI" panose="020B0503020204020204" pitchFamily="34" charset="-122"/>
                    <a:cs typeface="Arial" panose="020B0604020202020204" pitchFamily="34" charset="0"/>
                  </a:rPr>
                  <a:t>.</a:t>
                </a:r>
                <a:endParaRPr kumimoji="0" lang="en-US" altLang="zh-CN"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Arial" panose="020B0604020202020204" pitchFamily="34" charset="0"/>
                </a:endParaRPr>
              </a:p>
            </p:txBody>
          </p:sp>
        </mc:Choice>
        <mc:Fallback xmlns="">
          <p:sp>
            <p:nvSpPr>
              <p:cNvPr id="11" name="TextBox 10">
                <a:extLst>
                  <a:ext uri="{FF2B5EF4-FFF2-40B4-BE49-F238E27FC236}">
                    <a16:creationId xmlns:a16="http://schemas.microsoft.com/office/drawing/2014/main" id="{284FCF41-B092-D976-712F-00DAC05274F6}"/>
                  </a:ext>
                </a:extLst>
              </p:cNvPr>
              <p:cNvSpPr txBox="1">
                <a:spLocks noRot="1" noChangeAspect="1" noMove="1" noResize="1" noEditPoints="1" noAdjustHandles="1" noChangeArrowheads="1" noChangeShapeType="1" noTextEdit="1"/>
              </p:cNvSpPr>
              <p:nvPr/>
            </p:nvSpPr>
            <p:spPr>
              <a:xfrm>
                <a:off x="6958362" y="3945897"/>
                <a:ext cx="5118410" cy="2481770"/>
              </a:xfrm>
              <a:prstGeom prst="rect">
                <a:avLst/>
              </a:prstGeom>
              <a:blipFill>
                <a:blip r:embed="rId4"/>
                <a:stretch>
                  <a:fillRect l="-1238" t="-2551" r="-743" b="-4082"/>
                </a:stretch>
              </a:blipFill>
            </p:spPr>
            <p:txBody>
              <a:bodyPr/>
              <a:lstStyle/>
              <a:p>
                <a:r>
                  <a:rPr lang="en-CN">
                    <a:noFill/>
                  </a:rPr>
                  <a:t> </a:t>
                </a:r>
              </a:p>
            </p:txBody>
          </p:sp>
        </mc:Fallback>
      </mc:AlternateContent>
      <p:sp>
        <p:nvSpPr>
          <p:cNvPr id="14" name="Title 1">
            <a:extLst>
              <a:ext uri="{FF2B5EF4-FFF2-40B4-BE49-F238E27FC236}">
                <a16:creationId xmlns:a16="http://schemas.microsoft.com/office/drawing/2014/main" id="{7D7304E7-9275-9418-BB5C-BC8822FA2B68}"/>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Arial" panose="020B0604020202020204" pitchFamily="34" charset="0"/>
                <a:cs typeface="Arial" panose="020B0604020202020204" pitchFamily="34" charset="0"/>
              </a:rPr>
              <a:t>Explaining</a:t>
            </a:r>
            <a:r>
              <a:rPr lang="zh-CN" altLang="en-US">
                <a:solidFill>
                  <a:srgbClr val="AC8E68"/>
                </a:solidFill>
                <a:latin typeface="Arial" panose="020B0604020202020204" pitchFamily="34" charset="0"/>
                <a:cs typeface="Arial" panose="020B0604020202020204" pitchFamily="34" charset="0"/>
              </a:rPr>
              <a:t> </a:t>
            </a:r>
            <a:r>
              <a:rPr lang="en-US">
                <a:solidFill>
                  <a:srgbClr val="AC8E68"/>
                </a:solidFill>
                <a:latin typeface="Arial" panose="020B0604020202020204" pitchFamily="34" charset="0"/>
                <a:cs typeface="Arial" panose="020B0604020202020204" pitchFamily="34" charset="0"/>
              </a:rPr>
              <a:t>binary </a:t>
            </a:r>
            <a:r>
              <a:rPr lang="en-US" altLang="zh-CN">
                <a:solidFill>
                  <a:srgbClr val="AC8E68"/>
                </a:solidFill>
                <a:latin typeface="Arial" panose="020B0604020202020204" pitchFamily="34" charset="0"/>
                <a:cs typeface="Arial" panose="020B0604020202020204" pitchFamily="34" charset="0"/>
              </a:rPr>
              <a:t>linear</a:t>
            </a:r>
            <a:r>
              <a:rPr lang="zh-CN" altLang="en-US">
                <a:solidFill>
                  <a:srgbClr val="AC8E68"/>
                </a:solidFill>
                <a:latin typeface="Arial" panose="020B0604020202020204" pitchFamily="34" charset="0"/>
                <a:cs typeface="Arial" panose="020B0604020202020204" pitchFamily="34" charset="0"/>
              </a:rPr>
              <a:t> </a:t>
            </a:r>
            <a:r>
              <a:rPr lang="en-US" altLang="zh-CN">
                <a:solidFill>
                  <a:srgbClr val="AC8E68"/>
                </a:solidFill>
                <a:latin typeface="Arial" panose="020B0604020202020204" pitchFamily="34" charset="0"/>
                <a:cs typeface="Arial" panose="020B0604020202020204" pitchFamily="34" charset="0"/>
              </a:rPr>
              <a:t>models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578229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6778A-1BF0-7A47-70EE-61A50654B6A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135055-58DD-17B5-26CD-1F5860CE335F}"/>
                  </a:ext>
                </a:extLst>
              </p:cNvPr>
              <p:cNvSpPr>
                <a:spLocks noGrp="1"/>
              </p:cNvSpPr>
              <p:nvPr>
                <p:ph idx="1"/>
              </p:nvPr>
            </p:nvSpPr>
            <p:spPr>
              <a:xfrm>
                <a:off x="684315" y="1378360"/>
                <a:ext cx="11225187" cy="4687904"/>
              </a:xfrm>
            </p:spPr>
            <p:txBody>
              <a:bodyPr>
                <a:normAutofit/>
              </a:bodyPr>
              <a:lstStyle/>
              <a:p>
                <a:r>
                  <a:rPr lang="en-US" sz="2200">
                    <a:latin typeface="Microsoft YaHei UI" panose="020B0503020204020204" pitchFamily="34" charset="-122"/>
                    <a:ea typeface="Microsoft YaHei UI" panose="020B0503020204020204" pitchFamily="34" charset="-122"/>
                    <a:cs typeface="Arial" panose="020B0604020202020204" pitchFamily="34" charset="0"/>
                  </a:rPr>
                  <a:t>Locall</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y</a:t>
                </a:r>
                <a:r>
                  <a:rPr 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explaining</a:t>
                </a:r>
                <a:endParaRPr lang="en-US" sz="2200">
                  <a:latin typeface="Microsoft YaHei UI" panose="020B0503020204020204" pitchFamily="34" charset="-122"/>
                  <a:ea typeface="Microsoft YaHei UI" panose="020B0503020204020204" pitchFamily="34" charset="-122"/>
                  <a:cs typeface="Arial" panose="020B0604020202020204" pitchFamily="34" charset="0"/>
                </a:endParaRPr>
              </a:p>
              <a:p>
                <a:pPr lvl="1">
                  <a:buFont typeface="Courier New" panose="02070309020205020404" pitchFamily="49" charset="0"/>
                  <a:buChar char="o"/>
                </a:pPr>
                <a:endParaRPr lang="en-US" sz="200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000">
                    <a:latin typeface="Microsoft YaHei UI" panose="020B0503020204020204" pitchFamily="34" charset="-122"/>
                    <a:ea typeface="Microsoft YaHei UI" panose="020B0503020204020204" pitchFamily="34" charset="-122"/>
                    <a:cs typeface="Arial" panose="020B0604020202020204" pitchFamily="34" charset="0"/>
                  </a:rPr>
                  <a:t>For </a:t>
                </a:r>
                <a:r>
                  <a:rPr lang="en-US" altLang="zh-CN" sz="2000" i="1">
                    <a:latin typeface="Microsoft YaHei UI" panose="020B0503020204020204" pitchFamily="34" charset="-122"/>
                    <a:ea typeface="Microsoft YaHei UI" panose="020B0503020204020204" pitchFamily="34" charset="-122"/>
                    <a:cs typeface="Arial" panose="020B0604020202020204" pitchFamily="34" charset="0"/>
                  </a:rPr>
                  <a:t>an</a:t>
                </a:r>
                <a:r>
                  <a:rPr lang="en-US" sz="2000">
                    <a:latin typeface="Microsoft YaHei UI" panose="020B0503020204020204" pitchFamily="34" charset="-122"/>
                    <a:ea typeface="Microsoft YaHei UI" panose="020B0503020204020204" pitchFamily="34" charset="-122"/>
                    <a:cs typeface="Arial" panose="020B0604020202020204" pitchFamily="34" charset="0"/>
                  </a:rPr>
                  <a:t>     </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sz="2000">
                    <a:latin typeface="Microsoft YaHei UI" panose="020B0503020204020204" pitchFamily="34" charset="-122"/>
                    <a:ea typeface="Microsoft YaHei UI" panose="020B0503020204020204" pitchFamily="34" charset="-122"/>
                    <a:cs typeface="Arial" panose="020B0604020202020204" pitchFamily="34" charset="0"/>
                  </a:rPr>
                  <a:t>, the </a:t>
                </a:r>
                <a:r>
                  <a:rPr lang="en-CN" sz="2000">
                    <a:latin typeface="Microsoft YaHei UI" panose="020B0503020204020204" pitchFamily="34" charset="-122"/>
                    <a:ea typeface="Microsoft YaHei UI" panose="020B0503020204020204" pitchFamily="34" charset="-122"/>
                    <a:cs typeface="Arial" panose="020B0604020202020204" pitchFamily="34" charset="0"/>
                  </a:rPr>
                  <a:t>comp</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onent</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sz="2000">
                    <a:latin typeface="Microsoft YaHei UI" panose="020B0503020204020204" pitchFamily="34" charset="-122"/>
                    <a:ea typeface="Microsoft YaHei UI" panose="020B0503020204020204" pitchFamily="34" charset="-122"/>
                    <a:cs typeface="Arial" panose="020B0604020202020204" pitchFamily="34" charset="0"/>
                  </a:rPr>
                  <a:t> </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sz="2000">
                    <a:latin typeface="Microsoft YaHei UI" panose="020B0503020204020204" pitchFamily="34" charset="-122"/>
                    <a:ea typeface="Microsoft YaHei UI" panose="020B0503020204020204" pitchFamily="34" charset="-122"/>
                    <a:cs typeface="Arial" panose="020B0604020202020204" pitchFamily="34" charset="0"/>
                  </a:rPr>
                  <a:t>determines </a:t>
                </a:r>
                <a:r>
                  <a:rPr lang="en-CN" altLang="zh-CN" sz="2000">
                    <a:latin typeface="Microsoft YaHei UI" panose="020B0503020204020204" pitchFamily="34" charset="-122"/>
                    <a:ea typeface="Microsoft YaHei UI" panose="020B0503020204020204" pitchFamily="34" charset="-122"/>
                    <a:cs typeface="Arial" panose="020B0604020202020204" pitchFamily="34" charset="0"/>
                  </a:rPr>
                  <a:t>co</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ntribution</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of</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output.</a:t>
                </a:r>
                <a:endParaRPr lang="en-US" sz="2000">
                  <a:latin typeface="Microsoft YaHei UI" panose="020B0503020204020204" pitchFamily="34" charset="-122"/>
                  <a:ea typeface="Microsoft YaHei UI" panose="020B0503020204020204" pitchFamily="34" charset="-122"/>
                  <a:cs typeface="Arial" panose="020B0604020202020204" pitchFamily="34" charset="0"/>
                </a:endParaRPr>
              </a:p>
              <a:p>
                <a:pPr lvl="1">
                  <a:buFont typeface="Courier New" panose="02070309020205020404" pitchFamily="49" charset="0"/>
                  <a:buChar char="o"/>
                </a:pP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If</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and</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have</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same</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sign,</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then</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have</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positive</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contribution.</a:t>
                </a:r>
                <a:endParaRPr lang="en-US" sz="2000">
                  <a:latin typeface="Microsoft YaHei UI" panose="020B0503020204020204" pitchFamily="34" charset="-122"/>
                  <a:ea typeface="Microsoft YaHei UI" panose="020B0503020204020204" pitchFamily="34" charset="-122"/>
                  <a:cs typeface="Arial" panose="020B0604020202020204" pitchFamily="34" charset="0"/>
                </a:endParaRPr>
              </a:p>
              <a:p>
                <a:pPr lvl="1">
                  <a:buFont typeface="Courier New" panose="02070309020205020404" pitchFamily="49" charset="0"/>
                  <a:buChar char="o"/>
                </a:pPr>
                <a:r>
                  <a:rPr lang="en-US" sz="2000">
                    <a:latin typeface="Microsoft YaHei UI" panose="020B0503020204020204" pitchFamily="34" charset="-122"/>
                    <a:ea typeface="Microsoft YaHei UI" panose="020B0503020204020204" pitchFamily="34" charset="-122"/>
                    <a:cs typeface="Arial" panose="020B0604020202020204" pitchFamily="34" charset="0"/>
                  </a:rPr>
                  <a:t>Example</a:t>
                </a:r>
              </a:p>
              <a:p>
                <a:pPr lvl="1">
                  <a:buFont typeface="Courier New" panose="02070309020205020404" pitchFamily="49" charset="0"/>
                  <a:buChar char="o"/>
                </a:pPr>
                <a:endParaRPr lang="en-US" sz="2200">
                  <a:latin typeface="Arial" panose="020B0604020202020204" pitchFamily="34" charset="0"/>
                  <a:cs typeface="Arial" panose="020B0604020202020204" pitchFamily="34" charset="0"/>
                </a:endParaRPr>
              </a:p>
              <a:p>
                <a:pPr marL="457200" lvl="1" indent="0">
                  <a:buNone/>
                </a:pPr>
                <a:endParaRPr lang="en-US" sz="2200">
                  <a:latin typeface="Arial" panose="020B0604020202020204" pitchFamily="34" charset="0"/>
                  <a:cs typeface="Arial" panose="020B0604020202020204" pitchFamily="34" charset="0"/>
                </a:endParaRPr>
              </a:p>
              <a:p>
                <a:pPr lvl="2">
                  <a:buFont typeface="Wingdings" pitchFamily="2" charset="2"/>
                  <a:buChar char="§"/>
                </a:pPr>
                <a:r>
                  <a:rPr lang="en-US" altLang="zh-CN" sz="1800">
                    <a:latin typeface="Arial" panose="020B0604020202020204" pitchFamily="34" charset="0"/>
                    <a:cs typeface="Arial" panose="020B0604020202020204" pitchFamily="34" charset="0"/>
                  </a:rPr>
                  <a:t>With</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a</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positive</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(negative,</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resp.)</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income,</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the</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income</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has</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positive</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(negative,</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resp.)</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contribution</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to</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the</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approval.</a:t>
                </a:r>
              </a:p>
              <a:p>
                <a:pPr lvl="2">
                  <a:buFont typeface="Wingdings" pitchFamily="2" charset="2"/>
                  <a:buChar char="§"/>
                </a:pPr>
                <a:endParaRPr lang="en-US" sz="180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altLang="zh-CN" sz="2200">
                    <a:latin typeface="Arial" panose="020B0604020202020204" pitchFamily="34" charset="0"/>
                    <a:cs typeface="Arial" panose="020B0604020202020204" pitchFamily="34" charset="0"/>
                  </a:rPr>
                  <a:t>Why</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this</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is</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a</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local</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explanation:</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for</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a</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different</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person</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applicant,</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the</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component</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	</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will</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differ,</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and</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thus</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depends</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on</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the</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input</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a:t>
                </a:r>
              </a:p>
              <a:p>
                <a:pPr lvl="1">
                  <a:buFont typeface="Courier New" panose="02070309020205020404" pitchFamily="49" charset="0"/>
                  <a:buChar char="o"/>
                </a:pPr>
                <a:r>
                  <a:rPr lang="en-US" altLang="zh-CN" sz="2200">
                    <a:latin typeface="Arial" panose="020B0604020202020204" pitchFamily="34" charset="0"/>
                    <a:cs typeface="Arial" panose="020B0604020202020204" pitchFamily="34" charset="0"/>
                  </a:rPr>
                  <a:t>G</a:t>
                </a:r>
                <a:r>
                  <a:rPr lang="en-US" sz="2200">
                    <a:latin typeface="Arial" panose="020B0604020202020204" pitchFamily="34" charset="0"/>
                    <a:cs typeface="Arial" panose="020B0604020202020204" pitchFamily="34" charset="0"/>
                  </a:rPr>
                  <a:t>radient </a:t>
                </a:r>
                <a:r>
                  <a:rPr lang="en-US" altLang="zh-CN" sz="2200">
                    <a:latin typeface="Arial" panose="020B0604020202020204" pitchFamily="34" charset="0"/>
                    <a:cs typeface="Arial" panose="020B0604020202020204" pitchFamily="34" charset="0"/>
                  </a:rPr>
                  <a:t>multiplied</a:t>
                </a:r>
                <a:r>
                  <a:rPr lang="zh-CN" altLang="en-US" sz="2200">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the input feature</a:t>
                </a:r>
                <a:r>
                  <a:rPr lang="zh-CN" altLang="en-US" sz="2200">
                    <a:latin typeface="Arial" panose="020B0604020202020204" pitchFamily="34" charset="0"/>
                    <a:cs typeface="Arial" panose="020B0604020202020204" pitchFamily="34" charset="0"/>
                  </a:rPr>
                  <a:t> </a:t>
                </a:r>
                <a:r>
                  <a:rPr lang="en-US" altLang="zh-CN" sz="2000">
                    <a:solidFill>
                      <a:prstClr val="black"/>
                    </a:solidFill>
                    <a:cs typeface="Arial" panose="020B0604020202020204" pitchFamily="34" charset="0"/>
                  </a:rPr>
                  <a:t> </a:t>
                </a:r>
                <a14:m>
                  <m:oMath xmlns:m="http://schemas.openxmlformats.org/officeDocument/2006/math">
                    <m:f>
                      <m:fPr>
                        <m:ctrlPr>
                          <a:rPr lang="en-US" altLang="zh-CN" sz="2000" i="1">
                            <a:solidFill>
                              <a:prstClr val="black"/>
                            </a:solidFill>
                            <a:latin typeface="Cambria Math" panose="02040503050406030204" pitchFamily="18" charset="0"/>
                            <a:cs typeface="Arial" panose="020B0604020202020204" pitchFamily="34" charset="0"/>
                          </a:rPr>
                        </m:ctrlPr>
                      </m:fPr>
                      <m:num>
                        <m: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t>h</m:t>
                            </m:r>
                          </m:e>
                          <m:sub>
                            <m: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t>𝜃</m:t>
                            </m:r>
                          </m:sub>
                        </m:sSub>
                        <m: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altLang="zh-CN" sz="2000" b="1" i="1">
                            <a:solidFill>
                              <a:prstClr val="black"/>
                            </a:solidFill>
                            <a:latin typeface="Cambria Math" panose="02040503050406030204" pitchFamily="18" charset="0"/>
                            <a:ea typeface="Cambria Math" panose="02040503050406030204" pitchFamily="18" charset="0"/>
                            <a:cs typeface="Arial" panose="020B0604020202020204" pitchFamily="34" charset="0"/>
                          </a:rPr>
                          <m:t>𝒙</m:t>
                        </m:r>
                        <m: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num>
                      <m:den>
                        <m: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e>
                          <m:sub>
                            <m: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t>𝑖</m:t>
                            </m:r>
                          </m:sub>
                        </m:sSub>
                      </m:den>
                    </m:f>
                    <m:sSub>
                      <m:sSubPr>
                        <m:ctrlP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ctrlPr>
                      </m:sSubPr>
                      <m:e>
                        <m: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t>𝑥</m:t>
                        </m:r>
                      </m:e>
                      <m:sub>
                        <m:r>
                          <a:rPr lang="en-US" altLang="zh-CN" sz="2000" i="1">
                            <a:solidFill>
                              <a:prstClr val="black"/>
                            </a:solidFill>
                            <a:latin typeface="Cambria Math" panose="02040503050406030204" pitchFamily="18" charset="0"/>
                            <a:ea typeface="Cambria Math" panose="02040503050406030204" pitchFamily="18" charset="0"/>
                            <a:cs typeface="Arial" panose="020B0604020202020204" pitchFamily="34" charset="0"/>
                          </a:rPr>
                          <m:t>𝑖</m:t>
                        </m:r>
                      </m:sub>
                    </m:sSub>
                    <m:r>
                      <a:rPr lang="en-US" altLang="zh-CN" sz="2000">
                        <a:solidFill>
                          <a:prstClr val="black"/>
                        </a:solidFill>
                        <a:latin typeface="Cambria Math" panose="02040503050406030204" pitchFamily="18" charset="0"/>
                        <a:cs typeface="Arial" panose="020B0604020202020204" pitchFamily="34" charset="0"/>
                      </a:rPr>
                      <m:t>=</m:t>
                    </m:r>
                    <m:sSub>
                      <m:sSubPr>
                        <m:ctrlPr>
                          <a:rPr lang="en-US" altLang="zh-CN" sz="2000" i="1">
                            <a:solidFill>
                              <a:prstClr val="black"/>
                            </a:solidFill>
                            <a:latin typeface="Cambria Math" panose="02040503050406030204" pitchFamily="18" charset="0"/>
                            <a:cs typeface="Arial" panose="020B0604020202020204" pitchFamily="34" charset="0"/>
                          </a:rPr>
                        </m:ctrlPr>
                      </m:sSubPr>
                      <m:e>
                        <m:r>
                          <a:rPr lang="en-US" altLang="zh-CN" sz="2000" i="1">
                            <a:solidFill>
                              <a:prstClr val="black"/>
                            </a:solidFill>
                            <a:latin typeface="Cambria Math" panose="02040503050406030204" pitchFamily="18" charset="0"/>
                            <a:cs typeface="Arial" panose="020B0604020202020204" pitchFamily="34" charset="0"/>
                          </a:rPr>
                          <m:t>𝜃</m:t>
                        </m:r>
                      </m:e>
                      <m:sub>
                        <m:r>
                          <a:rPr lang="en-US" altLang="zh-CN" sz="2000" i="1">
                            <a:solidFill>
                              <a:prstClr val="black"/>
                            </a:solidFill>
                            <a:latin typeface="Cambria Math" panose="02040503050406030204" pitchFamily="18" charset="0"/>
                            <a:cs typeface="Arial" panose="020B0604020202020204" pitchFamily="34" charset="0"/>
                          </a:rPr>
                          <m:t>𝑖</m:t>
                        </m:r>
                      </m:sub>
                    </m:sSub>
                    <m:sSub>
                      <m:sSubPr>
                        <m:ctrlPr>
                          <a:rPr lang="en-US" altLang="zh-CN" sz="2000" i="1">
                            <a:solidFill>
                              <a:prstClr val="black"/>
                            </a:solidFill>
                            <a:latin typeface="Cambria Math" panose="02040503050406030204" pitchFamily="18" charset="0"/>
                            <a:cs typeface="Arial" panose="020B0604020202020204" pitchFamily="34" charset="0"/>
                          </a:rPr>
                        </m:ctrlPr>
                      </m:sSubPr>
                      <m:e>
                        <m:r>
                          <a:rPr lang="en-US" altLang="zh-CN" sz="2000" i="1">
                            <a:solidFill>
                              <a:prstClr val="black"/>
                            </a:solidFill>
                            <a:latin typeface="Cambria Math" panose="02040503050406030204" pitchFamily="18" charset="0"/>
                            <a:cs typeface="Arial" panose="020B0604020202020204" pitchFamily="34" charset="0"/>
                          </a:rPr>
                          <m:t>𝑥</m:t>
                        </m:r>
                      </m:e>
                      <m:sub>
                        <m:r>
                          <a:rPr lang="en-US" altLang="zh-CN" sz="2000" i="1">
                            <a:solidFill>
                              <a:prstClr val="black"/>
                            </a:solidFill>
                            <a:latin typeface="Cambria Math" panose="02040503050406030204" pitchFamily="18" charset="0"/>
                            <a:cs typeface="Arial" panose="020B0604020202020204" pitchFamily="34" charset="0"/>
                          </a:rPr>
                          <m:t>𝑖</m:t>
                        </m:r>
                      </m:sub>
                    </m:sSub>
                    <m:r>
                      <a:rPr lang="en-US" altLang="zh-CN" sz="2000" i="1">
                        <a:solidFill>
                          <a:prstClr val="black"/>
                        </a:solidFill>
                        <a:latin typeface="Cambria Math" panose="02040503050406030204" pitchFamily="18" charset="0"/>
                        <a:cs typeface="Arial" panose="020B0604020202020204" pitchFamily="34" charset="0"/>
                      </a:rPr>
                      <m:t> </m:t>
                    </m:r>
                  </m:oMath>
                </a14:m>
                <a:r>
                  <a:rPr lang="en-US" sz="2200">
                    <a:latin typeface="Arial" panose="020B0604020202020204" pitchFamily="34" charset="0"/>
                    <a:cs typeface="Arial" panose="020B0604020202020204" pitchFamily="34" charset="0"/>
                  </a:rPr>
                  <a:t>is</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a</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local</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importance</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score</a:t>
                </a:r>
                <a:r>
                  <a:rPr lang="en-US" sz="2200">
                    <a:latin typeface="Arial" panose="020B0604020202020204" pitchFamily="34" charset="0"/>
                    <a:cs typeface="Arial" panose="020B0604020202020204" pitchFamily="34" charset="0"/>
                  </a:rPr>
                  <a:t>.</a:t>
                </a:r>
              </a:p>
            </p:txBody>
          </p:sp>
        </mc:Choice>
        <mc:Fallback xmlns="">
          <p:sp>
            <p:nvSpPr>
              <p:cNvPr id="3" name="Content Placeholder 2">
                <a:extLst>
                  <a:ext uri="{FF2B5EF4-FFF2-40B4-BE49-F238E27FC236}">
                    <a16:creationId xmlns:a16="http://schemas.microsoft.com/office/drawing/2014/main" id="{46135055-58DD-17B5-26CD-1F5860CE335F}"/>
                  </a:ext>
                </a:extLst>
              </p:cNvPr>
              <p:cNvSpPr>
                <a:spLocks noGrp="1" noRot="1" noChangeAspect="1" noMove="1" noResize="1" noEditPoints="1" noAdjustHandles="1" noChangeArrowheads="1" noChangeShapeType="1" noTextEdit="1"/>
              </p:cNvSpPr>
              <p:nvPr>
                <p:ph idx="1"/>
              </p:nvPr>
            </p:nvSpPr>
            <p:spPr>
              <a:xfrm>
                <a:off x="684315" y="1378360"/>
                <a:ext cx="11225187" cy="4687904"/>
              </a:xfrm>
              <a:blipFill>
                <a:blip r:embed="rId3"/>
                <a:stretch>
                  <a:fillRect l="-565" t="-1622"/>
                </a:stretch>
              </a:blipFill>
            </p:spPr>
            <p:txBody>
              <a:bodyPr/>
              <a:lstStyle/>
              <a:p>
                <a:r>
                  <a:rPr lang="en-CN">
                    <a:noFill/>
                  </a:rPr>
                  <a:t> </a:t>
                </a:r>
              </a:p>
            </p:txBody>
          </p:sp>
        </mc:Fallback>
      </mc:AlternateContent>
      <p:pic>
        <p:nvPicPr>
          <p:cNvPr id="6" name="Picture 5">
            <a:extLst>
              <a:ext uri="{FF2B5EF4-FFF2-40B4-BE49-F238E27FC236}">
                <a16:creationId xmlns:a16="http://schemas.microsoft.com/office/drawing/2014/main" id="{6C74F372-E8ED-4806-AC9A-FA69A0EBA889}"/>
              </a:ext>
            </a:extLst>
          </p:cNvPr>
          <p:cNvPicPr>
            <a:picLocks noChangeAspect="1"/>
          </p:cNvPicPr>
          <p:nvPr/>
        </p:nvPicPr>
        <p:blipFill>
          <a:blip r:embed="rId4"/>
          <a:stretch>
            <a:fillRect/>
          </a:stretch>
        </p:blipFill>
        <p:spPr>
          <a:xfrm>
            <a:off x="3492318" y="1358158"/>
            <a:ext cx="5434598" cy="364867"/>
          </a:xfrm>
          <a:prstGeom prst="rect">
            <a:avLst/>
          </a:prstGeom>
        </p:spPr>
      </p:pic>
      <p:pic>
        <p:nvPicPr>
          <p:cNvPr id="7" name="Picture 6">
            <a:extLst>
              <a:ext uri="{FF2B5EF4-FFF2-40B4-BE49-F238E27FC236}">
                <a16:creationId xmlns:a16="http://schemas.microsoft.com/office/drawing/2014/main" id="{ADD8D24B-0697-C23F-C423-2463D394C4AE}"/>
              </a:ext>
            </a:extLst>
          </p:cNvPr>
          <p:cNvPicPr>
            <a:picLocks noChangeAspect="1"/>
          </p:cNvPicPr>
          <p:nvPr/>
        </p:nvPicPr>
        <p:blipFill>
          <a:blip r:embed="rId5"/>
          <a:stretch>
            <a:fillRect/>
          </a:stretch>
        </p:blipFill>
        <p:spPr>
          <a:xfrm>
            <a:off x="2339116" y="2162506"/>
            <a:ext cx="248251" cy="180546"/>
          </a:xfrm>
          <a:prstGeom prst="rect">
            <a:avLst/>
          </a:prstGeom>
        </p:spPr>
      </p:pic>
      <p:pic>
        <p:nvPicPr>
          <p:cNvPr id="9" name="Picture 8">
            <a:extLst>
              <a:ext uri="{FF2B5EF4-FFF2-40B4-BE49-F238E27FC236}">
                <a16:creationId xmlns:a16="http://schemas.microsoft.com/office/drawing/2014/main" id="{C22B76E0-653F-D86D-2C18-6358070B732D}"/>
              </a:ext>
            </a:extLst>
          </p:cNvPr>
          <p:cNvPicPr>
            <a:picLocks noChangeAspect="1"/>
          </p:cNvPicPr>
          <p:nvPr/>
        </p:nvPicPr>
        <p:blipFill>
          <a:blip r:embed="rId6"/>
          <a:stretch>
            <a:fillRect/>
          </a:stretch>
        </p:blipFill>
        <p:spPr>
          <a:xfrm>
            <a:off x="9188605" y="2130753"/>
            <a:ext cx="314979" cy="247484"/>
          </a:xfrm>
          <a:prstGeom prst="rect">
            <a:avLst/>
          </a:prstGeom>
        </p:spPr>
      </p:pic>
      <p:pic>
        <p:nvPicPr>
          <p:cNvPr id="12" name="Picture 11">
            <a:extLst>
              <a:ext uri="{FF2B5EF4-FFF2-40B4-BE49-F238E27FC236}">
                <a16:creationId xmlns:a16="http://schemas.microsoft.com/office/drawing/2014/main" id="{0B48F544-D3DF-0233-A3E6-F5E9D7787411}"/>
              </a:ext>
            </a:extLst>
          </p:cNvPr>
          <p:cNvPicPr>
            <a:picLocks noChangeAspect="1"/>
          </p:cNvPicPr>
          <p:nvPr/>
        </p:nvPicPr>
        <p:blipFill>
          <a:blip r:embed="rId7"/>
          <a:stretch>
            <a:fillRect/>
          </a:stretch>
        </p:blipFill>
        <p:spPr>
          <a:xfrm>
            <a:off x="5004204" y="2090014"/>
            <a:ext cx="522404" cy="288223"/>
          </a:xfrm>
          <a:prstGeom prst="rect">
            <a:avLst/>
          </a:prstGeom>
        </p:spPr>
      </p:pic>
      <p:pic>
        <p:nvPicPr>
          <p:cNvPr id="14" name="Picture 13">
            <a:extLst>
              <a:ext uri="{FF2B5EF4-FFF2-40B4-BE49-F238E27FC236}">
                <a16:creationId xmlns:a16="http://schemas.microsoft.com/office/drawing/2014/main" id="{91A8E7C2-D7E6-ABC4-2FBE-D5DF4ABB00D4}"/>
              </a:ext>
            </a:extLst>
          </p:cNvPr>
          <p:cNvPicPr>
            <a:picLocks noChangeAspect="1"/>
          </p:cNvPicPr>
          <p:nvPr/>
        </p:nvPicPr>
        <p:blipFill>
          <a:blip r:embed="rId6"/>
          <a:stretch>
            <a:fillRect/>
          </a:stretch>
        </p:blipFill>
        <p:spPr>
          <a:xfrm>
            <a:off x="1730798" y="2459318"/>
            <a:ext cx="314979" cy="247484"/>
          </a:xfrm>
          <a:prstGeom prst="rect">
            <a:avLst/>
          </a:prstGeom>
        </p:spPr>
      </p:pic>
      <p:pic>
        <p:nvPicPr>
          <p:cNvPr id="15" name="Picture 14">
            <a:extLst>
              <a:ext uri="{FF2B5EF4-FFF2-40B4-BE49-F238E27FC236}">
                <a16:creationId xmlns:a16="http://schemas.microsoft.com/office/drawing/2014/main" id="{BB2FF76A-2CD5-34AA-5BEE-5055AD381B9F}"/>
              </a:ext>
            </a:extLst>
          </p:cNvPr>
          <p:cNvPicPr>
            <a:picLocks noChangeAspect="1"/>
          </p:cNvPicPr>
          <p:nvPr/>
        </p:nvPicPr>
        <p:blipFill>
          <a:blip r:embed="rId8"/>
          <a:stretch>
            <a:fillRect/>
          </a:stretch>
        </p:blipFill>
        <p:spPr>
          <a:xfrm>
            <a:off x="2769785" y="2452626"/>
            <a:ext cx="195650" cy="260867"/>
          </a:xfrm>
          <a:prstGeom prst="rect">
            <a:avLst/>
          </a:prstGeom>
        </p:spPr>
      </p:pic>
      <p:pic>
        <p:nvPicPr>
          <p:cNvPr id="16" name="Picture 15">
            <a:extLst>
              <a:ext uri="{FF2B5EF4-FFF2-40B4-BE49-F238E27FC236}">
                <a16:creationId xmlns:a16="http://schemas.microsoft.com/office/drawing/2014/main" id="{2891B4E7-0704-290D-D2DC-60BC7BB65776}"/>
              </a:ext>
            </a:extLst>
          </p:cNvPr>
          <p:cNvPicPr>
            <a:picLocks noChangeAspect="1"/>
          </p:cNvPicPr>
          <p:nvPr/>
        </p:nvPicPr>
        <p:blipFill>
          <a:blip r:embed="rId7"/>
          <a:stretch>
            <a:fillRect/>
          </a:stretch>
        </p:blipFill>
        <p:spPr>
          <a:xfrm>
            <a:off x="6220768" y="2438012"/>
            <a:ext cx="522404" cy="288223"/>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FB30D15-DBCB-DE14-3B8D-F8F9E680DFFC}"/>
                  </a:ext>
                </a:extLst>
              </p:cNvPr>
              <p:cNvSpPr txBox="1"/>
              <p:nvPr/>
            </p:nvSpPr>
            <p:spPr>
              <a:xfrm>
                <a:off x="2753066" y="2977943"/>
                <a:ext cx="7457807" cy="663836"/>
              </a:xfrm>
              <a:prstGeom prst="rect">
                <a:avLst/>
              </a:prstGeom>
              <a:noFill/>
            </p:spPr>
            <p:txBody>
              <a:bodyPr wrap="square">
                <a:spAutoFit/>
              </a:bodyPr>
              <a:lstStyle/>
              <a:p>
                <a:pPr lvl="1">
                  <a:lnSpc>
                    <a:spcPct val="90000"/>
                  </a:lnSpc>
                  <a:spcBef>
                    <a:spcPts val="1000"/>
                  </a:spcBef>
                  <a:defRPr/>
                </a:pPr>
                <a14:m>
                  <m:oMathPara xmlns:m="http://schemas.openxmlformats.org/officeDocument/2006/math">
                    <m:oMathParaPr>
                      <m:jc m:val="centerGroup"/>
                    </m:oMathParaPr>
                    <m:oMath xmlns:m="http://schemas.openxmlformats.org/officeDocument/2006/math">
                      <m:sSub>
                        <m:sSubPr>
                          <m:ctrlP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ctrlPr>
                        </m:sSubPr>
                        <m:e>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h</m:t>
                          </m:r>
                        </m:e>
                        <m:sub>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𝜃</m:t>
                          </m:r>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m:t>
                          </m:r>
                          <m:d>
                            <m:dPr>
                              <m:begChr m:val="{"/>
                              <m:endChr m:val="}"/>
                              <m:ctrlP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ctrlPr>
                            </m:dPr>
                            <m:e>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0.75,10000</m:t>
                              </m:r>
                            </m:e>
                          </m:d>
                        </m:sub>
                      </m:sSub>
                      <m:d>
                        <m:dPr>
                          <m:ctrlP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ctrlPr>
                        </m:dPr>
                        <m:e>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𝑖𝑛𝑐𝑜𝑚𝑒</m:t>
                          </m:r>
                        </m:e>
                      </m:d>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m:t>
                      </m:r>
                      <m:d>
                        <m:dPr>
                          <m:begChr m:val="{"/>
                          <m:endChr m:val=""/>
                          <m:ctrlP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ctrlPr>
                        </m:dPr>
                        <m:e>
                          <m:eqArr>
                            <m:eqArrPr>
                              <m:ctrlP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ctrlPr>
                            </m:eqArrPr>
                            <m:e>
                              <m:r>
                                <m:rPr>
                                  <m:sty m:val="p"/>
                                </m:rPr>
                                <a:rPr lang="en-US" altLang="zh-CN">
                                  <a:solidFill>
                                    <a:srgbClr val="FF0000"/>
                                  </a:solidFill>
                                  <a:latin typeface="Cambria Math" panose="02040503050406030204" pitchFamily="18" charset="0"/>
                                  <a:ea typeface="Microsoft YaHei UI" panose="020B0503020204020204" pitchFamily="34" charset="-122"/>
                                  <a:cs typeface="Arial" panose="020B0604020202020204" pitchFamily="34" charset="0"/>
                                </a:rPr>
                                <m:t>reject</m:t>
                              </m:r>
                              <m:r>
                                <a:rPr lang="zh-CN" altLang="en-US"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 </m:t>
                              </m:r>
                              <m:r>
                                <m:rPr>
                                  <m:sty m:val="p"/>
                                </m:rPr>
                                <a:rPr lang="en-US" altLang="zh-CN">
                                  <a:solidFill>
                                    <a:prstClr val="black"/>
                                  </a:solidFill>
                                  <a:latin typeface="Cambria Math" panose="02040503050406030204" pitchFamily="18" charset="0"/>
                                  <a:ea typeface="Microsoft YaHei UI" panose="020B0503020204020204" pitchFamily="34" charset="-122"/>
                                  <a:cs typeface="Arial" panose="020B0604020202020204" pitchFamily="34" charset="0"/>
                                </a:rPr>
                                <m:t>if</m:t>
                              </m:r>
                              <m:r>
                                <a:rPr lang="zh-CN" altLang="en-US"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 </m:t>
                              </m:r>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0.75</m:t>
                              </m:r>
                              <m:r>
                                <a:rPr lang="zh-CN" altLang="en-US"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 ∗</m:t>
                              </m:r>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𝑖𝑛𝑐𝑜𝑚𝑒</m:t>
                              </m:r>
                              <m:r>
                                <a:rPr lang="en-US" altLang="zh-CN"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−10000&lt;0</m:t>
                              </m:r>
                            </m:e>
                            <m:e>
                              <m:r>
                                <m:rPr>
                                  <m:sty m:val="p"/>
                                </m:rPr>
                                <a:rPr lang="en-US" altLang="zh-CN">
                                  <a:solidFill>
                                    <a:srgbClr val="00B050"/>
                                  </a:solidFill>
                                  <a:latin typeface="Cambria Math" panose="02040503050406030204" pitchFamily="18" charset="0"/>
                                  <a:ea typeface="Microsoft YaHei UI" panose="020B0503020204020204" pitchFamily="34" charset="-122"/>
                                  <a:cs typeface="Arial" panose="020B0604020202020204" pitchFamily="34" charset="0"/>
                                </a:rPr>
                                <m:t>approve</m:t>
                              </m:r>
                              <m:r>
                                <a:rPr lang="zh-CN" altLang="en-US" i="1">
                                  <a:solidFill>
                                    <a:prstClr val="black"/>
                                  </a:solidFill>
                                  <a:latin typeface="Cambria Math" panose="02040503050406030204" pitchFamily="18" charset="0"/>
                                  <a:ea typeface="Microsoft YaHei UI" panose="020B0503020204020204" pitchFamily="34" charset="-122"/>
                                  <a:cs typeface="Arial" panose="020B0604020202020204" pitchFamily="34" charset="0"/>
                                </a:rPr>
                                <m:t> </m:t>
                              </m:r>
                              <m:r>
                                <m:rPr>
                                  <m:sty m:val="p"/>
                                </m:rPr>
                                <a:rPr lang="en-US" altLang="zh-CN">
                                  <a:solidFill>
                                    <a:prstClr val="black"/>
                                  </a:solidFill>
                                  <a:latin typeface="Cambria Math" panose="02040503050406030204" pitchFamily="18" charset="0"/>
                                  <a:ea typeface="Microsoft YaHei UI" panose="020B0503020204020204" pitchFamily="34" charset="-122"/>
                                  <a:cs typeface="Arial" panose="020B0604020202020204" pitchFamily="34" charset="0"/>
                                </a:rPr>
                                <m:t>otherwise</m:t>
                              </m:r>
                            </m:e>
                          </m:eqArr>
                        </m:e>
                      </m:d>
                    </m:oMath>
                  </m:oMathPara>
                </a14:m>
                <a:endParaRPr lang="en-US" altLang="zh-CN">
                  <a:solidFill>
                    <a:prstClr val="black"/>
                  </a:solidFill>
                  <a:latin typeface="Microsoft YaHei UI" panose="020B0503020204020204" pitchFamily="34" charset="-122"/>
                  <a:ea typeface="Microsoft YaHei UI" panose="020B0503020204020204" pitchFamily="34" charset="-122"/>
                  <a:cs typeface="Arial" panose="020B0604020202020204" pitchFamily="34" charset="0"/>
                </a:endParaRPr>
              </a:p>
            </p:txBody>
          </p:sp>
        </mc:Choice>
        <mc:Fallback xmlns="">
          <p:sp>
            <p:nvSpPr>
              <p:cNvPr id="17" name="TextBox 16">
                <a:extLst>
                  <a:ext uri="{FF2B5EF4-FFF2-40B4-BE49-F238E27FC236}">
                    <a16:creationId xmlns:a16="http://schemas.microsoft.com/office/drawing/2014/main" id="{CFB30D15-DBCB-DE14-3B8D-F8F9E680DFFC}"/>
                  </a:ext>
                </a:extLst>
              </p:cNvPr>
              <p:cNvSpPr txBox="1">
                <a:spLocks noRot="1" noChangeAspect="1" noMove="1" noResize="1" noEditPoints="1" noAdjustHandles="1" noChangeArrowheads="1" noChangeShapeType="1" noTextEdit="1"/>
              </p:cNvSpPr>
              <p:nvPr/>
            </p:nvSpPr>
            <p:spPr>
              <a:xfrm>
                <a:off x="2753066" y="2977943"/>
                <a:ext cx="7457807" cy="663836"/>
              </a:xfrm>
              <a:prstGeom prst="rect">
                <a:avLst/>
              </a:prstGeom>
              <a:blipFill>
                <a:blip r:embed="rId9"/>
                <a:stretch>
                  <a:fillRect t="-213208" b="-298113"/>
                </a:stretch>
              </a:blipFill>
            </p:spPr>
            <p:txBody>
              <a:bodyPr/>
              <a:lstStyle/>
              <a:p>
                <a:r>
                  <a:rPr lang="en-CN">
                    <a:noFill/>
                  </a:rPr>
                  <a:t> </a:t>
                </a:r>
              </a:p>
            </p:txBody>
          </p:sp>
        </mc:Fallback>
      </mc:AlternateContent>
      <p:pic>
        <p:nvPicPr>
          <p:cNvPr id="18" name="Picture 17">
            <a:extLst>
              <a:ext uri="{FF2B5EF4-FFF2-40B4-BE49-F238E27FC236}">
                <a16:creationId xmlns:a16="http://schemas.microsoft.com/office/drawing/2014/main" id="{1134394A-FE9C-81F1-3EB4-C25254EC98A5}"/>
              </a:ext>
            </a:extLst>
          </p:cNvPr>
          <p:cNvPicPr>
            <a:picLocks noChangeAspect="1"/>
          </p:cNvPicPr>
          <p:nvPr/>
        </p:nvPicPr>
        <p:blipFill>
          <a:blip r:embed="rId7"/>
          <a:stretch>
            <a:fillRect/>
          </a:stretch>
        </p:blipFill>
        <p:spPr>
          <a:xfrm>
            <a:off x="11224180" y="4749269"/>
            <a:ext cx="522404" cy="288223"/>
          </a:xfrm>
          <a:prstGeom prst="rect">
            <a:avLst/>
          </a:prstGeom>
        </p:spPr>
      </p:pic>
      <p:pic>
        <p:nvPicPr>
          <p:cNvPr id="20" name="Picture 19">
            <a:extLst>
              <a:ext uri="{FF2B5EF4-FFF2-40B4-BE49-F238E27FC236}">
                <a16:creationId xmlns:a16="http://schemas.microsoft.com/office/drawing/2014/main" id="{71689B9A-E3B0-92C3-14E3-E9D19E4D8827}"/>
              </a:ext>
            </a:extLst>
          </p:cNvPr>
          <p:cNvPicPr>
            <a:picLocks noChangeAspect="1"/>
          </p:cNvPicPr>
          <p:nvPr/>
        </p:nvPicPr>
        <p:blipFill>
          <a:blip r:embed="rId5"/>
          <a:stretch>
            <a:fillRect/>
          </a:stretch>
        </p:blipFill>
        <p:spPr>
          <a:xfrm>
            <a:off x="6596744" y="5124694"/>
            <a:ext cx="248251" cy="180546"/>
          </a:xfrm>
          <a:prstGeom prst="rect">
            <a:avLst/>
          </a:prstGeom>
        </p:spPr>
      </p:pic>
      <p:sp>
        <p:nvSpPr>
          <p:cNvPr id="23" name="Title 1">
            <a:extLst>
              <a:ext uri="{FF2B5EF4-FFF2-40B4-BE49-F238E27FC236}">
                <a16:creationId xmlns:a16="http://schemas.microsoft.com/office/drawing/2014/main" id="{56D6C651-9A28-7FF6-DD91-456BD343C578}"/>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Arial" panose="020B0604020202020204" pitchFamily="34" charset="0"/>
                <a:cs typeface="Arial" panose="020B0604020202020204" pitchFamily="34" charset="0"/>
              </a:rPr>
              <a:t>Explaining</a:t>
            </a:r>
            <a:r>
              <a:rPr lang="zh-CN" altLang="en-US">
                <a:solidFill>
                  <a:srgbClr val="AC8E68"/>
                </a:solidFill>
                <a:latin typeface="Arial" panose="020B0604020202020204" pitchFamily="34" charset="0"/>
                <a:cs typeface="Arial" panose="020B0604020202020204" pitchFamily="34" charset="0"/>
              </a:rPr>
              <a:t> </a:t>
            </a:r>
            <a:r>
              <a:rPr lang="en-US">
                <a:solidFill>
                  <a:srgbClr val="AC8E68"/>
                </a:solidFill>
                <a:latin typeface="Arial" panose="020B0604020202020204" pitchFamily="34" charset="0"/>
                <a:cs typeface="Arial" panose="020B0604020202020204" pitchFamily="34" charset="0"/>
              </a:rPr>
              <a:t>binary </a:t>
            </a:r>
            <a:r>
              <a:rPr lang="en-US" altLang="zh-CN">
                <a:solidFill>
                  <a:srgbClr val="AC8E68"/>
                </a:solidFill>
                <a:latin typeface="Arial" panose="020B0604020202020204" pitchFamily="34" charset="0"/>
                <a:cs typeface="Arial" panose="020B0604020202020204" pitchFamily="34" charset="0"/>
              </a:rPr>
              <a:t>linear</a:t>
            </a:r>
            <a:r>
              <a:rPr lang="zh-CN" altLang="en-US">
                <a:solidFill>
                  <a:srgbClr val="AC8E68"/>
                </a:solidFill>
                <a:latin typeface="Arial" panose="020B0604020202020204" pitchFamily="34" charset="0"/>
                <a:cs typeface="Arial" panose="020B0604020202020204" pitchFamily="34" charset="0"/>
              </a:rPr>
              <a:t> </a:t>
            </a:r>
            <a:r>
              <a:rPr lang="en-US" altLang="zh-CN">
                <a:solidFill>
                  <a:srgbClr val="AC8E68"/>
                </a:solidFill>
                <a:latin typeface="Arial" panose="020B0604020202020204" pitchFamily="34" charset="0"/>
                <a:cs typeface="Arial" panose="020B0604020202020204" pitchFamily="34" charset="0"/>
              </a:rPr>
              <a:t>models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035036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C245C93-46FD-D7F2-764A-E779B289A1CC}"/>
              </a:ext>
            </a:extLst>
          </p:cNvPr>
          <p:cNvSpPr>
            <a:spLocks noGrp="1"/>
          </p:cNvSpPr>
          <p:nvPr>
            <p:ph idx="1"/>
          </p:nvPr>
        </p:nvSpPr>
        <p:spPr>
          <a:xfrm>
            <a:off x="574818" y="1208334"/>
            <a:ext cx="7866655" cy="4926179"/>
          </a:xfrm>
        </p:spPr>
        <p:txBody>
          <a:bodyPr>
            <a:normAutofit/>
          </a:bodyPr>
          <a:lstStyle/>
          <a:p>
            <a:r>
              <a:rPr lang="en-US" altLang="zh-CN" sz="2200" i="1">
                <a:solidFill>
                  <a:schemeClr val="accent1"/>
                </a:solidFill>
                <a:latin typeface="Microsoft YaHei UI" panose="020B0503020204020204" pitchFamily="34" charset="-122"/>
                <a:ea typeface="Microsoft YaHei UI" panose="020B0503020204020204" pitchFamily="34" charset="-122"/>
                <a:cs typeface="Arial" panose="020B0604020202020204" pitchFamily="34" charset="0"/>
              </a:rPr>
              <a:t>Intrinsic</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explainability</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applies</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to:</a:t>
            </a:r>
          </a:p>
          <a:p>
            <a:pPr lvl="1">
              <a:buFont typeface="Courier New" panose="02070309020205020404" pitchFamily="49" charset="0"/>
              <a:buChar char="o"/>
            </a:pP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single</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decision</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tree:</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rule</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extraction,</a:t>
            </a:r>
          </a:p>
          <a:p>
            <a:pPr lvl="1">
              <a:buFont typeface="Courier New" panose="02070309020205020404" pitchFamily="49" charset="0"/>
              <a:buChar char="o"/>
            </a:pP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kNN</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and</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SVM:</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case-based,</a:t>
            </a:r>
          </a:p>
          <a:p>
            <a:pPr lvl="1">
              <a:buFont typeface="Courier New" panose="02070309020205020404" pitchFamily="49" charset="0"/>
              <a:buChar char="o"/>
            </a:pP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Linear</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models:</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feature</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importance.</a:t>
            </a:r>
            <a:endParaRPr lang="en-US" sz="2400">
              <a:latin typeface="Microsoft YaHei UI" panose="020B0503020204020204" pitchFamily="34" charset="-122"/>
              <a:ea typeface="Microsoft YaHei UI" panose="020B0503020204020204" pitchFamily="34" charset="-122"/>
              <a:cs typeface="Arial" panose="020B0604020202020204" pitchFamily="34" charset="0"/>
            </a:endParaRPr>
          </a:p>
          <a:p>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Certain</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models</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are</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not</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i="1">
                <a:solidFill>
                  <a:schemeClr val="accent1"/>
                </a:solidFill>
                <a:latin typeface="Microsoft YaHei UI" panose="020B0503020204020204" pitchFamily="34" charset="-122"/>
                <a:ea typeface="Microsoft YaHei UI" panose="020B0503020204020204" pitchFamily="34" charset="-122"/>
                <a:cs typeface="Arial" panose="020B0604020202020204" pitchFamily="34" charset="0"/>
              </a:rPr>
              <a:t>intrinsically</a:t>
            </a:r>
            <a:r>
              <a:rPr lang="zh-CN" altLang="en-US" sz="2200" i="1">
                <a:solidFill>
                  <a:schemeClr val="accent1"/>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explainable:</a:t>
            </a:r>
          </a:p>
          <a:p>
            <a:pPr lvl="1">
              <a:buFont typeface="Courier New" panose="02070309020205020404" pitchFamily="49" charset="0"/>
              <a:buChar char="o"/>
            </a:pPr>
            <a:r>
              <a:rPr lang="en-US" sz="2000">
                <a:latin typeface="Microsoft YaHei UI" panose="020B0503020204020204" pitchFamily="34" charset="-122"/>
                <a:ea typeface="Microsoft YaHei UI" panose="020B0503020204020204" pitchFamily="34" charset="-122"/>
                <a:cs typeface="Arial" panose="020B0604020202020204" pitchFamily="34" charset="0"/>
              </a:rPr>
              <a:t>Tree ensemble</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very</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deep</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models,</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AIGC</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(LLM,</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diffusion)</a:t>
            </a:r>
            <a:endParaRPr lang="en-US" sz="2000">
              <a:latin typeface="Microsoft YaHei UI" panose="020B0503020204020204" pitchFamily="34" charset="-122"/>
              <a:ea typeface="Microsoft YaHei UI" panose="020B0503020204020204" pitchFamily="34" charset="-122"/>
              <a:cs typeface="Arial" panose="020B0604020202020204" pitchFamily="34" charset="0"/>
            </a:endParaRPr>
          </a:p>
          <a:p>
            <a:r>
              <a:rPr lang="en-US" sz="2200">
                <a:latin typeface="Microsoft YaHei UI" panose="020B0503020204020204" pitchFamily="34" charset="-122"/>
                <a:ea typeface="Microsoft YaHei UI" panose="020B0503020204020204" pitchFamily="34" charset="-122"/>
                <a:cs typeface="Arial" panose="020B0604020202020204" pitchFamily="34" charset="0"/>
              </a:rPr>
              <a:t>Two</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post-hoc</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methods</a:t>
            </a:r>
            <a:endParaRPr lang="en-US" sz="2200">
              <a:latin typeface="Microsoft YaHei UI" panose="020B0503020204020204" pitchFamily="34" charset="-122"/>
              <a:ea typeface="Microsoft YaHei UI" panose="020B0503020204020204" pitchFamily="34" charset="-122"/>
              <a:cs typeface="Arial" panose="020B0604020202020204" pitchFamily="34" charset="0"/>
            </a:endParaRPr>
          </a:p>
          <a:p>
            <a:pPr lvl="1">
              <a:buFont typeface="Courier New" panose="02070309020205020404" pitchFamily="49" charset="0"/>
              <a:buChar char="o"/>
            </a:pP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Model</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approximation</a:t>
            </a:r>
            <a:endParaRPr lang="en-US" sz="2000">
              <a:latin typeface="Microsoft YaHei UI" panose="020B0503020204020204" pitchFamily="34" charset="-122"/>
              <a:ea typeface="Microsoft YaHei UI" panose="020B0503020204020204" pitchFamily="34" charset="-122"/>
              <a:cs typeface="Arial" panose="020B0604020202020204" pitchFamily="34" charset="0"/>
            </a:endParaRPr>
          </a:p>
          <a:p>
            <a:pPr lvl="2">
              <a:buFont typeface="Wingdings" pitchFamily="2" charset="2"/>
              <a:buChar char="§"/>
            </a:pPr>
            <a:r>
              <a:rPr lang="en-US" sz="1800">
                <a:latin typeface="Microsoft YaHei UI" panose="020B0503020204020204" pitchFamily="34" charset="-122"/>
                <a:ea typeface="Microsoft YaHei UI" panose="020B0503020204020204" pitchFamily="34" charset="-122"/>
                <a:cs typeface="Arial" panose="020B0604020202020204" pitchFamily="34" charset="0"/>
              </a:rPr>
              <a:t>Train a simpler model using a larger model’s output</a:t>
            </a:r>
            <a:endParaRPr lang="en-US" altLang="zh-CN" sz="1800">
              <a:latin typeface="Microsoft YaHei UI" panose="020B0503020204020204" pitchFamily="34" charset="-122"/>
              <a:ea typeface="Microsoft YaHei UI" panose="020B0503020204020204" pitchFamily="34" charset="-122"/>
              <a:cs typeface="Arial" panose="020B0604020202020204" pitchFamily="34" charset="0"/>
            </a:endParaRPr>
          </a:p>
          <a:p>
            <a:pPr lvl="2">
              <a:buFont typeface="Wingdings" pitchFamily="2" charset="2"/>
              <a:buChar char="§"/>
            </a:pP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Trade</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accuracy</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for</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more</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simplicity</a:t>
            </a:r>
            <a:endParaRPr lang="en-US" sz="2000">
              <a:latin typeface="Microsoft YaHei UI" panose="020B0503020204020204" pitchFamily="34" charset="-122"/>
              <a:ea typeface="Microsoft YaHei UI" panose="020B0503020204020204" pitchFamily="34" charset="-122"/>
              <a:cs typeface="Arial" panose="020B0604020202020204" pitchFamily="34" charset="0"/>
            </a:endParaRPr>
          </a:p>
          <a:p>
            <a:pPr lvl="2">
              <a:buFont typeface="Wingdings" pitchFamily="2" charset="2"/>
              <a:buChar char="§"/>
            </a:pPr>
            <a:r>
              <a:rPr lang="en-US" sz="1800">
                <a:latin typeface="Microsoft YaHei UI" panose="020B0503020204020204" pitchFamily="34" charset="-122"/>
                <a:ea typeface="Microsoft YaHei UI" panose="020B0503020204020204" pitchFamily="34" charset="-122"/>
                <a:cs typeface="Arial" panose="020B0604020202020204" pitchFamily="34" charset="0"/>
              </a:rPr>
              <a:t>Counting</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tree</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ensembles</a:t>
            </a:r>
            <a:endParaRPr lang="en-US" sz="1800">
              <a:latin typeface="Microsoft YaHei UI" panose="020B0503020204020204" pitchFamily="34" charset="-122"/>
              <a:ea typeface="Microsoft YaHei UI" panose="020B0503020204020204" pitchFamily="34" charset="-122"/>
              <a:cs typeface="Arial" panose="020B0604020202020204" pitchFamily="34" charset="0"/>
            </a:endParaRPr>
          </a:p>
          <a:p>
            <a:pPr lvl="2">
              <a:buFont typeface="Wingdings" pitchFamily="2" charset="2"/>
              <a:buChar char="§"/>
            </a:pP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Gradients:</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deep</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models,</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simple</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transformers.</a:t>
            </a:r>
          </a:p>
          <a:p>
            <a:pPr lvl="1">
              <a:buFont typeface="Courier New" panose="02070309020205020404" pitchFamily="49" charset="0"/>
              <a:buChar char="o"/>
            </a:pP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Counterfactual</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thinking</a:t>
            </a:r>
            <a:endParaRPr lang="en-US" sz="2000">
              <a:latin typeface="Microsoft YaHei UI" panose="020B0503020204020204" pitchFamily="34" charset="-122"/>
              <a:ea typeface="Microsoft YaHei UI" panose="020B0503020204020204" pitchFamily="34" charset="-122"/>
              <a:cs typeface="Arial" panose="020B0604020202020204" pitchFamily="34" charset="0"/>
            </a:endParaRPr>
          </a:p>
          <a:p>
            <a:pPr lvl="2">
              <a:buFont typeface="Wingdings" pitchFamily="2" charset="2"/>
              <a:buChar char="§"/>
            </a:pPr>
            <a:r>
              <a:rPr lang="en-US" sz="1800">
                <a:latin typeface="Microsoft YaHei UI" panose="020B0503020204020204" pitchFamily="34" charset="-122"/>
                <a:ea typeface="Microsoft YaHei UI" panose="020B0503020204020204" pitchFamily="34" charset="-122"/>
                <a:cs typeface="Arial" panose="020B0604020202020204" pitchFamily="34" charset="0"/>
              </a:rPr>
              <a:t>Perturbation-based</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Shapley,</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LLM,</a:t>
            </a:r>
          </a:p>
          <a:p>
            <a:pPr lvl="2">
              <a:buFont typeface="Courier New" panose="02070309020205020404" pitchFamily="49" charset="0"/>
              <a:buChar char="o"/>
            </a:pPr>
            <a:endParaRPr lang="en-US" sz="1800">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5" name="TextBox 4">
            <a:extLst>
              <a:ext uri="{FF2B5EF4-FFF2-40B4-BE49-F238E27FC236}">
                <a16:creationId xmlns:a16="http://schemas.microsoft.com/office/drawing/2014/main" id="{0688AD8A-6F29-772C-4163-4E43B3CFC289}"/>
              </a:ext>
            </a:extLst>
          </p:cNvPr>
          <p:cNvSpPr txBox="1"/>
          <p:nvPr/>
        </p:nvSpPr>
        <p:spPr>
          <a:xfrm>
            <a:off x="838200" y="6386200"/>
            <a:ext cx="4925291"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[1] Interpretability via model extraction. Osbert Bastani, etc. 2017.</a:t>
            </a:r>
          </a:p>
        </p:txBody>
      </p:sp>
      <p:sp>
        <p:nvSpPr>
          <p:cNvPr id="9" name="Title 1">
            <a:extLst>
              <a:ext uri="{FF2B5EF4-FFF2-40B4-BE49-F238E27FC236}">
                <a16:creationId xmlns:a16="http://schemas.microsoft.com/office/drawing/2014/main" id="{4B2EA767-F4AA-85D2-3B8E-1F8D76F8D4E6}"/>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AC8E68"/>
                </a:solidFill>
                <a:latin typeface="Arial" panose="020B0604020202020204" pitchFamily="34" charset="0"/>
                <a:cs typeface="Arial" panose="020B0604020202020204" pitchFamily="34" charset="0"/>
              </a:rPr>
              <a:t>Post-hoc </a:t>
            </a:r>
            <a:r>
              <a:rPr lang="en-US" altLang="zh-CN">
                <a:solidFill>
                  <a:srgbClr val="AC8E68"/>
                </a:solidFill>
                <a:latin typeface="Arial" panose="020B0604020202020204" pitchFamily="34" charset="0"/>
                <a:cs typeface="Arial" panose="020B0604020202020204" pitchFamily="34" charset="0"/>
              </a:rPr>
              <a:t>explanation</a:t>
            </a:r>
            <a:r>
              <a:rPr lang="zh-CN" altLang="en-US">
                <a:solidFill>
                  <a:srgbClr val="AC8E68"/>
                </a:solidFill>
                <a:latin typeface="Arial" panose="020B0604020202020204" pitchFamily="34" charset="0"/>
                <a:cs typeface="Arial" panose="020B0604020202020204" pitchFamily="34" charset="0"/>
              </a:rPr>
              <a:t> </a:t>
            </a:r>
            <a:r>
              <a:rPr lang="en-US">
                <a:solidFill>
                  <a:srgbClr val="AC8E68"/>
                </a:solidFill>
                <a:latin typeface="Arial" panose="020B0604020202020204" pitchFamily="34" charset="0"/>
                <a:cs typeface="Arial" panose="020B0604020202020204" pitchFamily="34" charset="0"/>
              </a:rPr>
              <a:t>methods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pic>
        <p:nvPicPr>
          <p:cNvPr id="10" name="Picture 2" descr="Trade-off between achievable accuracy and interpretability of ML and DL...  | Download Scientific Diagram">
            <a:extLst>
              <a:ext uri="{FF2B5EF4-FFF2-40B4-BE49-F238E27FC236}">
                <a16:creationId xmlns:a16="http://schemas.microsoft.com/office/drawing/2014/main" id="{07C7389D-8294-6811-FEC2-7675259D8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475" y="2140142"/>
            <a:ext cx="3951525" cy="2577716"/>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34FA9666-C912-C4E0-40E0-D7C04B8E5732}"/>
              </a:ext>
            </a:extLst>
          </p:cNvPr>
          <p:cNvSpPr/>
          <p:nvPr/>
        </p:nvSpPr>
        <p:spPr>
          <a:xfrm rot="18971097">
            <a:off x="9894390" y="2559228"/>
            <a:ext cx="598312" cy="1960175"/>
          </a:xfrm>
          <a:prstGeom prst="ellipse">
            <a:avLst/>
          </a:prstGeom>
          <a:solidFill>
            <a:schemeClr val="accent1">
              <a:alpha val="4994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2" name="Oval 11">
            <a:extLst>
              <a:ext uri="{FF2B5EF4-FFF2-40B4-BE49-F238E27FC236}">
                <a16:creationId xmlns:a16="http://schemas.microsoft.com/office/drawing/2014/main" id="{BAAF4BD9-7BFC-0D80-B87F-A4C9580EFDF3}"/>
              </a:ext>
            </a:extLst>
          </p:cNvPr>
          <p:cNvSpPr/>
          <p:nvPr/>
        </p:nvSpPr>
        <p:spPr>
          <a:xfrm rot="18971097">
            <a:off x="8824084" y="2048561"/>
            <a:ext cx="598312" cy="901168"/>
          </a:xfrm>
          <a:prstGeom prst="ellipse">
            <a:avLst/>
          </a:prstGeom>
          <a:solidFill>
            <a:schemeClr val="accent2">
              <a:lumMod val="20000"/>
              <a:lumOff val="80000"/>
              <a:alpha val="4994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15" name="Straight Arrow Connector 14">
            <a:extLst>
              <a:ext uri="{FF2B5EF4-FFF2-40B4-BE49-F238E27FC236}">
                <a16:creationId xmlns:a16="http://schemas.microsoft.com/office/drawing/2014/main" id="{08C5D379-D046-3412-8859-F387B5A4CC1D}"/>
              </a:ext>
            </a:extLst>
          </p:cNvPr>
          <p:cNvCxnSpPr>
            <a:cxnSpLocks/>
          </p:cNvCxnSpPr>
          <p:nvPr/>
        </p:nvCxnSpPr>
        <p:spPr>
          <a:xfrm flipH="1" flipV="1">
            <a:off x="6366933" y="2009994"/>
            <a:ext cx="3284126" cy="14190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335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F296A-0DD4-3906-6883-ADE5B758742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535D8C6-4F49-54D6-38F4-732205CAFF59}"/>
              </a:ext>
            </a:extLst>
          </p:cNvPr>
          <p:cNvSpPr txBox="1">
            <a:spLocks/>
          </p:cNvSpPr>
          <p:nvPr/>
        </p:nvSpPr>
        <p:spPr>
          <a:xfrm>
            <a:off x="280074" y="205995"/>
            <a:ext cx="8729293" cy="750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Motivations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4" name="TextBox 3">
            <a:extLst>
              <a:ext uri="{FF2B5EF4-FFF2-40B4-BE49-F238E27FC236}">
                <a16:creationId xmlns:a16="http://schemas.microsoft.com/office/drawing/2014/main" id="{C3C9CCD9-629E-29E5-CB16-9F4591FD1115}"/>
              </a:ext>
            </a:extLst>
          </p:cNvPr>
          <p:cNvSpPr txBox="1"/>
          <p:nvPr/>
        </p:nvSpPr>
        <p:spPr>
          <a:xfrm>
            <a:off x="6726381" y="5959507"/>
            <a:ext cx="5536451" cy="830997"/>
          </a:xfrm>
          <a:prstGeom prst="rect">
            <a:avLst/>
          </a:prstGeom>
          <a:noFill/>
        </p:spPr>
        <p:txBody>
          <a:bodyPr wrap="square" rtlCol="0">
            <a:spAutoFit/>
          </a:bodyPr>
          <a:lstStyle/>
          <a:p>
            <a:r>
              <a:rPr lang="en-US" altLang="zh-CN" sz="1200" dirty="0"/>
              <a:t>Image Source: </a:t>
            </a:r>
          </a:p>
          <a:p>
            <a:r>
              <a:rPr lang="en-US" altLang="zh-CN" sz="1200" dirty="0"/>
              <a:t>Adaptive Mish activation and ranger optimizer-based SEA-ResNet50 model with explainable AI for multiclass classification of COVID-19 chest X-ray images. Chakravarthy, etc. 2024.</a:t>
            </a:r>
            <a:endParaRPr lang="en-US" sz="1200" dirty="0"/>
          </a:p>
        </p:txBody>
      </p:sp>
      <p:pic>
        <p:nvPicPr>
          <p:cNvPr id="2050" name="Picture 2" descr="Adaptive Mish activation and ranger optimizer-based SEA-ResNet50 model with  explainable AI for multiclass classification of COVID-19 chest X-ray images  | BMC Medical Imaging | Full Text">
            <a:extLst>
              <a:ext uri="{FF2B5EF4-FFF2-40B4-BE49-F238E27FC236}">
                <a16:creationId xmlns:a16="http://schemas.microsoft.com/office/drawing/2014/main" id="{DF5252F2-369D-C082-EA0A-9A8A92E3A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799" y="1227599"/>
            <a:ext cx="5253806" cy="440280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F865BDDC-BB98-B1BB-ED6E-53481BBF7A4E}"/>
              </a:ext>
            </a:extLst>
          </p:cNvPr>
          <p:cNvSpPr>
            <a:spLocks noGrp="1"/>
          </p:cNvSpPr>
          <p:nvPr>
            <p:ph idx="1"/>
          </p:nvPr>
        </p:nvSpPr>
        <p:spPr>
          <a:xfrm>
            <a:off x="304649" y="1110751"/>
            <a:ext cx="6346521" cy="5264255"/>
          </a:xfrm>
        </p:spPr>
        <p:txBody>
          <a:bodyPr>
            <a:normAutofit/>
          </a:bodyPr>
          <a:lstStyle/>
          <a:p>
            <a:pPr marL="285750" indent="-285750"/>
            <a:r>
              <a:rPr lang="en-US" altLang="zh-CN" sz="2200" dirty="0">
                <a:latin typeface="Microsoft YaHei UI" panose="020B0503020204020204" pitchFamily="34" charset="-122"/>
                <a:ea typeface="Microsoft YaHei UI" panose="020B0503020204020204" pitchFamily="34" charset="-122"/>
              </a:rPr>
              <a:t>To</a:t>
            </a:r>
            <a:r>
              <a:rPr lang="zh-CN" altLang="en-US" sz="2200" dirty="0">
                <a:latin typeface="Microsoft YaHei UI" panose="020B0503020204020204" pitchFamily="34" charset="-122"/>
                <a:ea typeface="Microsoft YaHei UI" panose="020B0503020204020204" pitchFamily="34" charset="-122"/>
              </a:rPr>
              <a:t> </a:t>
            </a:r>
            <a:r>
              <a:rPr lang="en-US" altLang="zh-CN" sz="2200" dirty="0">
                <a:latin typeface="Microsoft YaHei UI" panose="020B0503020204020204" pitchFamily="34" charset="-122"/>
                <a:ea typeface="Microsoft YaHei UI" panose="020B0503020204020204" pitchFamily="34" charset="-122"/>
              </a:rPr>
              <a:t>understand</a:t>
            </a:r>
            <a:r>
              <a:rPr lang="zh-CN" altLang="en-US" sz="2200" dirty="0">
                <a:latin typeface="Microsoft YaHei UI" panose="020B0503020204020204" pitchFamily="34" charset="-122"/>
                <a:ea typeface="Microsoft YaHei UI" panose="020B0503020204020204" pitchFamily="34" charset="-122"/>
              </a:rPr>
              <a:t> </a:t>
            </a:r>
            <a:r>
              <a:rPr lang="en-US" altLang="zh-CN" sz="2200" dirty="0">
                <a:latin typeface="Microsoft YaHei UI" panose="020B0503020204020204" pitchFamily="34" charset="-122"/>
                <a:ea typeface="Microsoft YaHei UI" panose="020B0503020204020204" pitchFamily="34" charset="-122"/>
              </a:rPr>
              <a:t>a</a:t>
            </a:r>
            <a:r>
              <a:rPr lang="zh-CN" altLang="en-US" sz="2200" dirty="0">
                <a:latin typeface="Microsoft YaHei UI" panose="020B0503020204020204" pitchFamily="34" charset="-122"/>
                <a:ea typeface="Microsoft YaHei UI" panose="020B0503020204020204" pitchFamily="34" charset="-122"/>
              </a:rPr>
              <a:t> </a:t>
            </a:r>
            <a:r>
              <a:rPr lang="en-US" altLang="zh-CN" sz="2200" dirty="0">
                <a:latin typeface="Microsoft YaHei UI" panose="020B0503020204020204" pitchFamily="34" charset="-122"/>
                <a:ea typeface="Microsoft YaHei UI" panose="020B0503020204020204" pitchFamily="34" charset="-122"/>
              </a:rPr>
              <a:t>model’s</a:t>
            </a:r>
            <a:r>
              <a:rPr lang="zh-CN" altLang="en-US" sz="2200" dirty="0">
                <a:latin typeface="Microsoft YaHei UI" panose="020B0503020204020204" pitchFamily="34" charset="-122"/>
                <a:ea typeface="Microsoft YaHei UI" panose="020B0503020204020204" pitchFamily="34" charset="-122"/>
              </a:rPr>
              <a:t> </a:t>
            </a:r>
            <a:r>
              <a:rPr lang="en-US" altLang="zh-CN" sz="2200" dirty="0">
                <a:latin typeface="Microsoft YaHei UI" panose="020B0503020204020204" pitchFamily="34" charset="-122"/>
                <a:ea typeface="Microsoft YaHei UI" panose="020B0503020204020204" pitchFamily="34" charset="-122"/>
              </a:rPr>
              <a:t>behavior</a:t>
            </a:r>
          </a:p>
          <a:p>
            <a:pPr marL="742950" lvl="1" indent="-285750"/>
            <a:r>
              <a:rPr lang="en-US" sz="2000" b="1" i="1" dirty="0">
                <a:solidFill>
                  <a:srgbClr val="FF0000"/>
                </a:solidFill>
                <a:latin typeface="Microsoft YaHei UI" panose="020B0503020204020204" pitchFamily="34" charset="-122"/>
                <a:ea typeface="Microsoft YaHei UI" panose="020B0503020204020204" pitchFamily="34" charset="-122"/>
              </a:rPr>
              <a:t>how</a:t>
            </a:r>
            <a:r>
              <a:rPr lang="en-US" sz="2000" dirty="0">
                <a:latin typeface="Microsoft YaHei UI" panose="020B0503020204020204" pitchFamily="34" charset="-122"/>
                <a:ea typeface="Microsoft YaHei UI" panose="020B0503020204020204" pitchFamily="34" charset="-122"/>
              </a:rPr>
              <a:t> and </a:t>
            </a:r>
            <a:r>
              <a:rPr lang="en-US" sz="2000" b="1" i="1" dirty="0">
                <a:solidFill>
                  <a:srgbClr val="FF0000"/>
                </a:solidFill>
                <a:latin typeface="Microsoft YaHei UI" panose="020B0503020204020204" pitchFamily="34" charset="-122"/>
                <a:ea typeface="Microsoft YaHei UI" panose="020B0503020204020204" pitchFamily="34" charset="-122"/>
              </a:rPr>
              <a:t>why</a:t>
            </a:r>
            <a:r>
              <a:rPr lang="en-US" sz="2000" dirty="0">
                <a:latin typeface="Microsoft YaHei UI" panose="020B0503020204020204" pitchFamily="34" charset="-122"/>
                <a:ea typeface="Microsoft YaHei UI" panose="020B0503020204020204" pitchFamily="34" charset="-122"/>
              </a:rPr>
              <a:t> a model arrives at a particular conclusion</a:t>
            </a:r>
            <a:r>
              <a:rPr lang="en-US" altLang="zh-CN" sz="2000" dirty="0">
                <a:latin typeface="Microsoft YaHei UI" panose="020B0503020204020204" pitchFamily="34" charset="-122"/>
                <a:ea typeface="Microsoft YaHei UI" panose="020B0503020204020204" pitchFamily="34" charset="-122"/>
              </a:rPr>
              <a:t>?</a:t>
            </a:r>
            <a:endParaRPr lang="en-US" sz="2000" dirty="0">
              <a:latin typeface="Microsoft YaHei UI" panose="020B0503020204020204" pitchFamily="34" charset="-122"/>
              <a:ea typeface="Microsoft YaHei UI" panose="020B0503020204020204" pitchFamily="34" charset="-122"/>
            </a:endParaRPr>
          </a:p>
          <a:p>
            <a:pPr marL="285750" indent="-285750"/>
            <a:r>
              <a:rPr lang="en-US" altLang="zh-CN" sz="2200" dirty="0">
                <a:latin typeface="Microsoft YaHei UI" panose="020B0503020204020204" pitchFamily="34" charset="-122"/>
                <a:ea typeface="Microsoft YaHei UI" panose="020B0503020204020204" pitchFamily="34" charset="-122"/>
              </a:rPr>
              <a:t>Example</a:t>
            </a:r>
          </a:p>
          <a:p>
            <a:pPr marL="742950" lvl="1" indent="-285750"/>
            <a:r>
              <a:rPr lang="en-US" altLang="zh-CN" sz="2000" dirty="0">
                <a:latin typeface="Microsoft YaHei UI" panose="020B0503020204020204" pitchFamily="34" charset="-122"/>
                <a:ea typeface="Microsoft YaHei UI" panose="020B0503020204020204" pitchFamily="34" charset="-122"/>
              </a:rPr>
              <a:t>A</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deep</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model</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trained</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to</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classify</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chest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X-ray</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images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into</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Pneumonia</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or</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(b)</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COVID-19.</a:t>
            </a:r>
          </a:p>
          <a:p>
            <a:pPr marL="742950" lvl="1" indent="-285750"/>
            <a:r>
              <a:rPr lang="en-US" sz="2000" dirty="0">
                <a:latin typeface="Microsoft YaHei UI" panose="020B0503020204020204" pitchFamily="34" charset="-122"/>
                <a:ea typeface="Microsoft YaHei UI" panose="020B0503020204020204" pitchFamily="34" charset="-122"/>
              </a:rPr>
              <a:t>Do</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model</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look</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at</a:t>
            </a:r>
            <a:r>
              <a:rPr lang="zh-CN" altLang="en-US" sz="2000" dirty="0">
                <a:latin typeface="Microsoft YaHei UI" panose="020B0503020204020204" pitchFamily="34" charset="-122"/>
                <a:ea typeface="Microsoft YaHei UI" panose="020B0503020204020204" pitchFamily="34" charset="-122"/>
              </a:rPr>
              <a:t> </a:t>
            </a:r>
            <a:r>
              <a:rPr lang="en-US" altLang="zh-CN" sz="2000" b="1" dirty="0">
                <a:latin typeface="Microsoft YaHei UI" panose="020B0503020204020204" pitchFamily="34" charset="-122"/>
                <a:ea typeface="Microsoft YaHei UI" panose="020B0503020204020204" pitchFamily="34" charset="-122"/>
              </a:rPr>
              <a:t>the</a:t>
            </a:r>
            <a:r>
              <a:rPr lang="zh-CN" altLang="en-US" sz="2000" b="1" dirty="0">
                <a:latin typeface="Microsoft YaHei UI" panose="020B0503020204020204" pitchFamily="34" charset="-122"/>
                <a:ea typeface="Microsoft YaHei UI" panose="020B0503020204020204" pitchFamily="34" charset="-122"/>
              </a:rPr>
              <a:t> </a:t>
            </a:r>
            <a:r>
              <a:rPr lang="en-US" altLang="zh-CN" sz="2000" b="1" i="1" dirty="0">
                <a:latin typeface="Microsoft YaHei UI" panose="020B0503020204020204" pitchFamily="34" charset="-122"/>
                <a:ea typeface="Microsoft YaHei UI" panose="020B0503020204020204" pitchFamily="34" charset="-122"/>
              </a:rPr>
              <a:t>right</a:t>
            </a:r>
            <a:r>
              <a:rPr lang="zh-CN" altLang="en-US" sz="2000" b="1" dirty="0">
                <a:latin typeface="Microsoft YaHei UI" panose="020B0503020204020204" pitchFamily="34" charset="-122"/>
                <a:ea typeface="Microsoft YaHei UI" panose="020B0503020204020204" pitchFamily="34" charset="-122"/>
              </a:rPr>
              <a:t> </a:t>
            </a:r>
            <a:r>
              <a:rPr lang="en-US" altLang="zh-CN" sz="2000" b="1" dirty="0">
                <a:latin typeface="Microsoft YaHei UI" panose="020B0503020204020204" pitchFamily="34" charset="-122"/>
                <a:ea typeface="Microsoft YaHei UI" panose="020B0503020204020204" pitchFamily="34" charset="-122"/>
              </a:rPr>
              <a:t>places</a:t>
            </a:r>
            <a:r>
              <a:rPr lang="zh-CN" altLang="en-US" sz="2000" b="1"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to</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classify</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images?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“Right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places”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means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those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places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where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doctors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use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for</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classification.</a:t>
            </a:r>
          </a:p>
          <a:p>
            <a:pPr marL="742950" lvl="1" indent="-285750"/>
            <a:r>
              <a:rPr lang="en-US" altLang="zh-CN" sz="2000" dirty="0">
                <a:latin typeface="Microsoft YaHei UI" panose="020B0503020204020204" pitchFamily="34" charset="-122"/>
                <a:ea typeface="Microsoft YaHei UI" panose="020B0503020204020204" pitchFamily="34" charset="-122"/>
              </a:rPr>
              <a:t>“Explanations”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are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defined</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“regions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of</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images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that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are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important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to</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model’s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decision”.</a:t>
            </a:r>
          </a:p>
          <a:p>
            <a:pPr marL="742950" lvl="1" indent="-285750"/>
            <a:r>
              <a:rPr lang="en-US" altLang="zh-CN" sz="2000" dirty="0">
                <a:latin typeface="Microsoft YaHei UI" panose="020B0503020204020204" pitchFamily="34" charset="-122"/>
                <a:ea typeface="Microsoft YaHei UI" panose="020B0503020204020204" pitchFamily="34" charset="-122"/>
              </a:rPr>
              <a:t>By</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seeing</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explanations,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doctors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can</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decide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if</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models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are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reliable.</a:t>
            </a:r>
            <a:endParaRPr lang="en-US" sz="200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959098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big picture of explainable machine learning. The real world goes through many layers before it reaches the human in the form of explanations.">
            <a:extLst>
              <a:ext uri="{FF2B5EF4-FFF2-40B4-BE49-F238E27FC236}">
                <a16:creationId xmlns:a16="http://schemas.microsoft.com/office/drawing/2014/main" id="{9BC493A6-6261-B039-4931-DF702DA088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28" r="22567"/>
          <a:stretch>
            <a:fillRect/>
          </a:stretch>
        </p:blipFill>
        <p:spPr bwMode="auto">
          <a:xfrm>
            <a:off x="8866908" y="446272"/>
            <a:ext cx="3109501" cy="550766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A2D49DFE-CFED-485C-8300-C70979A2A69E}"/>
              </a:ext>
            </a:extLst>
          </p:cNvPr>
          <p:cNvSpPr>
            <a:spLocks noGrp="1"/>
          </p:cNvSpPr>
          <p:nvPr>
            <p:ph idx="1"/>
          </p:nvPr>
        </p:nvSpPr>
        <p:spPr>
          <a:xfrm>
            <a:off x="306275" y="1182659"/>
            <a:ext cx="8416118" cy="5507668"/>
          </a:xfrm>
        </p:spPr>
        <p:txBody>
          <a:bodyPr>
            <a:normAutofit/>
          </a:bodyPr>
          <a:lstStyle/>
          <a:p>
            <a:r>
              <a:rPr lang="en-US" altLang="zh-CN" sz="2200" b="1" dirty="0">
                <a:latin typeface="Microsoft YaHei UI" panose="020B0503020204020204" pitchFamily="34" charset="-122"/>
                <a:ea typeface="Microsoft YaHei UI" panose="020B0503020204020204" pitchFamily="34" charset="-122"/>
                <a:cs typeface="Arial" panose="020B0604020202020204" pitchFamily="34" charset="0"/>
              </a:rPr>
              <a:t>Target</a:t>
            </a:r>
            <a:r>
              <a:rPr lang="zh-CN" altLang="en-US" sz="2200" b="1"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b="1" dirty="0">
                <a:latin typeface="Microsoft YaHei UI" panose="020B0503020204020204" pitchFamily="34" charset="-122"/>
                <a:ea typeface="Microsoft YaHei UI" panose="020B0503020204020204" pitchFamily="34" charset="-122"/>
                <a:cs typeface="Arial" panose="020B0604020202020204" pitchFamily="34" charset="0"/>
              </a:rPr>
              <a:t>model</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used</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make</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accurate</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predictions</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in</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applications,</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but</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rgbClr val="FFC000"/>
                </a:solidFill>
                <a:latin typeface="Microsoft YaHei UI" panose="020B0503020204020204" pitchFamily="34" charset="-122"/>
                <a:ea typeface="Microsoft YaHei UI" panose="020B0503020204020204" pitchFamily="34" charset="-122"/>
                <a:cs typeface="Arial" panose="020B0604020202020204" pitchFamily="34" charset="0"/>
              </a:rPr>
              <a:t>complex</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and</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less</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interpretable.</a:t>
            </a:r>
            <a:endParaRPr lang="en-US" sz="2200" dirty="0">
              <a:latin typeface="Microsoft YaHei UI" panose="020B0503020204020204" pitchFamily="34" charset="-122"/>
              <a:ea typeface="Microsoft YaHei UI" panose="020B0503020204020204" pitchFamily="34" charset="-122"/>
              <a:cs typeface="Arial" panose="020B0604020202020204" pitchFamily="34" charset="0"/>
            </a:endParaRPr>
          </a:p>
          <a:p>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Two sources of complexity:</a:t>
            </a:r>
          </a:p>
          <a:p>
            <a:pPr lvl="1">
              <a:buFont typeface="Courier New" panose="02070309020205020404" pitchFamily="49" charset="0"/>
              <a:buChar char="o"/>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Target model prediction</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depends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on</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many input features.</a:t>
            </a:r>
          </a:p>
          <a:p>
            <a:pPr lvl="1">
              <a:buFont typeface="Courier New" panose="02070309020205020404" pitchFamily="49" charset="0"/>
              <a:buChar char="o"/>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Features interactions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(both</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low-</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and</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high-orders)</a:t>
            </a:r>
          </a:p>
          <a:p>
            <a:pPr lvl="1">
              <a:buFont typeface="Courier New" panose="02070309020205020404" pitchFamily="49" charset="0"/>
              <a:buChar char="o"/>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Example: “stock price” depends on “company size”, “earning”, “market demands”, while “size” and “earning” are correlated.</a:t>
            </a:r>
            <a:endParaRPr lang="en-US" altLang="zh-CN" sz="2200" dirty="0">
              <a:latin typeface="Microsoft YaHei UI" panose="020B0503020204020204" pitchFamily="34" charset="-122"/>
              <a:ea typeface="Microsoft YaHei UI" panose="020B0503020204020204" pitchFamily="34" charset="-122"/>
              <a:cs typeface="Arial" panose="020B0604020202020204" pitchFamily="34" charset="0"/>
            </a:endParaRPr>
          </a:p>
          <a:p>
            <a:endParaRPr lang="en-US" altLang="zh-CN" sz="2200" dirty="0">
              <a:latin typeface="Microsoft YaHei UI" panose="020B0503020204020204" pitchFamily="34" charset="-122"/>
              <a:ea typeface="Microsoft YaHei UI" panose="020B0503020204020204" pitchFamily="34" charset="-122"/>
              <a:cs typeface="Arial" panose="020B0604020202020204" pitchFamily="34" charset="0"/>
            </a:endParaRPr>
          </a:p>
          <a:p>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To explain is to reduce complexity via</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approximation:</a:t>
            </a:r>
          </a:p>
          <a:p>
            <a:pPr lvl="1">
              <a:buFont typeface="Courier New" panose="02070309020205020404" pitchFamily="49" charset="0"/>
              <a:buChar char="o"/>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Reveal the relationship between </a:t>
            </a:r>
            <a:r>
              <a:rPr lang="en-US" altLang="zh-CN" sz="2000" b="1" i="1" dirty="0">
                <a:solidFill>
                  <a:schemeClr val="accent1"/>
                </a:solidFill>
                <a:latin typeface="Microsoft YaHei UI" panose="020B0503020204020204" pitchFamily="34" charset="-122"/>
                <a:ea typeface="Microsoft YaHei UI" panose="020B0503020204020204" pitchFamily="34" charset="-122"/>
                <a:cs typeface="Arial" panose="020B0604020202020204" pitchFamily="34" charset="0"/>
              </a:rPr>
              <a:t>a feature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and model output</a:t>
            </a:r>
          </a:p>
          <a:p>
            <a:pPr lvl="1">
              <a:buFont typeface="Courier New" panose="02070309020205020404" pitchFamily="49" charset="0"/>
              <a:buChar char="o"/>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Example: find the stock price – “company size” relationship.</a:t>
            </a:r>
          </a:p>
          <a:p>
            <a:pPr lvl="1">
              <a:buFont typeface="Courier New" panose="02070309020205020404" pitchFamily="49" charset="0"/>
              <a:buChar char="o"/>
            </a:pPr>
            <a:endParaRPr lang="en-US" altLang="zh-CN" sz="2000" dirty="0">
              <a:latin typeface="Microsoft YaHei UI" panose="020B0503020204020204" pitchFamily="34" charset="-122"/>
              <a:ea typeface="Microsoft YaHei UI" panose="020B0503020204020204" pitchFamily="34" charset="-122"/>
              <a:cs typeface="Arial" panose="020B0604020202020204" pitchFamily="34" charset="0"/>
            </a:endParaRPr>
          </a:p>
          <a:p>
            <a:r>
              <a:rPr lang="en-US" altLang="zh-CN" sz="2200" b="1" dirty="0">
                <a:latin typeface="Microsoft YaHei UI" panose="020B0503020204020204" pitchFamily="34" charset="-122"/>
                <a:ea typeface="Microsoft YaHei UI" panose="020B0503020204020204" pitchFamily="34" charset="-122"/>
                <a:cs typeface="Arial" panose="020B0604020202020204" pitchFamily="34" charset="0"/>
              </a:rPr>
              <a:t>Approximating</a:t>
            </a:r>
            <a:r>
              <a:rPr lang="zh-CN" altLang="en-US" sz="2200" b="1"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b="1" dirty="0">
                <a:latin typeface="Microsoft YaHei UI" panose="020B0503020204020204" pitchFamily="34" charset="-122"/>
                <a:ea typeface="Microsoft YaHei UI" panose="020B0503020204020204" pitchFamily="34" charset="-122"/>
                <a:cs typeface="Arial" panose="020B0604020202020204" pitchFamily="34" charset="0"/>
              </a:rPr>
              <a:t>model</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facing</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human</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users</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and</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must</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be</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rgbClr val="FFC000"/>
                </a:solidFill>
                <a:latin typeface="Microsoft YaHei UI" panose="020B0503020204020204" pitchFamily="34" charset="-122"/>
                <a:ea typeface="Microsoft YaHei UI" panose="020B0503020204020204" pitchFamily="34" charset="-122"/>
                <a:cs typeface="Arial" panose="020B0604020202020204" pitchFamily="34" charset="0"/>
              </a:rPr>
              <a:t>simple</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and</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interpretable.</a:t>
            </a:r>
          </a:p>
        </p:txBody>
      </p:sp>
      <p:sp>
        <p:nvSpPr>
          <p:cNvPr id="2" name="Title 1">
            <a:extLst>
              <a:ext uri="{FF2B5EF4-FFF2-40B4-BE49-F238E27FC236}">
                <a16:creationId xmlns:a16="http://schemas.microsoft.com/office/drawing/2014/main" id="{B153F451-C024-30BB-189E-C50860D42ACE}"/>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AC8E68"/>
                </a:solidFill>
                <a:latin typeface="Arial" panose="020B0604020202020204" pitchFamily="34" charset="0"/>
                <a:cs typeface="Arial" panose="020B0604020202020204" pitchFamily="34" charset="0"/>
              </a:rPr>
              <a:t>Model approximation</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3" name="TextBox 2">
            <a:extLst>
              <a:ext uri="{FF2B5EF4-FFF2-40B4-BE49-F238E27FC236}">
                <a16:creationId xmlns:a16="http://schemas.microsoft.com/office/drawing/2014/main" id="{B885D7AE-A820-ECED-0084-E7037AF82E84}"/>
              </a:ext>
            </a:extLst>
          </p:cNvPr>
          <p:cNvSpPr txBox="1"/>
          <p:nvPr/>
        </p:nvSpPr>
        <p:spPr>
          <a:xfrm>
            <a:off x="8866908" y="6194217"/>
            <a:ext cx="3429972" cy="646331"/>
          </a:xfrm>
          <a:prstGeom prst="rect">
            <a:avLst/>
          </a:prstGeom>
          <a:noFill/>
        </p:spPr>
        <p:txBody>
          <a:bodyPr wrap="square" rtlCol="0">
            <a:spAutoFit/>
          </a:bodyPr>
          <a:lstStyle/>
          <a:p>
            <a:r>
              <a:rPr lang="en-US" altLang="zh-CN" sz="1200" dirty="0"/>
              <a:t>Image Source: </a:t>
            </a:r>
          </a:p>
          <a:p>
            <a:r>
              <a:rPr lang="en-US" sz="1200" dirty="0"/>
              <a:t>https://</a:t>
            </a:r>
            <a:r>
              <a:rPr lang="en-US" sz="1200" dirty="0" err="1"/>
              <a:t>christophm.github.io</a:t>
            </a:r>
            <a:r>
              <a:rPr lang="en-US" sz="1200" dirty="0"/>
              <a:t>/interpretable-ml-book/</a:t>
            </a:r>
            <a:r>
              <a:rPr lang="en-US" sz="1200" dirty="0" err="1"/>
              <a:t>overview.html</a:t>
            </a:r>
            <a:endParaRPr lang="en-US" sz="1200" dirty="0"/>
          </a:p>
        </p:txBody>
      </p:sp>
    </p:spTree>
    <p:extLst>
      <p:ext uri="{BB962C8B-B14F-4D97-AF65-F5344CB8AC3E}">
        <p14:creationId xmlns:p14="http://schemas.microsoft.com/office/powerpoint/2010/main" val="3283745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C245C93-46FD-D7F2-764A-E779B289A1CC}"/>
              </a:ext>
            </a:extLst>
          </p:cNvPr>
          <p:cNvSpPr>
            <a:spLocks noGrp="1"/>
          </p:cNvSpPr>
          <p:nvPr>
            <p:ph idx="1"/>
          </p:nvPr>
        </p:nvSpPr>
        <p:spPr>
          <a:xfrm>
            <a:off x="568712" y="1151903"/>
            <a:ext cx="6043961" cy="5315804"/>
          </a:xfrm>
        </p:spPr>
        <p:txBody>
          <a:bodyPr>
            <a:normAutofit/>
          </a:bodyPr>
          <a:lstStyle/>
          <a:p>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Support</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sz="2200" dirty="0">
                <a:latin typeface="Microsoft YaHei UI" panose="020B0503020204020204" pitchFamily="34" charset="-122"/>
                <a:ea typeface="Microsoft YaHei UI" panose="020B0503020204020204" pitchFamily="34" charset="-122"/>
                <a:cs typeface="Arial" panose="020B0604020202020204" pitchFamily="34" charset="0"/>
              </a:rPr>
              <a:t>local and global explanation</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s:</a:t>
            </a:r>
            <a:endParaRPr lang="en-US" sz="2200" dirty="0">
              <a:latin typeface="Microsoft YaHei UI" panose="020B0503020204020204" pitchFamily="34" charset="-122"/>
              <a:ea typeface="Microsoft YaHei UI" panose="020B0503020204020204" pitchFamily="34" charset="-122"/>
              <a:cs typeface="Arial" panose="020B0604020202020204" pitchFamily="34" charset="0"/>
            </a:endParaRPr>
          </a:p>
          <a:p>
            <a:pPr lvl="1">
              <a:buFont typeface="Courier New" panose="02070309020205020404" pitchFamily="49" charset="0"/>
              <a:buChar char="o"/>
            </a:pPr>
            <a:r>
              <a:rPr lang="en-US" sz="2000" b="1" dirty="0">
                <a:latin typeface="Microsoft YaHei UI" panose="020B0503020204020204" pitchFamily="34" charset="-122"/>
                <a:ea typeface="Microsoft YaHei UI" panose="020B0503020204020204" pitchFamily="34" charset="-122"/>
                <a:cs typeface="Arial" panose="020B0604020202020204" pitchFamily="34" charset="0"/>
              </a:rPr>
              <a:t>Local explanation</a:t>
            </a:r>
            <a:r>
              <a:rPr lang="en-US" sz="2000" dirty="0">
                <a:latin typeface="Microsoft YaHei UI" panose="020B0503020204020204" pitchFamily="34" charset="-122"/>
                <a:ea typeface="Microsoft YaHei UI" panose="020B0503020204020204" pitchFamily="34" charset="-122"/>
                <a:cs typeface="Arial" panose="020B0604020202020204" pitchFamily="34" charset="0"/>
              </a:rPr>
              <a:t>: train a sparse linear model to approximate the decision boundary of the target model at input     .</a:t>
            </a:r>
          </a:p>
          <a:p>
            <a:pPr lvl="1">
              <a:buFont typeface="Courier New" panose="02070309020205020404" pitchFamily="49" charset="0"/>
              <a:buChar char="o"/>
            </a:pPr>
            <a:endParaRPr lang="en-US" sz="2000" dirty="0">
              <a:latin typeface="Microsoft YaHei UI" panose="020B0503020204020204" pitchFamily="34" charset="-122"/>
              <a:ea typeface="Microsoft YaHei UI" panose="020B0503020204020204" pitchFamily="34" charset="-122"/>
              <a:cs typeface="Arial" panose="020B0604020202020204" pitchFamily="34" charset="0"/>
            </a:endParaRPr>
          </a:p>
          <a:p>
            <a:pPr lvl="1">
              <a:buFont typeface="Courier New" panose="02070309020205020404" pitchFamily="49" charset="0"/>
              <a:buChar char="o"/>
            </a:pPr>
            <a:r>
              <a:rPr lang="en-US" sz="2000" b="1" dirty="0">
                <a:latin typeface="Microsoft YaHei UI" panose="020B0503020204020204" pitchFamily="34" charset="-122"/>
                <a:ea typeface="Microsoft YaHei UI" panose="020B0503020204020204" pitchFamily="34" charset="-122"/>
                <a:cs typeface="Arial" panose="020B0604020202020204" pitchFamily="34" charset="0"/>
              </a:rPr>
              <a:t>Global explanation</a:t>
            </a:r>
            <a:r>
              <a:rPr lang="en-US" sz="2000" dirty="0">
                <a:latin typeface="Microsoft YaHei UI" panose="020B0503020204020204" pitchFamily="34" charset="-122"/>
                <a:ea typeface="Microsoft YaHei UI" panose="020B0503020204020204" pitchFamily="34" charset="-122"/>
                <a:cs typeface="Arial" panose="020B0604020202020204" pitchFamily="34" charset="0"/>
              </a:rPr>
              <a:t>: find a subset of </a:t>
            </a:r>
            <a:r>
              <a:rPr lang="en-US" sz="2000" i="1" dirty="0">
                <a:latin typeface="Microsoft YaHei UI" panose="020B0503020204020204" pitchFamily="34" charset="-122"/>
                <a:ea typeface="Microsoft YaHei UI" panose="020B0503020204020204" pitchFamily="34" charset="-122"/>
                <a:cs typeface="Arial" panose="020B0604020202020204" pitchFamily="34" charset="0"/>
              </a:rPr>
              <a:t>B</a:t>
            </a:r>
            <a:r>
              <a:rPr lang="en-US" sz="2000" dirty="0">
                <a:latin typeface="Microsoft YaHei UI" panose="020B0503020204020204" pitchFamily="34" charset="-122"/>
                <a:ea typeface="Microsoft YaHei UI" panose="020B0503020204020204" pitchFamily="34" charset="-122"/>
                <a:cs typeface="Arial" panose="020B0604020202020204" pitchFamily="34" charset="0"/>
              </a:rPr>
              <a:t> training instances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separable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by</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sz="2000" dirty="0">
                <a:latin typeface="Microsoft YaHei UI" panose="020B0503020204020204" pitchFamily="34" charset="-122"/>
                <a:ea typeface="Microsoft YaHei UI" panose="020B0503020204020204" pitchFamily="34" charset="-122"/>
                <a:cs typeface="Arial" panose="020B0604020202020204" pitchFamily="34" charset="0"/>
              </a:rPr>
              <a:t>important features, using local models’ feature weights as importance scores.</a:t>
            </a:r>
          </a:p>
          <a:p>
            <a:endParaRPr lang="en-US" altLang="zh-CN" sz="2200" dirty="0">
              <a:latin typeface="Microsoft YaHei UI" panose="020B0503020204020204" pitchFamily="34" charset="-122"/>
              <a:ea typeface="Microsoft YaHei UI" panose="020B0503020204020204" pitchFamily="34" charset="-122"/>
              <a:cs typeface="Arial" panose="020B0604020202020204" pitchFamily="34" charset="0"/>
            </a:endParaRPr>
          </a:p>
          <a:p>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Allow</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any</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number</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of</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features</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in</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approximation.</a:t>
            </a:r>
          </a:p>
          <a:p>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M</a:t>
            </a:r>
            <a:r>
              <a:rPr lang="en-US" sz="2200" dirty="0">
                <a:latin typeface="Microsoft YaHei UI" panose="020B0503020204020204" pitchFamily="34" charset="-122"/>
                <a:ea typeface="Microsoft YaHei UI" panose="020B0503020204020204" pitchFamily="34" charset="-122"/>
                <a:cs typeface="Arial" panose="020B0604020202020204" pitchFamily="34" charset="0"/>
              </a:rPr>
              <a:t>odel-agnostic: </a:t>
            </a:r>
            <a:r>
              <a:rPr lang="en-US" sz="2200" b="1" dirty="0">
                <a:solidFill>
                  <a:schemeClr val="accent1"/>
                </a:solidFill>
                <a:latin typeface="Microsoft YaHei UI" panose="020B0503020204020204" pitchFamily="34" charset="-122"/>
                <a:ea typeface="Microsoft YaHei UI" panose="020B0503020204020204" pitchFamily="34" charset="-122"/>
                <a:cs typeface="Arial" panose="020B0604020202020204" pitchFamily="34" charset="0"/>
              </a:rPr>
              <a:t>any</a:t>
            </a:r>
            <a:r>
              <a:rPr lang="en-US" sz="2200" dirty="0">
                <a:latin typeface="Microsoft YaHei UI" panose="020B0503020204020204" pitchFamily="34" charset="-122"/>
                <a:ea typeface="Microsoft YaHei UI" panose="020B0503020204020204" pitchFamily="34" charset="-122"/>
                <a:cs typeface="Arial" panose="020B0604020202020204" pitchFamily="34" charset="0"/>
              </a:rPr>
              <a:t> target models can be explained</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a:t>
            </a:r>
            <a:endParaRPr lang="en-US" sz="2200" dirty="0">
              <a:latin typeface="Microsoft YaHei UI" panose="020B0503020204020204" pitchFamily="34" charset="-122"/>
              <a:ea typeface="Microsoft YaHei UI"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id="{94D5834C-33E3-BC16-D167-D973912DEA55}"/>
              </a:ext>
            </a:extLst>
          </p:cNvPr>
          <p:cNvPicPr>
            <a:picLocks noChangeAspect="1"/>
          </p:cNvPicPr>
          <p:nvPr/>
        </p:nvPicPr>
        <p:blipFill>
          <a:blip r:embed="rId2"/>
          <a:stretch>
            <a:fillRect/>
          </a:stretch>
        </p:blipFill>
        <p:spPr>
          <a:xfrm>
            <a:off x="6095999" y="2174003"/>
            <a:ext cx="238438" cy="184248"/>
          </a:xfrm>
          <a:prstGeom prst="rect">
            <a:avLst/>
          </a:prstGeom>
        </p:spPr>
      </p:pic>
      <p:pic>
        <p:nvPicPr>
          <p:cNvPr id="6" name="Picture 5" descr="A screenshot of a graph&#10;&#10;Description automatically generated">
            <a:extLst>
              <a:ext uri="{FF2B5EF4-FFF2-40B4-BE49-F238E27FC236}">
                <a16:creationId xmlns:a16="http://schemas.microsoft.com/office/drawing/2014/main" id="{CC9275B3-AD2F-66CE-613B-8893E8315B83}"/>
              </a:ext>
            </a:extLst>
          </p:cNvPr>
          <p:cNvPicPr>
            <a:picLocks noChangeAspect="1"/>
          </p:cNvPicPr>
          <p:nvPr/>
        </p:nvPicPr>
        <p:blipFill>
          <a:blip r:embed="rId3"/>
          <a:stretch>
            <a:fillRect/>
          </a:stretch>
        </p:blipFill>
        <p:spPr>
          <a:xfrm>
            <a:off x="6412385" y="4251880"/>
            <a:ext cx="5560108" cy="2513362"/>
          </a:xfrm>
          <a:prstGeom prst="rect">
            <a:avLst/>
          </a:prstGeom>
        </p:spPr>
      </p:pic>
      <p:pic>
        <p:nvPicPr>
          <p:cNvPr id="8" name="Picture 7" descr="A blue and pink background with red and white lines and dots&#10;&#10;Description automatically generated">
            <a:extLst>
              <a:ext uri="{FF2B5EF4-FFF2-40B4-BE49-F238E27FC236}">
                <a16:creationId xmlns:a16="http://schemas.microsoft.com/office/drawing/2014/main" id="{E33C3B95-62A2-C8C4-E897-4E22C9C951E3}"/>
              </a:ext>
            </a:extLst>
          </p:cNvPr>
          <p:cNvPicPr>
            <a:picLocks noChangeAspect="1"/>
          </p:cNvPicPr>
          <p:nvPr/>
        </p:nvPicPr>
        <p:blipFill>
          <a:blip r:embed="rId4"/>
          <a:stretch>
            <a:fillRect/>
          </a:stretch>
        </p:blipFill>
        <p:spPr>
          <a:xfrm>
            <a:off x="7582087" y="303805"/>
            <a:ext cx="4390406" cy="2750255"/>
          </a:xfrm>
          <a:prstGeom prst="rect">
            <a:avLst/>
          </a:prstGeom>
        </p:spPr>
      </p:pic>
      <p:cxnSp>
        <p:nvCxnSpPr>
          <p:cNvPr id="7" name="Straight Arrow Connector 6">
            <a:extLst>
              <a:ext uri="{FF2B5EF4-FFF2-40B4-BE49-F238E27FC236}">
                <a16:creationId xmlns:a16="http://schemas.microsoft.com/office/drawing/2014/main" id="{AB175EC4-E6EB-1D4B-FBC4-16DE16EC49F8}"/>
              </a:ext>
            </a:extLst>
          </p:cNvPr>
          <p:cNvCxnSpPr/>
          <p:nvPr/>
        </p:nvCxnSpPr>
        <p:spPr>
          <a:xfrm>
            <a:off x="7373566" y="846306"/>
            <a:ext cx="1089498"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6EA15F3-2C88-1BD9-8CDB-6F506608A201}"/>
              </a:ext>
            </a:extLst>
          </p:cNvPr>
          <p:cNvCxnSpPr>
            <a:cxnSpLocks/>
          </p:cNvCxnSpPr>
          <p:nvPr/>
        </p:nvCxnSpPr>
        <p:spPr>
          <a:xfrm flipH="1" flipV="1">
            <a:off x="8774349" y="2589886"/>
            <a:ext cx="447472" cy="36933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3D981D6-96F7-6C06-D398-C7FD9AC99EDC}"/>
              </a:ext>
            </a:extLst>
          </p:cNvPr>
          <p:cNvSpPr txBox="1"/>
          <p:nvPr/>
        </p:nvSpPr>
        <p:spPr>
          <a:xfrm>
            <a:off x="4630005" y="191910"/>
            <a:ext cx="2931989" cy="923330"/>
          </a:xfrm>
          <a:prstGeom prst="rect">
            <a:avLst/>
          </a:prstGeom>
          <a:noFill/>
        </p:spPr>
        <p:txBody>
          <a:bodyPr wrap="square">
            <a:spAutoFit/>
          </a:bodyPr>
          <a:lstStyle/>
          <a:p>
            <a:r>
              <a:rPr lang="en-US" altLang="zh-CN" sz="1800">
                <a:solidFill>
                  <a:schemeClr val="bg1">
                    <a:lumMod val="75000"/>
                  </a:schemeClr>
                </a:solidFill>
                <a:latin typeface="Arial" panose="020B0604020202020204" pitchFamily="34" charset="0"/>
                <a:cs typeface="Arial" panose="020B0604020202020204" pitchFamily="34" charset="0"/>
              </a:rPr>
              <a:t>Target</a:t>
            </a:r>
            <a:r>
              <a:rPr lang="zh-CN" altLang="en-US" sz="1800">
                <a:solidFill>
                  <a:schemeClr val="bg1">
                    <a:lumMod val="75000"/>
                  </a:schemeClr>
                </a:solidFill>
                <a:latin typeface="Arial" panose="020B0604020202020204" pitchFamily="34" charset="0"/>
                <a:cs typeface="Arial" panose="020B0604020202020204" pitchFamily="34" charset="0"/>
              </a:rPr>
              <a:t> </a:t>
            </a:r>
            <a:r>
              <a:rPr lang="en-US" altLang="zh-CN" sz="1800">
                <a:solidFill>
                  <a:schemeClr val="bg1">
                    <a:lumMod val="75000"/>
                  </a:schemeClr>
                </a:solidFill>
                <a:latin typeface="Arial" panose="020B0604020202020204" pitchFamily="34" charset="0"/>
                <a:cs typeface="Arial" panose="020B0604020202020204" pitchFamily="34" charset="0"/>
              </a:rPr>
              <a:t>model:</a:t>
            </a:r>
          </a:p>
          <a:p>
            <a:r>
              <a:rPr lang="en-US" altLang="zh-CN">
                <a:solidFill>
                  <a:schemeClr val="bg1">
                    <a:lumMod val="75000"/>
                  </a:schemeClr>
                </a:solidFill>
                <a:latin typeface="Arial" panose="020B0604020202020204" pitchFamily="34" charset="0"/>
                <a:cs typeface="Arial" panose="020B0604020202020204" pitchFamily="34" charset="0"/>
              </a:rPr>
              <a:t>Deep</a:t>
            </a:r>
            <a:r>
              <a:rPr lang="zh-CN" altLang="en-US">
                <a:solidFill>
                  <a:schemeClr val="bg1">
                    <a:lumMod val="75000"/>
                  </a:schemeClr>
                </a:solidFill>
                <a:latin typeface="Arial" panose="020B0604020202020204" pitchFamily="34" charset="0"/>
                <a:cs typeface="Arial" panose="020B0604020202020204" pitchFamily="34" charset="0"/>
              </a:rPr>
              <a:t> </a:t>
            </a:r>
            <a:r>
              <a:rPr lang="en-US" altLang="zh-CN">
                <a:solidFill>
                  <a:schemeClr val="bg1">
                    <a:lumMod val="75000"/>
                  </a:schemeClr>
                </a:solidFill>
                <a:latin typeface="Arial" panose="020B0604020202020204" pitchFamily="34" charset="0"/>
                <a:cs typeface="Arial" panose="020B0604020202020204" pitchFamily="34" charset="0"/>
              </a:rPr>
              <a:t>nonlinear</a:t>
            </a:r>
            <a:r>
              <a:rPr lang="zh-CN" altLang="en-US">
                <a:solidFill>
                  <a:schemeClr val="bg1">
                    <a:lumMod val="75000"/>
                  </a:schemeClr>
                </a:solidFill>
                <a:latin typeface="Arial" panose="020B0604020202020204" pitchFamily="34" charset="0"/>
                <a:cs typeface="Arial" panose="020B0604020202020204" pitchFamily="34" charset="0"/>
              </a:rPr>
              <a:t> </a:t>
            </a:r>
            <a:r>
              <a:rPr lang="en-US" altLang="zh-CN">
                <a:solidFill>
                  <a:schemeClr val="bg1">
                    <a:lumMod val="75000"/>
                  </a:schemeClr>
                </a:solidFill>
                <a:latin typeface="Arial" panose="020B0604020202020204" pitchFamily="34" charset="0"/>
                <a:cs typeface="Arial" panose="020B0604020202020204" pitchFamily="34" charset="0"/>
              </a:rPr>
              <a:t>model</a:t>
            </a:r>
            <a:r>
              <a:rPr lang="zh-CN" altLang="en-US">
                <a:solidFill>
                  <a:schemeClr val="bg1">
                    <a:lumMod val="75000"/>
                  </a:schemeClr>
                </a:solidFill>
                <a:latin typeface="Arial" panose="020B0604020202020204" pitchFamily="34" charset="0"/>
                <a:cs typeface="Arial" panose="020B0604020202020204" pitchFamily="34" charset="0"/>
              </a:rPr>
              <a:t> </a:t>
            </a:r>
            <a:r>
              <a:rPr lang="en-US" altLang="zh-CN">
                <a:solidFill>
                  <a:schemeClr val="bg1">
                    <a:lumMod val="75000"/>
                  </a:schemeClr>
                </a:solidFill>
                <a:latin typeface="Arial" panose="020B0604020202020204" pitchFamily="34" charset="0"/>
                <a:cs typeface="Arial" panose="020B0604020202020204" pitchFamily="34" charset="0"/>
              </a:rPr>
              <a:t>with</a:t>
            </a:r>
          </a:p>
          <a:p>
            <a:r>
              <a:rPr lang="en-US" altLang="zh-CN">
                <a:solidFill>
                  <a:schemeClr val="bg1">
                    <a:lumMod val="75000"/>
                  </a:schemeClr>
                </a:solidFill>
                <a:latin typeface="Arial" panose="020B0604020202020204" pitchFamily="34" charset="0"/>
                <a:cs typeface="Arial" panose="020B0604020202020204" pitchFamily="34" charset="0"/>
              </a:rPr>
              <a:t>curvy</a:t>
            </a:r>
            <a:r>
              <a:rPr lang="zh-CN" altLang="en-US">
                <a:solidFill>
                  <a:schemeClr val="bg1">
                    <a:lumMod val="75000"/>
                  </a:schemeClr>
                </a:solidFill>
                <a:latin typeface="Arial" panose="020B0604020202020204" pitchFamily="34" charset="0"/>
                <a:cs typeface="Arial" panose="020B0604020202020204" pitchFamily="34" charset="0"/>
              </a:rPr>
              <a:t> </a:t>
            </a:r>
            <a:r>
              <a:rPr lang="en-US" altLang="zh-CN">
                <a:solidFill>
                  <a:schemeClr val="bg1">
                    <a:lumMod val="75000"/>
                  </a:schemeClr>
                </a:solidFill>
                <a:latin typeface="Arial" panose="020B0604020202020204" pitchFamily="34" charset="0"/>
                <a:cs typeface="Arial" panose="020B0604020202020204" pitchFamily="34" charset="0"/>
              </a:rPr>
              <a:t>decision</a:t>
            </a:r>
            <a:r>
              <a:rPr lang="zh-CN" altLang="en-US">
                <a:solidFill>
                  <a:schemeClr val="bg1">
                    <a:lumMod val="75000"/>
                  </a:schemeClr>
                </a:solidFill>
                <a:latin typeface="Arial" panose="020B0604020202020204" pitchFamily="34" charset="0"/>
                <a:cs typeface="Arial" panose="020B0604020202020204" pitchFamily="34" charset="0"/>
              </a:rPr>
              <a:t> </a:t>
            </a:r>
            <a:r>
              <a:rPr lang="en-US" altLang="zh-CN">
                <a:solidFill>
                  <a:schemeClr val="bg1">
                    <a:lumMod val="75000"/>
                  </a:schemeClr>
                </a:solidFill>
                <a:latin typeface="Arial" panose="020B0604020202020204" pitchFamily="34" charset="0"/>
                <a:cs typeface="Arial" panose="020B0604020202020204" pitchFamily="34" charset="0"/>
              </a:rPr>
              <a:t>boundary</a:t>
            </a:r>
            <a:endParaRPr lang="en-CN">
              <a:solidFill>
                <a:schemeClr val="bg1">
                  <a:lumMod val="75000"/>
                </a:schemeClr>
              </a:solidFill>
            </a:endParaRPr>
          </a:p>
        </p:txBody>
      </p:sp>
      <p:sp>
        <p:nvSpPr>
          <p:cNvPr id="14" name="TextBox 13">
            <a:extLst>
              <a:ext uri="{FF2B5EF4-FFF2-40B4-BE49-F238E27FC236}">
                <a16:creationId xmlns:a16="http://schemas.microsoft.com/office/drawing/2014/main" id="{3C48B2B6-E443-8DC7-236E-F7D765E68CB9}"/>
              </a:ext>
            </a:extLst>
          </p:cNvPr>
          <p:cNvSpPr txBox="1"/>
          <p:nvPr/>
        </p:nvSpPr>
        <p:spPr>
          <a:xfrm>
            <a:off x="8723455" y="2959218"/>
            <a:ext cx="3249038" cy="923330"/>
          </a:xfrm>
          <a:prstGeom prst="rect">
            <a:avLst/>
          </a:prstGeom>
          <a:noFill/>
        </p:spPr>
        <p:txBody>
          <a:bodyPr wrap="square">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Approximating</a:t>
            </a:r>
            <a:r>
              <a:rPr lang="zh-CN" altLang="en-US" dirty="0">
                <a:solidFill>
                  <a:schemeClr val="bg1">
                    <a:lumMod val="75000"/>
                  </a:schemeClr>
                </a:solidFill>
                <a:latin typeface="Arial" panose="020B0604020202020204" pitchFamily="34" charset="0"/>
                <a:cs typeface="Arial" panose="020B0604020202020204" pitchFamily="34" charset="0"/>
              </a:rPr>
              <a:t> </a:t>
            </a:r>
            <a:r>
              <a:rPr lang="en-US" altLang="zh-CN" dirty="0">
                <a:solidFill>
                  <a:schemeClr val="bg1">
                    <a:lumMod val="75000"/>
                  </a:schemeClr>
                </a:solidFill>
                <a:latin typeface="Arial" panose="020B0604020202020204" pitchFamily="34" charset="0"/>
                <a:cs typeface="Arial" panose="020B0604020202020204" pitchFamily="34" charset="0"/>
              </a:rPr>
              <a:t>model:</a:t>
            </a:r>
          </a:p>
          <a:p>
            <a:r>
              <a:rPr lang="en-US" altLang="zh-CN" dirty="0">
                <a:solidFill>
                  <a:schemeClr val="bg1">
                    <a:lumMod val="75000"/>
                  </a:schemeClr>
                </a:solidFill>
                <a:latin typeface="Arial" panose="020B0604020202020204" pitchFamily="34" charset="0"/>
                <a:cs typeface="Arial" panose="020B0604020202020204" pitchFamily="34" charset="0"/>
              </a:rPr>
              <a:t>Linear</a:t>
            </a:r>
            <a:r>
              <a:rPr lang="zh-CN" altLang="en-US" dirty="0">
                <a:solidFill>
                  <a:schemeClr val="bg1">
                    <a:lumMod val="75000"/>
                  </a:schemeClr>
                </a:solidFill>
                <a:latin typeface="Arial" panose="020B0604020202020204" pitchFamily="34" charset="0"/>
                <a:cs typeface="Arial" panose="020B0604020202020204" pitchFamily="34" charset="0"/>
              </a:rPr>
              <a:t> </a:t>
            </a:r>
            <a:r>
              <a:rPr lang="en-US" altLang="zh-CN" dirty="0">
                <a:solidFill>
                  <a:schemeClr val="bg1">
                    <a:lumMod val="75000"/>
                  </a:schemeClr>
                </a:solidFill>
                <a:latin typeface="Arial" panose="020B0604020202020204" pitchFamily="34" charset="0"/>
                <a:cs typeface="Arial" panose="020B0604020202020204" pitchFamily="34" charset="0"/>
              </a:rPr>
              <a:t>model</a:t>
            </a:r>
            <a:r>
              <a:rPr lang="zh-CN" altLang="en-US" dirty="0">
                <a:solidFill>
                  <a:schemeClr val="bg1">
                    <a:lumMod val="75000"/>
                  </a:schemeClr>
                </a:solidFill>
                <a:latin typeface="Arial" panose="020B0604020202020204" pitchFamily="34" charset="0"/>
                <a:cs typeface="Arial" panose="020B0604020202020204" pitchFamily="34" charset="0"/>
              </a:rPr>
              <a:t> </a:t>
            </a:r>
            <a:r>
              <a:rPr lang="en-US" altLang="zh-CN" dirty="0">
                <a:solidFill>
                  <a:schemeClr val="bg1">
                    <a:lumMod val="75000"/>
                  </a:schemeClr>
                </a:solidFill>
                <a:latin typeface="Arial" panose="020B0604020202020204" pitchFamily="34" charset="0"/>
                <a:cs typeface="Arial" panose="020B0604020202020204" pitchFamily="34" charset="0"/>
              </a:rPr>
              <a:t>with</a:t>
            </a:r>
            <a:r>
              <a:rPr lang="zh-CN" altLang="en-US" dirty="0">
                <a:solidFill>
                  <a:schemeClr val="bg1">
                    <a:lumMod val="75000"/>
                  </a:schemeClr>
                </a:solidFill>
                <a:latin typeface="Arial" panose="020B0604020202020204" pitchFamily="34" charset="0"/>
                <a:cs typeface="Arial" panose="020B0604020202020204" pitchFamily="34" charset="0"/>
              </a:rPr>
              <a:t> </a:t>
            </a:r>
            <a:r>
              <a:rPr lang="en-US" altLang="zh-CN" dirty="0">
                <a:solidFill>
                  <a:schemeClr val="bg1">
                    <a:lumMod val="75000"/>
                  </a:schemeClr>
                </a:solidFill>
                <a:latin typeface="Arial" panose="020B0604020202020204" pitchFamily="34" charset="0"/>
                <a:cs typeface="Arial" panose="020B0604020202020204" pitchFamily="34" charset="0"/>
              </a:rPr>
              <a:t>low</a:t>
            </a:r>
            <a:r>
              <a:rPr lang="zh-CN" altLang="en-US" dirty="0">
                <a:solidFill>
                  <a:schemeClr val="bg1">
                    <a:lumMod val="75000"/>
                  </a:schemeClr>
                </a:solidFill>
                <a:latin typeface="Arial" panose="020B0604020202020204" pitchFamily="34" charset="0"/>
                <a:cs typeface="Arial" panose="020B0604020202020204" pitchFamily="34" charset="0"/>
              </a:rPr>
              <a:t> </a:t>
            </a:r>
            <a:r>
              <a:rPr lang="en-US" altLang="zh-CN" dirty="0">
                <a:solidFill>
                  <a:schemeClr val="bg1">
                    <a:lumMod val="75000"/>
                  </a:schemeClr>
                </a:solidFill>
                <a:latin typeface="Arial" panose="020B0604020202020204" pitchFamily="34" charset="0"/>
                <a:cs typeface="Arial" panose="020B0604020202020204" pitchFamily="34" charset="0"/>
              </a:rPr>
              <a:t>global</a:t>
            </a:r>
            <a:r>
              <a:rPr lang="zh-CN" altLang="en-US" dirty="0">
                <a:solidFill>
                  <a:schemeClr val="bg1">
                    <a:lumMod val="75000"/>
                  </a:schemeClr>
                </a:solidFill>
                <a:latin typeface="Arial" panose="020B0604020202020204" pitchFamily="34" charset="0"/>
                <a:cs typeface="Arial" panose="020B0604020202020204" pitchFamily="34" charset="0"/>
              </a:rPr>
              <a:t> </a:t>
            </a:r>
            <a:r>
              <a:rPr lang="en-US" altLang="zh-CN" dirty="0">
                <a:solidFill>
                  <a:schemeClr val="bg1">
                    <a:lumMod val="75000"/>
                  </a:schemeClr>
                </a:solidFill>
                <a:latin typeface="Arial" panose="020B0604020202020204" pitchFamily="34" charset="0"/>
                <a:cs typeface="Arial" panose="020B0604020202020204" pitchFamily="34" charset="0"/>
              </a:rPr>
              <a:t>accuracy,</a:t>
            </a:r>
            <a:r>
              <a:rPr lang="zh-CN" altLang="en-US" dirty="0">
                <a:solidFill>
                  <a:schemeClr val="bg1">
                    <a:lumMod val="75000"/>
                  </a:schemeClr>
                </a:solidFill>
                <a:latin typeface="Arial" panose="020B0604020202020204" pitchFamily="34" charset="0"/>
                <a:cs typeface="Arial" panose="020B0604020202020204" pitchFamily="34" charset="0"/>
              </a:rPr>
              <a:t> </a:t>
            </a:r>
            <a:r>
              <a:rPr lang="en-US" altLang="zh-CN" dirty="0">
                <a:solidFill>
                  <a:schemeClr val="bg1">
                    <a:lumMod val="75000"/>
                  </a:schemeClr>
                </a:solidFill>
                <a:latin typeface="Arial" panose="020B0604020202020204" pitchFamily="34" charset="0"/>
                <a:cs typeface="Arial" panose="020B0604020202020204" pitchFamily="34" charset="0"/>
              </a:rPr>
              <a:t>but</a:t>
            </a:r>
            <a:r>
              <a:rPr lang="zh-CN" altLang="en-US" dirty="0">
                <a:solidFill>
                  <a:schemeClr val="bg1">
                    <a:lumMod val="75000"/>
                  </a:schemeClr>
                </a:solidFill>
                <a:latin typeface="Arial" panose="020B0604020202020204" pitchFamily="34" charset="0"/>
                <a:cs typeface="Arial" panose="020B0604020202020204" pitchFamily="34" charset="0"/>
              </a:rPr>
              <a:t> </a:t>
            </a:r>
            <a:r>
              <a:rPr lang="en-US" altLang="zh-CN" dirty="0">
                <a:solidFill>
                  <a:schemeClr val="bg1">
                    <a:lumMod val="75000"/>
                  </a:schemeClr>
                </a:solidFill>
                <a:latin typeface="Arial" panose="020B0604020202020204" pitchFamily="34" charset="0"/>
                <a:cs typeface="Arial" panose="020B0604020202020204" pitchFamily="34" charset="0"/>
              </a:rPr>
              <a:t>accurate</a:t>
            </a:r>
            <a:r>
              <a:rPr lang="zh-CN" altLang="en-US" dirty="0">
                <a:solidFill>
                  <a:schemeClr val="bg1">
                    <a:lumMod val="75000"/>
                  </a:schemeClr>
                </a:solidFill>
                <a:latin typeface="Arial" panose="020B0604020202020204" pitchFamily="34" charset="0"/>
                <a:cs typeface="Arial" panose="020B0604020202020204" pitchFamily="34" charset="0"/>
              </a:rPr>
              <a:t> </a:t>
            </a:r>
            <a:r>
              <a:rPr lang="en-US" altLang="zh-CN" dirty="0">
                <a:solidFill>
                  <a:schemeClr val="bg1">
                    <a:lumMod val="75000"/>
                  </a:schemeClr>
                </a:solidFill>
                <a:latin typeface="Arial" panose="020B0604020202020204" pitchFamily="34" charset="0"/>
                <a:cs typeface="Arial" panose="020B0604020202020204" pitchFamily="34" charset="0"/>
              </a:rPr>
              <a:t>locally.</a:t>
            </a:r>
            <a:endParaRPr lang="en-CN" dirty="0">
              <a:solidFill>
                <a:schemeClr val="bg1">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2D03896-239B-2B58-2C40-603F1B1043C2}"/>
              </a:ext>
            </a:extLst>
          </p:cNvPr>
          <p:cNvSpPr txBox="1"/>
          <p:nvPr/>
        </p:nvSpPr>
        <p:spPr>
          <a:xfrm>
            <a:off x="7685650" y="3872306"/>
            <a:ext cx="4117805" cy="307777"/>
          </a:xfrm>
          <a:prstGeom prst="rect">
            <a:avLst/>
          </a:prstGeom>
          <a:noFill/>
        </p:spPr>
        <p:txBody>
          <a:bodyPr wrap="square">
            <a:spAutoFit/>
          </a:bodyPr>
          <a:lstStyle/>
          <a:p>
            <a:r>
              <a:rPr lang="en-US" altLang="zh-CN" sz="1400">
                <a:solidFill>
                  <a:schemeClr val="accent1"/>
                </a:solidFill>
                <a:latin typeface="Arial" panose="020B0604020202020204" pitchFamily="34" charset="0"/>
                <a:cs typeface="Arial" panose="020B0604020202020204" pitchFamily="34" charset="0"/>
              </a:rPr>
              <a:t>Local</a:t>
            </a:r>
            <a:r>
              <a:rPr lang="zh-CN" altLang="en-US" sz="1400">
                <a:solidFill>
                  <a:schemeClr val="accent1"/>
                </a:solidFill>
                <a:latin typeface="Arial" panose="020B0604020202020204" pitchFamily="34" charset="0"/>
                <a:cs typeface="Arial" panose="020B0604020202020204" pitchFamily="34" charset="0"/>
              </a:rPr>
              <a:t> </a:t>
            </a:r>
            <a:r>
              <a:rPr lang="en-US" altLang="zh-CN" sz="1400">
                <a:solidFill>
                  <a:schemeClr val="accent1"/>
                </a:solidFill>
                <a:latin typeface="Arial" panose="020B0604020202020204" pitchFamily="34" charset="0"/>
                <a:cs typeface="Arial" panose="020B0604020202020204" pitchFamily="34" charset="0"/>
              </a:rPr>
              <a:t>explanations</a:t>
            </a:r>
            <a:r>
              <a:rPr lang="zh-CN" altLang="en-US" sz="1400">
                <a:solidFill>
                  <a:schemeClr val="accent1"/>
                </a:solidFill>
                <a:latin typeface="Arial" panose="020B0604020202020204" pitchFamily="34" charset="0"/>
                <a:cs typeface="Arial" panose="020B0604020202020204" pitchFamily="34" charset="0"/>
              </a:rPr>
              <a:t> </a:t>
            </a:r>
            <a:r>
              <a:rPr lang="en-US" altLang="zh-CN" sz="1400">
                <a:solidFill>
                  <a:schemeClr val="accent1"/>
                </a:solidFill>
                <a:latin typeface="Arial" panose="020B0604020202020204" pitchFamily="34" charset="0"/>
                <a:cs typeface="Arial" panose="020B0604020202020204" pitchFamily="34" charset="0"/>
              </a:rPr>
              <a:t>for</a:t>
            </a:r>
            <a:r>
              <a:rPr lang="zh-CN" altLang="en-US" sz="1400">
                <a:solidFill>
                  <a:schemeClr val="accent1"/>
                </a:solidFill>
                <a:latin typeface="Arial" panose="020B0604020202020204" pitchFamily="34" charset="0"/>
                <a:cs typeface="Arial" panose="020B0604020202020204" pitchFamily="34" charset="0"/>
              </a:rPr>
              <a:t> </a:t>
            </a:r>
            <a:r>
              <a:rPr lang="en-US" altLang="zh-CN" sz="1400">
                <a:solidFill>
                  <a:schemeClr val="accent1"/>
                </a:solidFill>
                <a:latin typeface="Arial" panose="020B0604020202020204" pitchFamily="34" charset="0"/>
                <a:cs typeface="Arial" panose="020B0604020202020204" pitchFamily="34" charset="0"/>
              </a:rPr>
              <a:t>two</a:t>
            </a:r>
            <a:r>
              <a:rPr lang="zh-CN" altLang="en-US" sz="1400">
                <a:solidFill>
                  <a:schemeClr val="accent1"/>
                </a:solidFill>
                <a:latin typeface="Arial" panose="020B0604020202020204" pitchFamily="34" charset="0"/>
                <a:cs typeface="Arial" panose="020B0604020202020204" pitchFamily="34" charset="0"/>
              </a:rPr>
              <a:t> </a:t>
            </a:r>
            <a:r>
              <a:rPr lang="en-US" altLang="zh-CN" sz="1400">
                <a:solidFill>
                  <a:schemeClr val="accent1"/>
                </a:solidFill>
                <a:latin typeface="Arial" panose="020B0604020202020204" pitchFamily="34" charset="0"/>
                <a:cs typeface="Arial" panose="020B0604020202020204" pitchFamily="34" charset="0"/>
              </a:rPr>
              <a:t>prediction</a:t>
            </a:r>
            <a:r>
              <a:rPr lang="zh-CN" altLang="en-US" sz="1400">
                <a:solidFill>
                  <a:schemeClr val="accent1"/>
                </a:solidFill>
                <a:latin typeface="Arial" panose="020B0604020202020204" pitchFamily="34" charset="0"/>
                <a:cs typeface="Arial" panose="020B0604020202020204" pitchFamily="34" charset="0"/>
              </a:rPr>
              <a:t> </a:t>
            </a:r>
            <a:r>
              <a:rPr lang="en-US" altLang="zh-CN" sz="1400">
                <a:solidFill>
                  <a:schemeClr val="accent1"/>
                </a:solidFill>
                <a:latin typeface="Arial" panose="020B0604020202020204" pitchFamily="34" charset="0"/>
                <a:cs typeface="Arial" panose="020B0604020202020204" pitchFamily="34" charset="0"/>
              </a:rPr>
              <a:t>algorithms</a:t>
            </a:r>
            <a:endParaRPr lang="en-CN" sz="1400">
              <a:solidFill>
                <a:schemeClr val="accent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19931EC-ADA5-B730-8BF0-81D24B43B9A0}"/>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Arial" panose="020B0604020202020204" pitchFamily="34" charset="0"/>
                <a:cs typeface="Arial" panose="020B0604020202020204" pitchFamily="34" charset="0"/>
              </a:rPr>
              <a:t>LIME</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19" name="TextBox 18">
            <a:extLst>
              <a:ext uri="{FF2B5EF4-FFF2-40B4-BE49-F238E27FC236}">
                <a16:creationId xmlns:a16="http://schemas.microsoft.com/office/drawing/2014/main" id="{5BE6005A-57A7-FE43-1BCF-7B45473E139D}"/>
              </a:ext>
            </a:extLst>
          </p:cNvPr>
          <p:cNvSpPr txBox="1"/>
          <p:nvPr/>
        </p:nvSpPr>
        <p:spPr>
          <a:xfrm>
            <a:off x="5020811" y="6134274"/>
            <a:ext cx="6098796" cy="369332"/>
          </a:xfrm>
          <a:prstGeom prst="rect">
            <a:avLst/>
          </a:prstGeom>
          <a:noFill/>
        </p:spPr>
        <p:txBody>
          <a:bodyPr wrap="square">
            <a:spAutoFit/>
          </a:bodyPr>
          <a:lstStyle/>
          <a:p>
            <a:r>
              <a:rPr lang="en-US" altLang="zh-CN">
                <a:solidFill>
                  <a:schemeClr val="bg1">
                    <a:lumMod val="75000"/>
                  </a:schemeClr>
                </a:solidFill>
                <a:latin typeface="Arial" panose="020B0604020202020204" pitchFamily="34" charset="0"/>
                <a:cs typeface="Arial" panose="020B0604020202020204" pitchFamily="34" charset="0"/>
              </a:rPr>
              <a:t>Same</a:t>
            </a:r>
            <a:r>
              <a:rPr lang="zh-CN" altLang="en-US">
                <a:solidFill>
                  <a:schemeClr val="bg1">
                    <a:lumMod val="75000"/>
                  </a:schemeClr>
                </a:solidFill>
                <a:latin typeface="Arial" panose="020B0604020202020204" pitchFamily="34" charset="0"/>
                <a:cs typeface="Arial" panose="020B0604020202020204" pitchFamily="34" charset="0"/>
              </a:rPr>
              <a:t> </a:t>
            </a:r>
            <a:r>
              <a:rPr lang="en-US" altLang="zh-CN">
                <a:solidFill>
                  <a:schemeClr val="bg1">
                    <a:lumMod val="75000"/>
                  </a:schemeClr>
                </a:solidFill>
                <a:latin typeface="Arial" panose="020B0604020202020204" pitchFamily="34" charset="0"/>
                <a:cs typeface="Arial" panose="020B0604020202020204" pitchFamily="34" charset="0"/>
              </a:rPr>
              <a:t>input:</a:t>
            </a:r>
            <a:endParaRPr lang="en-CN"/>
          </a:p>
        </p:txBody>
      </p:sp>
      <p:sp>
        <p:nvSpPr>
          <p:cNvPr id="2" name="TextBox 1">
            <a:extLst>
              <a:ext uri="{FF2B5EF4-FFF2-40B4-BE49-F238E27FC236}">
                <a16:creationId xmlns:a16="http://schemas.microsoft.com/office/drawing/2014/main" id="{CA83480A-7D3A-138C-6851-CA82B669926D}"/>
              </a:ext>
            </a:extLst>
          </p:cNvPr>
          <p:cNvSpPr txBox="1"/>
          <p:nvPr/>
        </p:nvSpPr>
        <p:spPr>
          <a:xfrm>
            <a:off x="440118" y="6016631"/>
            <a:ext cx="4709287" cy="646331"/>
          </a:xfrm>
          <a:prstGeom prst="rect">
            <a:avLst/>
          </a:prstGeom>
          <a:noFill/>
        </p:spPr>
        <p:txBody>
          <a:bodyPr wrap="square" rtlCol="0">
            <a:spAutoFit/>
          </a:bodyPr>
          <a:lstStyle/>
          <a:p>
            <a:r>
              <a:rPr lang="en-US" altLang="zh-CN" sz="1200" dirty="0"/>
              <a:t>Image Source: </a:t>
            </a:r>
          </a:p>
          <a:p>
            <a:r>
              <a:rPr lang="en-US" altLang="zh-CN" sz="1200" dirty="0"/>
              <a:t>IFME: Influence Function Based Model Explanation for Black Box Decision Systems. Zha, etc. 2020.</a:t>
            </a:r>
          </a:p>
        </p:txBody>
      </p:sp>
    </p:spTree>
    <p:extLst>
      <p:ext uri="{BB962C8B-B14F-4D97-AF65-F5344CB8AC3E}">
        <p14:creationId xmlns:p14="http://schemas.microsoft.com/office/powerpoint/2010/main" val="751820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C245C93-46FD-D7F2-764A-E779B289A1CC}"/>
              </a:ext>
            </a:extLst>
          </p:cNvPr>
          <p:cNvSpPr>
            <a:spLocks noGrp="1"/>
          </p:cNvSpPr>
          <p:nvPr>
            <p:ph idx="1"/>
          </p:nvPr>
        </p:nvSpPr>
        <p:spPr>
          <a:xfrm>
            <a:off x="768436" y="1059779"/>
            <a:ext cx="11136519" cy="5773450"/>
          </a:xfrm>
        </p:spPr>
        <p:txBody>
          <a:bodyPr>
            <a:normAutofit/>
          </a:bodyPr>
          <a:lstStyle/>
          <a:p>
            <a:r>
              <a:rPr lang="en-US" sz="2200" dirty="0">
                <a:latin typeface="Arial" panose="020B0604020202020204" pitchFamily="34" charset="0"/>
                <a:cs typeface="Arial" panose="020B0604020202020204" pitchFamily="34" charset="0"/>
              </a:rPr>
              <a:t>One tree does not offer high accuracy</a:t>
            </a:r>
          </a:p>
          <a:p>
            <a:pPr lvl="1">
              <a:buFont typeface="Courier New" panose="02070309020205020404" pitchFamily="49" charset="0"/>
              <a:buChar char="o"/>
            </a:pPr>
            <a:r>
              <a:rPr lang="en-US" altLang="zh-CN" sz="2000" dirty="0">
                <a:latin typeface="Arial" panose="020B0604020202020204" pitchFamily="34" charset="0"/>
                <a:cs typeface="Arial" panose="020B0604020202020204" pitchFamily="34" charset="0"/>
              </a:rPr>
              <a:t>Prediction</a:t>
            </a:r>
            <a:r>
              <a:rPr 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a:t>
            </a:r>
            <a:r>
              <a:rPr lang="zh-CN" alt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averaging </a:t>
            </a:r>
            <a:r>
              <a:rPr lang="en-US" altLang="zh-CN" sz="2000" dirty="0">
                <a:latin typeface="Arial" panose="020B0604020202020204" pitchFamily="34" charset="0"/>
                <a:cs typeface="Arial" panose="020B0604020202020204" pitchFamily="34" charset="0"/>
              </a:rPr>
              <a:t>many</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(e.g.,</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1000)</a:t>
            </a:r>
            <a:r>
              <a:rPr lang="zh-CN" alt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trees’ predictions</a:t>
            </a:r>
            <a:r>
              <a:rPr lang="en-US" altLang="zh-CN" sz="2000" b="1" baseline="30000" dirty="0">
                <a:latin typeface="Arial" panose="020B0604020202020204" pitchFamily="34" charset="0"/>
                <a:cs typeface="Arial" panose="020B0604020202020204" pitchFamily="34" charset="0"/>
              </a:rPr>
              <a:t>[1]</a:t>
            </a:r>
          </a:p>
          <a:p>
            <a:pPr lvl="1">
              <a:buFont typeface="Courier New" panose="02070309020205020404" pitchFamily="49" charset="0"/>
              <a:buChar char="o"/>
            </a:pPr>
            <a:r>
              <a:rPr lang="en-US" altLang="zh-CN" sz="2000" dirty="0">
                <a:latin typeface="Arial" panose="020B0604020202020204" pitchFamily="34" charset="0"/>
                <a:cs typeface="Arial" panose="020B0604020202020204" pitchFamily="34" charset="0"/>
              </a:rPr>
              <a:t>One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tree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is</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intrinsically</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interpretable,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but</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m</a:t>
            </a:r>
            <a:r>
              <a:rPr lang="en-US" sz="2000" dirty="0">
                <a:latin typeface="Arial" panose="020B0604020202020204" pitchFamily="34" charset="0"/>
                <a:cs typeface="Arial" panose="020B0604020202020204" pitchFamily="34" charset="0"/>
              </a:rPr>
              <a:t>any trees are not</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Global interpretation using feature importance</a:t>
            </a:r>
            <a:endParaRPr lang="en-US" altLang="zh-CN" sz="22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altLang="zh-CN" sz="2000" dirty="0">
                <a:latin typeface="Arial" panose="020B0604020202020204" pitchFamily="34" charset="0"/>
                <a:cs typeface="Arial" panose="020B0604020202020204" pitchFamily="34" charset="0"/>
              </a:rPr>
              <a:t>Example: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the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most</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distinguishing</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feature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to</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separate</a:t>
            </a:r>
            <a:r>
              <a:rPr lang="zh-CN" altLang="en-US" sz="2000" dirty="0">
                <a:latin typeface="Arial" panose="020B0604020202020204" pitchFamily="34" charset="0"/>
                <a:cs typeface="Arial" panose="020B0604020202020204" pitchFamily="34" charset="0"/>
              </a:rPr>
              <a:t> </a:t>
            </a:r>
            <a:r>
              <a:rPr lang="en-US" altLang="zh-CN" sz="2000" u="sng" dirty="0">
                <a:latin typeface="Arial" panose="020B0604020202020204" pitchFamily="34" charset="0"/>
                <a:cs typeface="Arial" panose="020B0604020202020204" pitchFamily="34" charset="0"/>
              </a:rPr>
              <a:t>high-</a:t>
            </a:r>
            <a:r>
              <a:rPr lang="zh-CN" altLang="en-US" sz="2000" u="sng" dirty="0">
                <a:latin typeface="Arial" panose="020B0604020202020204" pitchFamily="34" charset="0"/>
                <a:cs typeface="Arial" panose="020B0604020202020204" pitchFamily="34" charset="0"/>
              </a:rPr>
              <a:t> </a:t>
            </a:r>
            <a:r>
              <a:rPr lang="en-US" altLang="zh-CN" sz="2000" u="sng" dirty="0">
                <a:latin typeface="Arial" panose="020B0604020202020204" pitchFamily="34" charset="0"/>
                <a:cs typeface="Arial" panose="020B0604020202020204" pitchFamily="34" charset="0"/>
              </a:rPr>
              <a:t>and</a:t>
            </a:r>
            <a:r>
              <a:rPr lang="zh-CN" altLang="en-US" sz="2000" u="sng" dirty="0">
                <a:latin typeface="Arial" panose="020B0604020202020204" pitchFamily="34" charset="0"/>
                <a:cs typeface="Arial" panose="020B0604020202020204" pitchFamily="34" charset="0"/>
              </a:rPr>
              <a:t> </a:t>
            </a:r>
            <a:r>
              <a:rPr lang="en-US" altLang="zh-CN" sz="2000" u="sng" dirty="0">
                <a:latin typeface="Arial" panose="020B0604020202020204" pitchFamily="34" charset="0"/>
                <a:cs typeface="Arial" panose="020B0604020202020204" pitchFamily="34" charset="0"/>
              </a:rPr>
              <a:t>low-risk</a:t>
            </a:r>
            <a:r>
              <a:rPr lang="zh-CN" altLang="en-US" sz="2000" u="sng" dirty="0">
                <a:latin typeface="Arial" panose="020B0604020202020204" pitchFamily="34" charset="0"/>
                <a:cs typeface="Arial" panose="020B0604020202020204" pitchFamily="34" charset="0"/>
              </a:rPr>
              <a:t> </a:t>
            </a:r>
            <a:r>
              <a:rPr lang="en-US" altLang="zh-CN" sz="2000" u="sng" dirty="0">
                <a:latin typeface="Arial" panose="020B0604020202020204" pitchFamily="34" charset="0"/>
                <a:cs typeface="Arial" panose="020B0604020202020204" pitchFamily="34" charset="0"/>
              </a:rPr>
              <a:t>loan</a:t>
            </a:r>
            <a:r>
              <a:rPr lang="zh-CN" altLang="en-US" sz="2000" u="sng" dirty="0">
                <a:latin typeface="Arial" panose="020B0604020202020204" pitchFamily="34" charset="0"/>
                <a:cs typeface="Arial" panose="020B0604020202020204" pitchFamily="34" charset="0"/>
              </a:rPr>
              <a:t> </a:t>
            </a:r>
            <a:r>
              <a:rPr lang="en-US" altLang="zh-CN" sz="2000" u="sng" dirty="0">
                <a:latin typeface="Arial" panose="020B0604020202020204" pitchFamily="34" charset="0"/>
                <a:cs typeface="Arial" panose="020B0604020202020204" pitchFamily="34" charset="0"/>
              </a:rPr>
              <a:t>applicants</a:t>
            </a:r>
            <a:r>
              <a:rPr lang="zh-CN" altLang="en-US" sz="2000" u="sng"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is</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how</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much</a:t>
            </a:r>
            <a:r>
              <a:rPr lang="zh-CN" altLang="en-US" sz="2000" dirty="0">
                <a:latin typeface="Arial" panose="020B0604020202020204" pitchFamily="34" charset="0"/>
                <a:cs typeface="Arial" panose="020B0604020202020204" pitchFamily="34" charset="0"/>
              </a:rPr>
              <a:t> </a:t>
            </a:r>
            <a:r>
              <a:rPr lang="en-US" altLang="zh-CN" sz="2000" u="sng" dirty="0">
                <a:latin typeface="Arial" panose="020B0604020202020204" pitchFamily="34" charset="0"/>
                <a:cs typeface="Arial" panose="020B0604020202020204" pitchFamily="34" charset="0"/>
              </a:rPr>
              <a:t>money</a:t>
            </a:r>
            <a:r>
              <a:rPr lang="zh-CN" altLang="en-US" sz="2000" u="sng" dirty="0">
                <a:latin typeface="Arial" panose="020B0604020202020204" pitchFamily="34" charset="0"/>
                <a:cs typeface="Arial" panose="020B0604020202020204" pitchFamily="34" charset="0"/>
              </a:rPr>
              <a:t> </a:t>
            </a:r>
            <a:r>
              <a:rPr lang="en-US" altLang="zh-CN" sz="2000" u="sng" dirty="0">
                <a:latin typeface="Arial" panose="020B0604020202020204" pitchFamily="34" charset="0"/>
                <a:cs typeface="Arial" panose="020B0604020202020204" pitchFamily="34" charset="0"/>
              </a:rPr>
              <a:t>in</a:t>
            </a:r>
            <a:r>
              <a:rPr lang="zh-CN" altLang="en-US" sz="2000" u="sng" dirty="0">
                <a:latin typeface="Arial" panose="020B0604020202020204" pitchFamily="34" charset="0"/>
                <a:cs typeface="Arial" panose="020B0604020202020204" pitchFamily="34" charset="0"/>
              </a:rPr>
              <a:t> </a:t>
            </a:r>
            <a:r>
              <a:rPr lang="en-US" altLang="zh-CN" sz="2000" u="sng" dirty="0">
                <a:latin typeface="Arial" panose="020B0604020202020204" pitchFamily="34" charset="0"/>
                <a:cs typeface="Arial" panose="020B0604020202020204" pitchFamily="34" charset="0"/>
              </a:rPr>
              <a:t>accounts</a:t>
            </a:r>
            <a:r>
              <a:rPr lang="en-US" altLang="zh-CN"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Count of usage of a feature</a:t>
            </a:r>
            <a:r>
              <a:rPr lang="en-US" altLang="zh-CN" sz="2000" dirty="0">
                <a:latin typeface="Arial" panose="020B0604020202020204" pitchFamily="34" charset="0"/>
                <a:cs typeface="Arial" panose="020B0604020202020204" pitchFamily="34" charset="0"/>
              </a:rPr>
              <a:t>:</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how</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often</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a</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feature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is</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used</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to</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partition</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samples.</a:t>
            </a:r>
          </a:p>
          <a:p>
            <a:pPr lvl="1">
              <a:buFont typeface="Courier New" panose="02070309020205020404" pitchFamily="49" charset="0"/>
              <a:buChar char="o"/>
            </a:pPr>
            <a:r>
              <a:rPr lang="en-US" sz="2000" dirty="0">
                <a:latin typeface="Arial" panose="020B0604020202020204" pitchFamily="34" charset="0"/>
                <a:cs typeface="Arial" panose="020B0604020202020204" pitchFamily="34" charset="0"/>
              </a:rPr>
              <a:t>Sum of a feature’s information gai</a:t>
            </a:r>
            <a:r>
              <a:rPr lang="en-US" altLang="zh-CN" sz="2000" dirty="0">
                <a:latin typeface="Arial" panose="020B0604020202020204" pitchFamily="34" charset="0"/>
                <a:cs typeface="Arial" panose="020B0604020202020204" pitchFamily="34" charset="0"/>
              </a:rPr>
              <a:t>n:</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power</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for</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partition</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sample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into</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pure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classes</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(sort</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of</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a</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feature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ranking</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method).</a:t>
            </a:r>
            <a:endParaRPr lang="en-US" sz="2000" dirty="0">
              <a:latin typeface="Arial" panose="020B0604020202020204" pitchFamily="34" charset="0"/>
              <a:cs typeface="Arial" panose="020B0604020202020204" pitchFamily="34" charset="0"/>
            </a:endParaRPr>
          </a:p>
          <a:p>
            <a:pPr lvl="1">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p:txBody>
      </p:sp>
      <p:pic>
        <p:nvPicPr>
          <p:cNvPr id="10" name="Picture 2" descr="Machine learning for Banking: Loan approval use case | by Youssef Fenjiro |  Medium">
            <a:extLst>
              <a:ext uri="{FF2B5EF4-FFF2-40B4-BE49-F238E27FC236}">
                <a16:creationId xmlns:a16="http://schemas.microsoft.com/office/drawing/2014/main" id="{D22EEEC5-B5EF-707C-4FC9-1C8EAB6B9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59" y="2263954"/>
            <a:ext cx="3754673" cy="1877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andom Forest Regression. Random Forest Regression is a… | by Chaya | Level  Up Coding">
            <a:extLst>
              <a:ext uri="{FF2B5EF4-FFF2-40B4-BE49-F238E27FC236}">
                <a16:creationId xmlns:a16="http://schemas.microsoft.com/office/drawing/2014/main" id="{1DB723D7-BCD8-ABD0-CD07-0F142AE44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944" y="2385342"/>
            <a:ext cx="3167390" cy="1832282"/>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a:extLst>
              <a:ext uri="{FF2B5EF4-FFF2-40B4-BE49-F238E27FC236}">
                <a16:creationId xmlns:a16="http://schemas.microsoft.com/office/drawing/2014/main" id="{A71343C1-EB63-62DD-654F-5D87EB3E3DDF}"/>
              </a:ext>
            </a:extLst>
          </p:cNvPr>
          <p:cNvSpPr/>
          <p:nvPr/>
        </p:nvSpPr>
        <p:spPr>
          <a:xfrm>
            <a:off x="4558098" y="3176250"/>
            <a:ext cx="1167354" cy="3274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20394E8-36AE-5598-8704-A06BC3214B00}"/>
              </a:ext>
            </a:extLst>
          </p:cNvPr>
          <p:cNvSpPr txBox="1"/>
          <p:nvPr/>
        </p:nvSpPr>
        <p:spPr>
          <a:xfrm>
            <a:off x="4300854" y="2624892"/>
            <a:ext cx="1677126" cy="369332"/>
          </a:xfrm>
          <a:prstGeom prst="rect">
            <a:avLst/>
          </a:prstGeom>
          <a:noFill/>
        </p:spPr>
        <p:txBody>
          <a:bodyPr wrap="none" rtlCol="0">
            <a:spAutoFit/>
          </a:bodyPr>
          <a:lstStyle/>
          <a:p>
            <a:r>
              <a:rPr lang="en-US"/>
              <a:t>Higher accuracy</a:t>
            </a:r>
          </a:p>
        </p:txBody>
      </p:sp>
      <p:sp>
        <p:nvSpPr>
          <p:cNvPr id="14" name="TextBox 13">
            <a:extLst>
              <a:ext uri="{FF2B5EF4-FFF2-40B4-BE49-F238E27FC236}">
                <a16:creationId xmlns:a16="http://schemas.microsoft.com/office/drawing/2014/main" id="{22332E97-264E-DDA3-6644-5FBFA6FD3F44}"/>
              </a:ext>
            </a:extLst>
          </p:cNvPr>
          <p:cNvSpPr txBox="1"/>
          <p:nvPr/>
        </p:nvSpPr>
        <p:spPr>
          <a:xfrm>
            <a:off x="4300854" y="3556889"/>
            <a:ext cx="2217082" cy="369332"/>
          </a:xfrm>
          <a:prstGeom prst="rect">
            <a:avLst/>
          </a:prstGeom>
          <a:noFill/>
        </p:spPr>
        <p:txBody>
          <a:bodyPr wrap="none" rtlCol="0">
            <a:spAutoFit/>
          </a:bodyPr>
          <a:lstStyle/>
          <a:p>
            <a:r>
              <a:rPr lang="en-US"/>
              <a:t>Lower interpretability</a:t>
            </a:r>
          </a:p>
        </p:txBody>
      </p:sp>
      <p:pic>
        <p:nvPicPr>
          <p:cNvPr id="21506" name="Picture 2" descr="How to Tune the Number and Size of Decision Trees with ...">
            <a:extLst>
              <a:ext uri="{FF2B5EF4-FFF2-40B4-BE49-F238E27FC236}">
                <a16:creationId xmlns:a16="http://schemas.microsoft.com/office/drawing/2014/main" id="{CC8F9A8A-F67A-9CDD-976A-0E42BD857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9177" y="24771"/>
            <a:ext cx="3233600" cy="2425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2B14B6-908C-58B3-09DE-EB81FBBFE83C}"/>
              </a:ext>
            </a:extLst>
          </p:cNvPr>
          <p:cNvSpPr txBox="1"/>
          <p:nvPr/>
        </p:nvSpPr>
        <p:spPr>
          <a:xfrm>
            <a:off x="7936089" y="502886"/>
            <a:ext cx="1151467" cy="369332"/>
          </a:xfrm>
          <a:prstGeom prst="rect">
            <a:avLst/>
          </a:prstGeom>
          <a:noFill/>
        </p:spPr>
        <p:txBody>
          <a:bodyPr wrap="square">
            <a:spAutoFit/>
          </a:bodyPr>
          <a:lstStyle/>
          <a:p>
            <a:r>
              <a:rPr lang="en-US" altLang="zh-CN" sz="1800">
                <a:latin typeface="Arial" panose="020B0604020202020204" pitchFamily="34" charset="0"/>
                <a:cs typeface="Arial" panose="020B0604020202020204" pitchFamily="34" charset="0"/>
              </a:rPr>
              <a:t>A</a:t>
            </a:r>
            <a:r>
              <a:rPr lang="en-US" sz="1800">
                <a:latin typeface="Arial" panose="020B0604020202020204" pitchFamily="34" charset="0"/>
                <a:cs typeface="Arial" panose="020B0604020202020204" pitchFamily="34" charset="0"/>
              </a:rPr>
              <a:t>ccuracy</a:t>
            </a:r>
            <a:endParaRPr lang="en-CN"/>
          </a:p>
        </p:txBody>
      </p:sp>
      <p:sp>
        <p:nvSpPr>
          <p:cNvPr id="6" name="TextBox 5">
            <a:extLst>
              <a:ext uri="{FF2B5EF4-FFF2-40B4-BE49-F238E27FC236}">
                <a16:creationId xmlns:a16="http://schemas.microsoft.com/office/drawing/2014/main" id="{716274AA-00A2-196C-AD7C-74880DA51AC7}"/>
              </a:ext>
            </a:extLst>
          </p:cNvPr>
          <p:cNvSpPr txBox="1"/>
          <p:nvPr/>
        </p:nvSpPr>
        <p:spPr>
          <a:xfrm>
            <a:off x="9697156" y="2311979"/>
            <a:ext cx="2207799" cy="369332"/>
          </a:xfrm>
          <a:prstGeom prst="rect">
            <a:avLst/>
          </a:prstGeom>
          <a:noFill/>
        </p:spPr>
        <p:txBody>
          <a:bodyPr wrap="square">
            <a:spAutoFit/>
          </a:bodyPr>
          <a:lstStyle/>
          <a:p>
            <a:r>
              <a:rPr lang="en-US" altLang="zh-CN" sz="1800">
                <a:latin typeface="Arial" panose="020B0604020202020204" pitchFamily="34" charset="0"/>
                <a:cs typeface="Arial" panose="020B0604020202020204" pitchFamily="34" charset="0"/>
              </a:rPr>
              <a:t>Number</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of</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trees</a:t>
            </a:r>
            <a:endParaRPr lang="en-CN"/>
          </a:p>
        </p:txBody>
      </p:sp>
      <p:sp>
        <p:nvSpPr>
          <p:cNvPr id="9" name="Title 1">
            <a:extLst>
              <a:ext uri="{FF2B5EF4-FFF2-40B4-BE49-F238E27FC236}">
                <a16:creationId xmlns:a16="http://schemas.microsoft.com/office/drawing/2014/main" id="{DCA6C708-7BBF-9165-6B1A-C2496790223C}"/>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AC8E68"/>
                </a:solidFill>
                <a:latin typeface="Arial" panose="020B0604020202020204" pitchFamily="34" charset="0"/>
                <a:cs typeface="Arial" panose="020B0604020202020204" pitchFamily="34" charset="0"/>
              </a:rPr>
              <a:t>Explaining many trees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2" name="TextBox 1">
            <a:extLst>
              <a:ext uri="{FF2B5EF4-FFF2-40B4-BE49-F238E27FC236}">
                <a16:creationId xmlns:a16="http://schemas.microsoft.com/office/drawing/2014/main" id="{0C0F4605-CF3E-AE52-6B09-BE718BCC399C}"/>
              </a:ext>
            </a:extLst>
          </p:cNvPr>
          <p:cNvSpPr txBox="1"/>
          <p:nvPr/>
        </p:nvSpPr>
        <p:spPr>
          <a:xfrm>
            <a:off x="6321944" y="6189836"/>
            <a:ext cx="5966823" cy="646331"/>
          </a:xfrm>
          <a:prstGeom prst="rect">
            <a:avLst/>
          </a:prstGeom>
          <a:noFill/>
        </p:spPr>
        <p:txBody>
          <a:bodyPr wrap="square" rtlCol="0">
            <a:spAutoFit/>
          </a:bodyPr>
          <a:lstStyle/>
          <a:p>
            <a:r>
              <a:rPr lang="en-US" altLang="zh-CN" sz="1200" dirty="0"/>
              <a:t>Image Source: </a:t>
            </a:r>
          </a:p>
          <a:p>
            <a:r>
              <a:rPr lang="en-US" altLang="zh-CN" sz="1200" dirty="0"/>
              <a:t>A hybrid time series forecasting approach integrating fuzzy clustering and machine learning for enhanced power consumption prediction. Khalaf Alsalem. 2025</a:t>
            </a:r>
          </a:p>
        </p:txBody>
      </p:sp>
      <p:sp>
        <p:nvSpPr>
          <p:cNvPr id="3" name="TextBox 2">
            <a:extLst>
              <a:ext uri="{FF2B5EF4-FFF2-40B4-BE49-F238E27FC236}">
                <a16:creationId xmlns:a16="http://schemas.microsoft.com/office/drawing/2014/main" id="{C086C919-26C3-B1CC-4BC5-FB3F8F998225}"/>
              </a:ext>
            </a:extLst>
          </p:cNvPr>
          <p:cNvSpPr txBox="1"/>
          <p:nvPr/>
        </p:nvSpPr>
        <p:spPr>
          <a:xfrm>
            <a:off x="457979" y="6513001"/>
            <a:ext cx="2978727" cy="276999"/>
          </a:xfrm>
          <a:prstGeom prst="rect">
            <a:avLst/>
          </a:prstGeom>
          <a:noFill/>
        </p:spPr>
        <p:txBody>
          <a:bodyPr wrap="square">
            <a:spAutoFit/>
          </a:bodyPr>
          <a:lstStyle/>
          <a:p>
            <a:r>
              <a:rPr lang="en-US" sz="1200" b="0" i="0" dirty="0">
                <a:solidFill>
                  <a:srgbClr val="333333"/>
                </a:solidFill>
                <a:effectLst/>
                <a:latin typeface="Arial" panose="020B0604020202020204" pitchFamily="34" charset="0"/>
                <a:cs typeface="Arial" panose="020B0604020202020204" pitchFamily="34" charset="0"/>
              </a:rPr>
              <a:t>[1] Random Forests</a:t>
            </a:r>
            <a:r>
              <a:rPr lang="en-US" sz="1200" dirty="0">
                <a:solidFill>
                  <a:srgbClr val="333333"/>
                </a:solidFill>
                <a:latin typeface="Arial" panose="020B0604020202020204" pitchFamily="34" charset="0"/>
                <a:cs typeface="Arial" panose="020B0604020202020204" pitchFamily="34" charset="0"/>
              </a:rPr>
              <a:t>. Leo </a:t>
            </a:r>
            <a:r>
              <a:rPr lang="en-US" sz="1200" dirty="0" err="1">
                <a:solidFill>
                  <a:srgbClr val="333333"/>
                </a:solidFill>
                <a:latin typeface="Arial" panose="020B0604020202020204" pitchFamily="34" charset="0"/>
                <a:cs typeface="Arial" panose="020B0604020202020204" pitchFamily="34" charset="0"/>
              </a:rPr>
              <a:t>Breiman</a:t>
            </a:r>
            <a:r>
              <a:rPr lang="en-US" sz="1200" dirty="0">
                <a:solidFill>
                  <a:srgbClr val="333333"/>
                </a:solidFill>
                <a:latin typeface="Arial" panose="020B0604020202020204" pitchFamily="34" charset="0"/>
                <a:cs typeface="Arial" panose="020B0604020202020204" pitchFamily="34" charset="0"/>
              </a:rPr>
              <a:t>. 2001.</a:t>
            </a:r>
            <a:endParaRPr lang="en-US" sz="1200" b="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048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C245C93-46FD-D7F2-764A-E779B289A1CC}"/>
              </a:ext>
            </a:extLst>
          </p:cNvPr>
          <p:cNvSpPr>
            <a:spLocks noGrp="1"/>
          </p:cNvSpPr>
          <p:nvPr>
            <p:ph idx="1"/>
          </p:nvPr>
        </p:nvSpPr>
        <p:spPr>
          <a:xfrm>
            <a:off x="379132" y="1010057"/>
            <a:ext cx="7202334" cy="5687009"/>
          </a:xfrm>
        </p:spPr>
        <p:txBody>
          <a:bodyPr>
            <a:normAutofit lnSpcReduction="10000"/>
          </a:bodyPr>
          <a:lstStyle/>
          <a:p>
            <a:pPr algn="l"/>
            <a:r>
              <a:rPr lang="en-US" sz="2200" i="0" dirty="0">
                <a:solidFill>
                  <a:srgbClr val="333333"/>
                </a:solidFill>
                <a:effectLst/>
                <a:latin typeface="Microsoft YaHei UI" panose="020B0503020204020204" pitchFamily="34" charset="-122"/>
                <a:ea typeface="Microsoft YaHei UI" panose="020B0503020204020204" pitchFamily="34" charset="-122"/>
                <a:cs typeface="Arial" panose="020B0604020202020204" pitchFamily="34" charset="0"/>
              </a:rPr>
              <a:t>Permutation Feature Importance (PFI)</a:t>
            </a:r>
            <a:r>
              <a:rPr lang="en-US" altLang="zh-CN" sz="2200" b="1" i="0" baseline="30000" dirty="0">
                <a:solidFill>
                  <a:srgbClr val="333333"/>
                </a:solidFill>
                <a:effectLst/>
                <a:latin typeface="Microsoft YaHei UI" panose="020B0503020204020204" pitchFamily="34" charset="-122"/>
                <a:ea typeface="Microsoft YaHei UI" panose="020B0503020204020204" pitchFamily="34" charset="-122"/>
                <a:cs typeface="Arial" panose="020B0604020202020204" pitchFamily="34" charset="0"/>
              </a:rPr>
              <a:t>[1]</a:t>
            </a:r>
            <a:endParaRPr lang="en-US" sz="2200" b="1" baseline="30000" dirty="0">
              <a:latin typeface="Microsoft YaHei UI" panose="020B0503020204020204" pitchFamily="34" charset="-122"/>
              <a:ea typeface="Microsoft YaHei UI" panose="020B0503020204020204" pitchFamily="34" charset="-122"/>
              <a:cs typeface="Arial" panose="020B0604020202020204" pitchFamily="34" charset="0"/>
            </a:endParaRPr>
          </a:p>
          <a:p>
            <a:pPr marL="457200" lvl="1" indent="0">
              <a:buNone/>
            </a:pPr>
            <a:r>
              <a:rPr lang="en-US" sz="2000" dirty="0">
                <a:latin typeface="Microsoft YaHei UI" panose="020B0503020204020204" pitchFamily="34" charset="-122"/>
                <a:ea typeface="Microsoft YaHei UI" panose="020B0503020204020204" pitchFamily="34" charset="-122"/>
                <a:cs typeface="Arial" panose="020B0604020202020204" pitchFamily="34" charset="0"/>
              </a:rPr>
              <a:t>Given an ensemble of trees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sz="2000" dirty="0">
                <a:latin typeface="Microsoft YaHei UI" panose="020B0503020204020204" pitchFamily="34" charset="-122"/>
                <a:ea typeface="Microsoft YaHei UI" panose="020B0503020204020204" pitchFamily="34" charset="-122"/>
                <a:cs typeface="Arial" panose="020B0604020202020204" pitchFamily="34" charset="0"/>
              </a:rPr>
              <a:t>,</a:t>
            </a:r>
            <a:br>
              <a:rPr lang="en-US" sz="2000" dirty="0">
                <a:latin typeface="Microsoft YaHei UI" panose="020B0503020204020204" pitchFamily="34" charset="-122"/>
                <a:ea typeface="Microsoft YaHei UI" panose="020B0503020204020204" pitchFamily="34" charset="-122"/>
                <a:cs typeface="Arial" panose="020B0604020202020204" pitchFamily="34" charset="0"/>
              </a:rPr>
            </a:br>
            <a:r>
              <a:rPr lang="en-US" sz="2000" dirty="0">
                <a:latin typeface="Microsoft YaHei UI" panose="020B0503020204020204" pitchFamily="34" charset="-122"/>
                <a:ea typeface="Microsoft YaHei UI" panose="020B0503020204020204" pitchFamily="34" charset="-122"/>
                <a:cs typeface="Arial" panose="020B0604020202020204" pitchFamily="34" charset="0"/>
              </a:rPr>
              <a:t>a dataset      and ground truth labels </a:t>
            </a:r>
          </a:p>
          <a:p>
            <a:pPr marL="457200" lvl="1" indent="0">
              <a:buNone/>
            </a:pPr>
            <a:endParaRPr lang="en-US" sz="2000" dirty="0">
              <a:latin typeface="Microsoft YaHei UI" panose="020B0503020204020204" pitchFamily="34" charset="-122"/>
              <a:ea typeface="Microsoft YaHei UI" panose="020B0503020204020204" pitchFamily="34" charset="-122"/>
              <a:cs typeface="Arial" panose="020B0604020202020204" pitchFamily="34" charset="0"/>
            </a:endParaRPr>
          </a:p>
          <a:p>
            <a:pPr marL="914400" lvl="1" indent="-457200">
              <a:buFont typeface="+mj-lt"/>
              <a:buAutoNum type="arabicPeriod"/>
            </a:pPr>
            <a:r>
              <a:rPr lang="en-US" sz="2000" dirty="0">
                <a:latin typeface="Microsoft YaHei UI" panose="020B0503020204020204" pitchFamily="34" charset="-122"/>
                <a:ea typeface="Microsoft YaHei UI" panose="020B0503020204020204" pitchFamily="34" charset="-122"/>
                <a:cs typeface="Arial" panose="020B0604020202020204" pitchFamily="34" charset="0"/>
              </a:rPr>
              <a:t>Perturb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a:t>
            </a:r>
            <a:r>
              <a:rPr lang="en-US" sz="2000" dirty="0">
                <a:latin typeface="Microsoft YaHei UI" panose="020B0503020204020204" pitchFamily="34" charset="-122"/>
                <a:ea typeface="Microsoft YaHei UI" panose="020B0503020204020204" pitchFamily="34" charset="-122"/>
                <a:cs typeface="Arial" panose="020B0604020202020204" pitchFamily="34" charset="0"/>
              </a:rPr>
              <a:t> feature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randomly</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on</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set</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of</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data;</a:t>
            </a:r>
          </a:p>
          <a:p>
            <a:pPr marL="914400" lvl="1" indent="-457200">
              <a:buFont typeface="+mj-lt"/>
              <a:buAutoNum type="arabicPeriod"/>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Make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predictions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on</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perturbed</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data;</a:t>
            </a:r>
          </a:p>
          <a:p>
            <a:pPr marL="914400" lvl="1" indent="-457200">
              <a:buFont typeface="+mj-lt"/>
              <a:buAutoNum type="arabicPeriod"/>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Repeat</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1-2</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and</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e</a:t>
            </a:r>
            <a:r>
              <a:rPr lang="en-US" sz="2000" dirty="0">
                <a:latin typeface="Microsoft YaHei UI" panose="020B0503020204020204" pitchFamily="34" charset="-122"/>
                <a:ea typeface="Microsoft YaHei UI" panose="020B0503020204020204" pitchFamily="34" charset="-122"/>
                <a:cs typeface="Arial" panose="020B0604020202020204" pitchFamily="34" charset="0"/>
              </a:rPr>
              <a:t>valuate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i="1" dirty="0">
                <a:latin typeface="Microsoft YaHei UI" panose="020B0503020204020204" pitchFamily="34" charset="-122"/>
                <a:ea typeface="Microsoft YaHei UI" panose="020B0503020204020204" pitchFamily="34" charset="-122"/>
                <a:cs typeface="Arial" panose="020B0604020202020204" pitchFamily="34" charset="0"/>
              </a:rPr>
              <a:t>average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sz="2000" dirty="0">
                <a:latin typeface="Microsoft YaHei UI" panose="020B0503020204020204" pitchFamily="34" charset="-122"/>
                <a:ea typeface="Microsoft YaHei UI" panose="020B0503020204020204" pitchFamily="34" charset="-122"/>
                <a:cs typeface="Arial" panose="020B0604020202020204" pitchFamily="34" charset="0"/>
              </a:rPr>
              <a:t>change in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Mean-Absolute-Error</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(MAE)</a:t>
            </a:r>
            <a:r>
              <a:rPr lang="en-US" sz="2000" dirty="0">
                <a:latin typeface="Microsoft YaHei UI" panose="020B0503020204020204" pitchFamily="34" charset="-122"/>
                <a:ea typeface="Microsoft YaHei UI" panose="020B0503020204020204" pitchFamily="34" charset="-122"/>
                <a:cs typeface="Arial" panose="020B0604020202020204" pitchFamily="34" charset="0"/>
              </a:rPr>
              <a:t>.</a:t>
            </a:r>
          </a:p>
          <a:p>
            <a:pPr marL="914400" lvl="1" indent="-457200">
              <a:buFont typeface="+mj-lt"/>
              <a:buAutoNum type="arabicPeriod"/>
            </a:pPr>
            <a:r>
              <a:rPr lang="en-US" sz="2000" dirty="0">
                <a:latin typeface="Microsoft YaHei UI" panose="020B0503020204020204" pitchFamily="34" charset="-122"/>
                <a:ea typeface="Microsoft YaHei UI" panose="020B0503020204020204" pitchFamily="34" charset="-122"/>
                <a:cs typeface="Arial" panose="020B0604020202020204" pitchFamily="34" charset="0"/>
              </a:rPr>
              <a:t>The </a:t>
            </a:r>
            <a:r>
              <a:rPr lang="en-US" sz="2000" b="1" dirty="0">
                <a:solidFill>
                  <a:srgbClr val="FFC000"/>
                </a:solidFill>
                <a:latin typeface="Microsoft YaHei UI" panose="020B0503020204020204" pitchFamily="34" charset="-122"/>
                <a:ea typeface="Microsoft YaHei UI" panose="020B0503020204020204" pitchFamily="34" charset="-122"/>
                <a:cs typeface="Arial" panose="020B0604020202020204" pitchFamily="34" charset="0"/>
              </a:rPr>
              <a:t>higher</a:t>
            </a:r>
            <a:r>
              <a:rPr 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err="1">
                <a:latin typeface="Microsoft YaHei UI" panose="020B0503020204020204" pitchFamily="34" charset="-122"/>
                <a:ea typeface="Microsoft YaHei UI" panose="020B0503020204020204" pitchFamily="34" charset="-122"/>
                <a:cs typeface="Arial" panose="020B0604020202020204" pitchFamily="34" charset="0"/>
              </a:rPr>
              <a:t>averge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MAE</a:t>
            </a:r>
            <a:r>
              <a:rPr lang="en-US" sz="2000" dirty="0">
                <a:latin typeface="Microsoft YaHei UI" panose="020B0503020204020204" pitchFamily="34" charset="-122"/>
                <a:ea typeface="Microsoft YaHei UI" panose="020B0503020204020204" pitchFamily="34" charset="-122"/>
                <a:cs typeface="Arial" panose="020B0604020202020204" pitchFamily="34" charset="0"/>
              </a:rPr>
              <a:t>, the more important the feature.</a:t>
            </a:r>
          </a:p>
          <a:p>
            <a:pPr marL="914400" lvl="1" indent="-457200">
              <a:buFont typeface="+mj-lt"/>
              <a:buAutoNum type="arabicPeriod"/>
            </a:pPr>
            <a:endParaRPr lang="en-US" sz="1600" dirty="0">
              <a:latin typeface="Microsoft YaHei UI" panose="020B0503020204020204" pitchFamily="34" charset="-122"/>
              <a:ea typeface="Microsoft YaHei UI" panose="020B0503020204020204" pitchFamily="34" charset="-122"/>
            </a:endParaRPr>
          </a:p>
          <a:p>
            <a:r>
              <a:rPr lang="en-US" altLang="zh-CN" sz="2400" dirty="0">
                <a:latin typeface="Microsoft YaHei UI" panose="020B0503020204020204" pitchFamily="34" charset="-122"/>
                <a:ea typeface="Microsoft YaHei UI" panose="020B0503020204020204" pitchFamily="34" charset="-122"/>
                <a:cs typeface="Arial" panose="020B0604020202020204" pitchFamily="34" charset="0"/>
              </a:rPr>
              <a:t>Pros:</a:t>
            </a:r>
          </a:p>
          <a:p>
            <a:pPr lvl="1">
              <a:buFont typeface="Courier New" panose="02070309020205020404" pitchFamily="49" charset="0"/>
              <a:buChar char="o"/>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No</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need</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of</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model</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re-training</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save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time</a:t>
            </a:r>
            <a:endParaRPr lang="en-US" sz="2000" dirty="0">
              <a:latin typeface="Microsoft YaHei UI" panose="020B0503020204020204" pitchFamily="34" charset="-122"/>
              <a:ea typeface="Microsoft YaHei UI" panose="020B0503020204020204" pitchFamily="34" charset="-122"/>
              <a:cs typeface="Arial" panose="020B0604020202020204" pitchFamily="34" charset="0"/>
            </a:endParaRPr>
          </a:p>
          <a:p>
            <a:r>
              <a:rPr lang="en-US" sz="2400" dirty="0">
                <a:latin typeface="Microsoft YaHei UI" panose="020B0503020204020204" pitchFamily="34" charset="-122"/>
                <a:ea typeface="Microsoft YaHei UI" panose="020B0503020204020204" pitchFamily="34" charset="-122"/>
                <a:cs typeface="Arial" panose="020B0604020202020204" pitchFamily="34" charset="0"/>
              </a:rPr>
              <a:t>Cons:</a:t>
            </a:r>
          </a:p>
          <a:p>
            <a:pPr lvl="1">
              <a:buFont typeface="Courier New" panose="02070309020205020404" pitchFamily="49" charset="0"/>
              <a:buChar char="o"/>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D</a:t>
            </a:r>
            <a:r>
              <a:rPr lang="en-US" sz="2000" dirty="0">
                <a:latin typeface="Microsoft YaHei UI" panose="020B0503020204020204" pitchFamily="34" charset="-122"/>
                <a:ea typeface="Microsoft YaHei UI" panose="020B0503020204020204" pitchFamily="34" charset="-122"/>
                <a:cs typeface="Arial" panose="020B0604020202020204" pitchFamily="34" charset="0"/>
              </a:rPr>
              <a:t>on’t know how to perturb the values</a:t>
            </a:r>
          </a:p>
          <a:p>
            <a:pPr lvl="1">
              <a:buFont typeface="Courier New" panose="02070309020205020404" pitchFamily="49" charset="0"/>
              <a:buChar char="o"/>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M</a:t>
            </a:r>
            <a:r>
              <a:rPr lang="en-US" sz="2000" dirty="0">
                <a:latin typeface="Microsoft YaHei UI" panose="020B0503020204020204" pitchFamily="34" charset="-122"/>
                <a:ea typeface="Microsoft YaHei UI" panose="020B0503020204020204" pitchFamily="34" charset="-122"/>
                <a:cs typeface="Arial" panose="020B0604020202020204" pitchFamily="34" charset="0"/>
              </a:rPr>
              <a:t>ay lead to unrealistic cases.</a:t>
            </a:r>
          </a:p>
          <a:p>
            <a:pPr lvl="2"/>
            <a:r>
              <a:rPr lang="en-US" sz="1800" dirty="0">
                <a:latin typeface="Microsoft YaHei UI" panose="020B0503020204020204" pitchFamily="34" charset="-122"/>
                <a:ea typeface="Microsoft YaHei UI" panose="020B0503020204020204" pitchFamily="34" charset="-122"/>
                <a:cs typeface="Arial" panose="020B0604020202020204" pitchFamily="34" charset="0"/>
              </a:rPr>
              <a:t>For example, age = 5 and income &gt; 50000.</a:t>
            </a:r>
          </a:p>
          <a:p>
            <a:pPr lvl="1"/>
            <a:endParaRPr lang="en-US" sz="1600" dirty="0"/>
          </a:p>
        </p:txBody>
      </p:sp>
      <p:pic>
        <p:nvPicPr>
          <p:cNvPr id="3" name="Picture 2">
            <a:extLst>
              <a:ext uri="{FF2B5EF4-FFF2-40B4-BE49-F238E27FC236}">
                <a16:creationId xmlns:a16="http://schemas.microsoft.com/office/drawing/2014/main" id="{324560BF-D486-33C4-7F1E-2862727D53C3}"/>
              </a:ext>
            </a:extLst>
          </p:cNvPr>
          <p:cNvPicPr>
            <a:picLocks noChangeAspect="1"/>
          </p:cNvPicPr>
          <p:nvPr/>
        </p:nvPicPr>
        <p:blipFill>
          <a:blip r:embed="rId2"/>
          <a:stretch>
            <a:fillRect/>
          </a:stretch>
        </p:blipFill>
        <p:spPr>
          <a:xfrm>
            <a:off x="4281214" y="1317595"/>
            <a:ext cx="514351" cy="280555"/>
          </a:xfrm>
          <a:prstGeom prst="rect">
            <a:avLst/>
          </a:prstGeom>
        </p:spPr>
      </p:pic>
      <p:pic>
        <p:nvPicPr>
          <p:cNvPr id="5" name="Picture 4">
            <a:extLst>
              <a:ext uri="{FF2B5EF4-FFF2-40B4-BE49-F238E27FC236}">
                <a16:creationId xmlns:a16="http://schemas.microsoft.com/office/drawing/2014/main" id="{19E0CDA6-17AD-F733-ADFB-F6C345F97A39}"/>
              </a:ext>
            </a:extLst>
          </p:cNvPr>
          <p:cNvPicPr>
            <a:picLocks noChangeAspect="1"/>
          </p:cNvPicPr>
          <p:nvPr/>
        </p:nvPicPr>
        <p:blipFill>
          <a:blip r:embed="rId3"/>
          <a:stretch>
            <a:fillRect/>
          </a:stretch>
        </p:blipFill>
        <p:spPr>
          <a:xfrm>
            <a:off x="2119070" y="1598150"/>
            <a:ext cx="290041" cy="241701"/>
          </a:xfrm>
          <a:prstGeom prst="rect">
            <a:avLst/>
          </a:prstGeom>
        </p:spPr>
      </p:pic>
      <p:pic>
        <p:nvPicPr>
          <p:cNvPr id="6" name="Picture 5">
            <a:extLst>
              <a:ext uri="{FF2B5EF4-FFF2-40B4-BE49-F238E27FC236}">
                <a16:creationId xmlns:a16="http://schemas.microsoft.com/office/drawing/2014/main" id="{A3D55855-1BD8-1FE3-FEC1-0E3AAAB74446}"/>
              </a:ext>
            </a:extLst>
          </p:cNvPr>
          <p:cNvPicPr>
            <a:picLocks noChangeAspect="1"/>
          </p:cNvPicPr>
          <p:nvPr/>
        </p:nvPicPr>
        <p:blipFill>
          <a:blip r:embed="rId4"/>
          <a:stretch>
            <a:fillRect/>
          </a:stretch>
        </p:blipFill>
        <p:spPr>
          <a:xfrm>
            <a:off x="5433177" y="1576439"/>
            <a:ext cx="213841" cy="285121"/>
          </a:xfrm>
          <a:prstGeom prst="rect">
            <a:avLst/>
          </a:prstGeom>
        </p:spPr>
      </p:pic>
      <p:pic>
        <p:nvPicPr>
          <p:cNvPr id="6146" name="Picture 2" descr="Example for Permutation Feature Importance. The tables illustrate the second step of the algorithm of PFI, in particular the permutation of the features $x_{1}$ and $x_{p}$. As shown, the respective columns in dark grey are the ones which were shuffled. This breaks the association between the feature of interest and the target value. Based on the formula underneath the tables, the PFI is calculated.">
            <a:extLst>
              <a:ext uri="{FF2B5EF4-FFF2-40B4-BE49-F238E27FC236}">
                <a16:creationId xmlns:a16="http://schemas.microsoft.com/office/drawing/2014/main" id="{287EBFE2-6AC5-1D97-37A2-98F624C23B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525" y="332548"/>
            <a:ext cx="4231401" cy="36004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graph with blue dots&#10;&#10;Description automatically generated">
            <a:extLst>
              <a:ext uri="{FF2B5EF4-FFF2-40B4-BE49-F238E27FC236}">
                <a16:creationId xmlns:a16="http://schemas.microsoft.com/office/drawing/2014/main" id="{EE83E98D-640D-728A-8153-1A43C844CBF2}"/>
              </a:ext>
            </a:extLst>
          </p:cNvPr>
          <p:cNvPicPr>
            <a:picLocks noChangeAspect="1"/>
          </p:cNvPicPr>
          <p:nvPr/>
        </p:nvPicPr>
        <p:blipFill>
          <a:blip r:embed="rId6"/>
          <a:stretch>
            <a:fillRect/>
          </a:stretch>
        </p:blipFill>
        <p:spPr>
          <a:xfrm>
            <a:off x="7316363" y="3968942"/>
            <a:ext cx="4457841" cy="230598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CF4DCC8-7FC3-91AC-FD46-47DC71A07ED2}"/>
                  </a:ext>
                </a:extLst>
              </p:cNvPr>
              <p:cNvSpPr txBox="1"/>
              <p:nvPr/>
            </p:nvSpPr>
            <p:spPr>
              <a:xfrm>
                <a:off x="8074195" y="24771"/>
                <a:ext cx="4117805" cy="307777"/>
              </a:xfrm>
              <a:prstGeom prst="rect">
                <a:avLst/>
              </a:prstGeom>
              <a:noFill/>
            </p:spPr>
            <p:txBody>
              <a:bodyPr wrap="square">
                <a:spAutoFit/>
              </a:bodyPr>
              <a:lstStyle/>
              <a:p>
                <a:r>
                  <a:rPr lang="en-US" altLang="zh-CN" sz="1400">
                    <a:solidFill>
                      <a:schemeClr val="accent1"/>
                    </a:solidFill>
                    <a:latin typeface="Arial" panose="020B0604020202020204" pitchFamily="34" charset="0"/>
                    <a:cs typeface="Arial" panose="020B0604020202020204" pitchFamily="34" charset="0"/>
                  </a:rPr>
                  <a:t>Evaluate</a:t>
                </a:r>
                <a:r>
                  <a:rPr lang="zh-CN" altLang="en-US" sz="1400">
                    <a:solidFill>
                      <a:schemeClr val="accent1"/>
                    </a:solidFill>
                    <a:latin typeface="Arial" panose="020B0604020202020204" pitchFamily="34" charset="0"/>
                    <a:cs typeface="Arial" panose="020B0604020202020204" pitchFamily="34" charset="0"/>
                  </a:rPr>
                  <a:t> </a:t>
                </a:r>
                <a:r>
                  <a:rPr lang="en-US" altLang="zh-CN" sz="1400">
                    <a:solidFill>
                      <a:schemeClr val="accent1"/>
                    </a:solidFill>
                    <a:latin typeface="Arial" panose="020B0604020202020204" pitchFamily="34" charset="0"/>
                    <a:cs typeface="Arial" panose="020B0604020202020204" pitchFamily="34" charset="0"/>
                  </a:rPr>
                  <a:t>the</a:t>
                </a:r>
                <a:r>
                  <a:rPr lang="zh-CN" altLang="en-US" sz="1400">
                    <a:solidFill>
                      <a:schemeClr val="accent1"/>
                    </a:solidFill>
                    <a:latin typeface="Arial" panose="020B0604020202020204" pitchFamily="34" charset="0"/>
                    <a:cs typeface="Arial" panose="020B0604020202020204" pitchFamily="34" charset="0"/>
                  </a:rPr>
                  <a:t> </a:t>
                </a:r>
                <a:r>
                  <a:rPr lang="en-US" altLang="zh-CN" sz="1400">
                    <a:solidFill>
                      <a:schemeClr val="accent1"/>
                    </a:solidFill>
                    <a:latin typeface="Arial" panose="020B0604020202020204" pitchFamily="34" charset="0"/>
                    <a:cs typeface="Arial" panose="020B0604020202020204" pitchFamily="34" charset="0"/>
                  </a:rPr>
                  <a:t>importance</a:t>
                </a:r>
                <a:r>
                  <a:rPr lang="zh-CN" altLang="en-US" sz="1400">
                    <a:solidFill>
                      <a:schemeClr val="accent1"/>
                    </a:solidFill>
                    <a:latin typeface="Arial" panose="020B0604020202020204" pitchFamily="34" charset="0"/>
                    <a:cs typeface="Arial" panose="020B0604020202020204" pitchFamily="34" charset="0"/>
                  </a:rPr>
                  <a:t> </a:t>
                </a:r>
                <a:r>
                  <a:rPr lang="en-US" altLang="zh-CN" sz="1400">
                    <a:solidFill>
                      <a:schemeClr val="accent1"/>
                    </a:solidFill>
                    <a:latin typeface="Arial" panose="020B0604020202020204" pitchFamily="34" charset="0"/>
                    <a:cs typeface="Arial" panose="020B0604020202020204" pitchFamily="34" charset="0"/>
                  </a:rPr>
                  <a:t>of</a:t>
                </a:r>
                <a:r>
                  <a:rPr lang="zh-CN" altLang="en-US" sz="1400">
                    <a:solidFill>
                      <a:schemeClr val="accent1"/>
                    </a:solidFill>
                    <a:latin typeface="Arial" panose="020B0604020202020204" pitchFamily="34" charset="0"/>
                    <a:cs typeface="Arial" panose="020B0604020202020204" pitchFamily="34" charset="0"/>
                  </a:rPr>
                  <a:t> </a:t>
                </a:r>
                <a:r>
                  <a:rPr lang="en-US" altLang="zh-CN" sz="1400">
                    <a:solidFill>
                      <a:schemeClr val="accent1"/>
                    </a:solidFill>
                    <a:latin typeface="Arial" panose="020B0604020202020204" pitchFamily="34" charset="0"/>
                    <a:cs typeface="Arial" panose="020B0604020202020204" pitchFamily="34" charset="0"/>
                  </a:rPr>
                  <a:t>the</a:t>
                </a:r>
                <a:r>
                  <a:rPr lang="zh-CN" altLang="en-US" sz="1400">
                    <a:solidFill>
                      <a:schemeClr val="accent1"/>
                    </a:solidFill>
                    <a:latin typeface="Arial" panose="020B0604020202020204" pitchFamily="34" charset="0"/>
                    <a:cs typeface="Arial" panose="020B0604020202020204" pitchFamily="34" charset="0"/>
                  </a:rPr>
                  <a:t> </a:t>
                </a:r>
                <a:r>
                  <a:rPr lang="en-US" altLang="zh-CN" sz="1400">
                    <a:solidFill>
                      <a:schemeClr val="accent1"/>
                    </a:solidFill>
                    <a:latin typeface="Arial" panose="020B0604020202020204" pitchFamily="34" charset="0"/>
                    <a:cs typeface="Arial" panose="020B0604020202020204" pitchFamily="34" charset="0"/>
                  </a:rPr>
                  <a:t>feature</a:t>
                </a:r>
                <a:r>
                  <a:rPr lang="zh-CN" altLang="en-US" sz="1400">
                    <a:solidFill>
                      <a:schemeClr val="accent1"/>
                    </a:solidFill>
                    <a:latin typeface="Arial" panose="020B0604020202020204" pitchFamily="34" charset="0"/>
                    <a:cs typeface="Arial" panose="020B0604020202020204" pitchFamily="34" charset="0"/>
                  </a:rPr>
                  <a:t> </a:t>
                </a:r>
                <a14:m>
                  <m:oMath xmlns:m="http://schemas.openxmlformats.org/officeDocument/2006/math">
                    <m:sSub>
                      <m:sSubPr>
                        <m:ctrlPr>
                          <a:rPr lang="en-US" altLang="zh-CN" sz="1400" b="0" i="1">
                            <a:solidFill>
                              <a:schemeClr val="accent1"/>
                            </a:solidFill>
                            <a:latin typeface="Cambria Math" panose="02040503050406030204" pitchFamily="18" charset="0"/>
                            <a:cs typeface="Arial" panose="020B0604020202020204" pitchFamily="34" charset="0"/>
                          </a:rPr>
                        </m:ctrlPr>
                      </m:sSubPr>
                      <m:e>
                        <m:r>
                          <a:rPr lang="en-US" altLang="zh-CN" sz="1400" b="0" i="1">
                            <a:solidFill>
                              <a:schemeClr val="accent1"/>
                            </a:solidFill>
                            <a:latin typeface="Cambria Math" panose="02040503050406030204" pitchFamily="18" charset="0"/>
                            <a:cs typeface="Arial" panose="020B0604020202020204" pitchFamily="34" charset="0"/>
                          </a:rPr>
                          <m:t>𝑥</m:t>
                        </m:r>
                      </m:e>
                      <m:sub>
                        <m:r>
                          <a:rPr lang="en-US" altLang="zh-CN" sz="1400" b="0" i="1">
                            <a:solidFill>
                              <a:schemeClr val="accent1"/>
                            </a:solidFill>
                            <a:latin typeface="Cambria Math" panose="02040503050406030204" pitchFamily="18" charset="0"/>
                            <a:cs typeface="Arial" panose="020B0604020202020204" pitchFamily="34" charset="0"/>
                          </a:rPr>
                          <m:t>1</m:t>
                        </m:r>
                      </m:sub>
                    </m:sSub>
                  </m:oMath>
                </a14:m>
                <a:endParaRPr lang="en-CN" sz="1400">
                  <a:solidFill>
                    <a:schemeClr val="accent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0CF4DCC8-7FC3-91AC-FD46-47DC71A07ED2}"/>
                  </a:ext>
                </a:extLst>
              </p:cNvPr>
              <p:cNvSpPr txBox="1">
                <a:spLocks noRot="1" noChangeAspect="1" noMove="1" noResize="1" noEditPoints="1" noAdjustHandles="1" noChangeArrowheads="1" noChangeShapeType="1" noTextEdit="1"/>
              </p:cNvSpPr>
              <p:nvPr/>
            </p:nvSpPr>
            <p:spPr>
              <a:xfrm>
                <a:off x="8074195" y="24771"/>
                <a:ext cx="4117805" cy="307777"/>
              </a:xfrm>
              <a:prstGeom prst="rect">
                <a:avLst/>
              </a:prstGeom>
              <a:blipFill>
                <a:blip r:embed="rId7"/>
                <a:stretch>
                  <a:fillRect l="-615" t="-3846" b="-19231"/>
                </a:stretch>
              </a:blipFill>
            </p:spPr>
            <p:txBody>
              <a:bodyPr/>
              <a:lstStyle/>
              <a:p>
                <a:r>
                  <a:rPr lang="en-CN">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FAA7804-6324-4C7C-DE7E-9A74C60DA70F}"/>
                  </a:ext>
                </a:extLst>
              </p:cNvPr>
              <p:cNvSpPr txBox="1"/>
              <p:nvPr/>
            </p:nvSpPr>
            <p:spPr>
              <a:xfrm>
                <a:off x="7893180" y="1966607"/>
                <a:ext cx="4117805" cy="324384"/>
              </a:xfrm>
              <a:prstGeom prst="rect">
                <a:avLst/>
              </a:prstGeom>
              <a:noFill/>
            </p:spPr>
            <p:txBody>
              <a:bodyPr wrap="square">
                <a:spAutoFit/>
              </a:bodyPr>
              <a:lstStyle/>
              <a:p>
                <a:r>
                  <a:rPr lang="en-US" altLang="zh-CN" sz="1400" dirty="0">
                    <a:solidFill>
                      <a:schemeClr val="accent1"/>
                    </a:solidFill>
                    <a:latin typeface="Arial" panose="020B0604020202020204" pitchFamily="34" charset="0"/>
                    <a:cs typeface="Arial" panose="020B0604020202020204" pitchFamily="34" charset="0"/>
                  </a:rPr>
                  <a:t>Evaluate</a:t>
                </a:r>
                <a:r>
                  <a:rPr lang="zh-CN" altLang="en-US" sz="1400" dirty="0">
                    <a:solidFill>
                      <a:schemeClr val="accent1"/>
                    </a:solidFill>
                    <a:latin typeface="Arial" panose="020B0604020202020204" pitchFamily="34" charset="0"/>
                    <a:cs typeface="Arial" panose="020B0604020202020204" pitchFamily="34" charset="0"/>
                  </a:rPr>
                  <a:t> </a:t>
                </a:r>
                <a:r>
                  <a:rPr lang="en-US" altLang="zh-CN" sz="1400" dirty="0">
                    <a:solidFill>
                      <a:schemeClr val="accent1"/>
                    </a:solidFill>
                    <a:latin typeface="Arial" panose="020B0604020202020204" pitchFamily="34" charset="0"/>
                    <a:cs typeface="Arial" panose="020B0604020202020204" pitchFamily="34" charset="0"/>
                  </a:rPr>
                  <a:t>the</a:t>
                </a:r>
                <a:r>
                  <a:rPr lang="zh-CN" altLang="en-US" sz="1400" dirty="0">
                    <a:solidFill>
                      <a:schemeClr val="accent1"/>
                    </a:solidFill>
                    <a:latin typeface="Arial" panose="020B0604020202020204" pitchFamily="34" charset="0"/>
                    <a:cs typeface="Arial" panose="020B0604020202020204" pitchFamily="34" charset="0"/>
                  </a:rPr>
                  <a:t> </a:t>
                </a:r>
                <a:r>
                  <a:rPr lang="en-US" altLang="zh-CN" sz="1400" dirty="0">
                    <a:solidFill>
                      <a:schemeClr val="accent1"/>
                    </a:solidFill>
                    <a:latin typeface="Arial" panose="020B0604020202020204" pitchFamily="34" charset="0"/>
                    <a:cs typeface="Arial" panose="020B0604020202020204" pitchFamily="34" charset="0"/>
                  </a:rPr>
                  <a:t>importance</a:t>
                </a:r>
                <a:r>
                  <a:rPr lang="zh-CN" altLang="en-US" sz="1400" dirty="0">
                    <a:solidFill>
                      <a:schemeClr val="accent1"/>
                    </a:solidFill>
                    <a:latin typeface="Arial" panose="020B0604020202020204" pitchFamily="34" charset="0"/>
                    <a:cs typeface="Arial" panose="020B0604020202020204" pitchFamily="34" charset="0"/>
                  </a:rPr>
                  <a:t> </a:t>
                </a:r>
                <a:r>
                  <a:rPr lang="en-US" altLang="zh-CN" sz="1400" dirty="0">
                    <a:solidFill>
                      <a:schemeClr val="accent1"/>
                    </a:solidFill>
                    <a:latin typeface="Arial" panose="020B0604020202020204" pitchFamily="34" charset="0"/>
                    <a:cs typeface="Arial" panose="020B0604020202020204" pitchFamily="34" charset="0"/>
                  </a:rPr>
                  <a:t>of</a:t>
                </a:r>
                <a:r>
                  <a:rPr lang="zh-CN" altLang="en-US" sz="1400" dirty="0">
                    <a:solidFill>
                      <a:schemeClr val="accent1"/>
                    </a:solidFill>
                    <a:latin typeface="Arial" panose="020B0604020202020204" pitchFamily="34" charset="0"/>
                    <a:cs typeface="Arial" panose="020B0604020202020204" pitchFamily="34" charset="0"/>
                  </a:rPr>
                  <a:t> </a:t>
                </a:r>
                <a:r>
                  <a:rPr lang="en-US" altLang="zh-CN" sz="1400" dirty="0">
                    <a:solidFill>
                      <a:schemeClr val="accent1"/>
                    </a:solidFill>
                    <a:latin typeface="Arial" panose="020B0604020202020204" pitchFamily="34" charset="0"/>
                    <a:cs typeface="Arial" panose="020B0604020202020204" pitchFamily="34" charset="0"/>
                  </a:rPr>
                  <a:t>the</a:t>
                </a:r>
                <a:r>
                  <a:rPr lang="zh-CN" altLang="en-US" sz="1400" dirty="0">
                    <a:solidFill>
                      <a:schemeClr val="accent1"/>
                    </a:solidFill>
                    <a:latin typeface="Arial" panose="020B0604020202020204" pitchFamily="34" charset="0"/>
                    <a:cs typeface="Arial" panose="020B0604020202020204" pitchFamily="34" charset="0"/>
                  </a:rPr>
                  <a:t> </a:t>
                </a:r>
                <a:r>
                  <a:rPr lang="en-US" altLang="zh-CN" sz="1400" dirty="0">
                    <a:solidFill>
                      <a:schemeClr val="accent1"/>
                    </a:solidFill>
                    <a:latin typeface="Arial" panose="020B0604020202020204" pitchFamily="34" charset="0"/>
                    <a:cs typeface="Arial" panose="020B0604020202020204" pitchFamily="34" charset="0"/>
                  </a:rPr>
                  <a:t>feature</a:t>
                </a:r>
                <a:r>
                  <a:rPr lang="zh-CN" altLang="en-US" sz="1400" dirty="0">
                    <a:solidFill>
                      <a:schemeClr val="accent1"/>
                    </a:solidFill>
                    <a:latin typeface="Arial" panose="020B0604020202020204" pitchFamily="34" charset="0"/>
                    <a:cs typeface="Arial" panose="020B0604020202020204" pitchFamily="34" charset="0"/>
                  </a:rPr>
                  <a:t> </a:t>
                </a:r>
                <a14:m>
                  <m:oMath xmlns:m="http://schemas.openxmlformats.org/officeDocument/2006/math">
                    <m:sSub>
                      <m:sSubPr>
                        <m:ctrlPr>
                          <a:rPr lang="en-US" altLang="zh-CN" sz="1400" b="0" i="1">
                            <a:solidFill>
                              <a:schemeClr val="accent1"/>
                            </a:solidFill>
                            <a:latin typeface="Cambria Math" panose="02040503050406030204" pitchFamily="18" charset="0"/>
                            <a:cs typeface="Arial" panose="020B0604020202020204" pitchFamily="34" charset="0"/>
                          </a:rPr>
                        </m:ctrlPr>
                      </m:sSubPr>
                      <m:e>
                        <m:r>
                          <a:rPr lang="en-US" altLang="zh-CN" sz="1400" b="0" i="1">
                            <a:solidFill>
                              <a:schemeClr val="accent1"/>
                            </a:solidFill>
                            <a:latin typeface="Cambria Math" panose="02040503050406030204" pitchFamily="18" charset="0"/>
                            <a:cs typeface="Arial" panose="020B0604020202020204" pitchFamily="34" charset="0"/>
                          </a:rPr>
                          <m:t>𝑥</m:t>
                        </m:r>
                      </m:e>
                      <m:sub>
                        <m:r>
                          <a:rPr lang="en-US" altLang="zh-CN" sz="1400" b="0" i="1">
                            <a:solidFill>
                              <a:schemeClr val="accent1"/>
                            </a:solidFill>
                            <a:latin typeface="Cambria Math" panose="02040503050406030204" pitchFamily="18" charset="0"/>
                            <a:cs typeface="Arial" panose="020B0604020202020204" pitchFamily="34" charset="0"/>
                          </a:rPr>
                          <m:t>𝑝</m:t>
                        </m:r>
                      </m:sub>
                    </m:sSub>
                  </m:oMath>
                </a14:m>
                <a:r>
                  <a:rPr lang="en-US" altLang="zh-CN" sz="1400" dirty="0">
                    <a:solidFill>
                      <a:schemeClr val="accent1"/>
                    </a:solidFill>
                    <a:latin typeface="Arial" panose="020B0604020202020204" pitchFamily="34" charset="0"/>
                    <a:cs typeface="Arial" panose="020B0604020202020204" pitchFamily="34" charset="0"/>
                  </a:rPr>
                  <a:t>=‘sex’</a:t>
                </a:r>
              </a:p>
            </p:txBody>
          </p:sp>
        </mc:Choice>
        <mc:Fallback>
          <p:sp>
            <p:nvSpPr>
              <p:cNvPr id="8" name="TextBox 7">
                <a:extLst>
                  <a:ext uri="{FF2B5EF4-FFF2-40B4-BE49-F238E27FC236}">
                    <a16:creationId xmlns:a16="http://schemas.microsoft.com/office/drawing/2014/main" id="{DFAA7804-6324-4C7C-DE7E-9A74C60DA70F}"/>
                  </a:ext>
                </a:extLst>
              </p:cNvPr>
              <p:cNvSpPr txBox="1">
                <a:spLocks noRot="1" noChangeAspect="1" noMove="1" noResize="1" noEditPoints="1" noAdjustHandles="1" noChangeArrowheads="1" noChangeShapeType="1" noTextEdit="1"/>
              </p:cNvSpPr>
              <p:nvPr/>
            </p:nvSpPr>
            <p:spPr>
              <a:xfrm>
                <a:off x="7893180" y="1966607"/>
                <a:ext cx="4117805" cy="324384"/>
              </a:xfrm>
              <a:prstGeom prst="rect">
                <a:avLst/>
              </a:prstGeom>
              <a:blipFill>
                <a:blip r:embed="rId8"/>
                <a:stretch>
                  <a:fillRect l="-308" t="-7692" b="-11538"/>
                </a:stretch>
              </a:blipFill>
            </p:spPr>
            <p:txBody>
              <a:bodyPr/>
              <a:lstStyle/>
              <a:p>
                <a:r>
                  <a:rPr lang="en-CN">
                    <a:noFill/>
                  </a:rPr>
                  <a:t> </a:t>
                </a:r>
              </a:p>
            </p:txBody>
          </p:sp>
        </mc:Fallback>
      </mc:AlternateContent>
      <p:sp>
        <p:nvSpPr>
          <p:cNvPr id="13" name="Title 1">
            <a:extLst>
              <a:ext uri="{FF2B5EF4-FFF2-40B4-BE49-F238E27FC236}">
                <a16:creationId xmlns:a16="http://schemas.microsoft.com/office/drawing/2014/main" id="{3A8BCA2C-3395-56F3-848C-4A3863AC354F}"/>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AC8E68"/>
                </a:solidFill>
                <a:latin typeface="Arial" panose="020B0604020202020204" pitchFamily="34" charset="0"/>
                <a:cs typeface="Arial" panose="020B0604020202020204" pitchFamily="34" charset="0"/>
              </a:rPr>
              <a:t>Explaining many trees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2" name="TextBox 1">
            <a:extLst>
              <a:ext uri="{FF2B5EF4-FFF2-40B4-BE49-F238E27FC236}">
                <a16:creationId xmlns:a16="http://schemas.microsoft.com/office/drawing/2014/main" id="{85DA51E2-9929-AFAB-AFF1-267E2523FCEF}"/>
              </a:ext>
            </a:extLst>
          </p:cNvPr>
          <p:cNvSpPr txBox="1"/>
          <p:nvPr/>
        </p:nvSpPr>
        <p:spPr>
          <a:xfrm>
            <a:off x="457979" y="6513001"/>
            <a:ext cx="2978727" cy="276999"/>
          </a:xfrm>
          <a:prstGeom prst="rect">
            <a:avLst/>
          </a:prstGeom>
          <a:noFill/>
        </p:spPr>
        <p:txBody>
          <a:bodyPr wrap="square">
            <a:spAutoFit/>
          </a:bodyPr>
          <a:lstStyle/>
          <a:p>
            <a:r>
              <a:rPr lang="en-US" sz="1200" b="0" i="0" dirty="0">
                <a:solidFill>
                  <a:srgbClr val="333333"/>
                </a:solidFill>
                <a:effectLst/>
                <a:latin typeface="Arial" panose="020B0604020202020204" pitchFamily="34" charset="0"/>
                <a:cs typeface="Arial" panose="020B0604020202020204" pitchFamily="34" charset="0"/>
              </a:rPr>
              <a:t>[1] Random Forests</a:t>
            </a:r>
            <a:r>
              <a:rPr lang="en-US" sz="1200" dirty="0">
                <a:solidFill>
                  <a:srgbClr val="333333"/>
                </a:solidFill>
                <a:latin typeface="Arial" panose="020B0604020202020204" pitchFamily="34" charset="0"/>
                <a:cs typeface="Arial" panose="020B0604020202020204" pitchFamily="34" charset="0"/>
              </a:rPr>
              <a:t>. Leo </a:t>
            </a:r>
            <a:r>
              <a:rPr lang="en-US" sz="1200" dirty="0" err="1">
                <a:solidFill>
                  <a:srgbClr val="333333"/>
                </a:solidFill>
                <a:latin typeface="Arial" panose="020B0604020202020204" pitchFamily="34" charset="0"/>
                <a:cs typeface="Arial" panose="020B0604020202020204" pitchFamily="34" charset="0"/>
              </a:rPr>
              <a:t>Breiman</a:t>
            </a:r>
            <a:r>
              <a:rPr lang="en-US" sz="1200" dirty="0">
                <a:solidFill>
                  <a:srgbClr val="333333"/>
                </a:solidFill>
                <a:latin typeface="Arial" panose="020B0604020202020204" pitchFamily="34" charset="0"/>
                <a:cs typeface="Arial" panose="020B0604020202020204" pitchFamily="34" charset="0"/>
              </a:rPr>
              <a:t>. 2001.</a:t>
            </a:r>
            <a:endParaRPr lang="en-US" sz="1200" b="0" dirty="0">
              <a:solidFill>
                <a:srgbClr val="333333"/>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BBA230E-D0EE-AEF9-D462-E3F2D1F70C05}"/>
              </a:ext>
            </a:extLst>
          </p:cNvPr>
          <p:cNvSpPr txBox="1"/>
          <p:nvPr/>
        </p:nvSpPr>
        <p:spPr>
          <a:xfrm>
            <a:off x="7549939" y="6328335"/>
            <a:ext cx="4262929" cy="461665"/>
          </a:xfrm>
          <a:prstGeom prst="rect">
            <a:avLst/>
          </a:prstGeom>
          <a:noFill/>
        </p:spPr>
        <p:txBody>
          <a:bodyPr wrap="square" rtlCol="0">
            <a:spAutoFit/>
          </a:bodyPr>
          <a:lstStyle/>
          <a:p>
            <a:r>
              <a:rPr lang="en-US" altLang="zh-CN" sz="1200" dirty="0"/>
              <a:t>Image Source: </a:t>
            </a:r>
          </a:p>
          <a:p>
            <a:r>
              <a:rPr lang="en-US" altLang="zh-CN" sz="1200" dirty="0"/>
              <a:t>https://</a:t>
            </a:r>
            <a:r>
              <a:rPr lang="en-US" altLang="zh-CN" sz="1200" dirty="0" err="1"/>
              <a:t>slds-lmu.github.io</a:t>
            </a:r>
            <a:r>
              <a:rPr lang="en-US" altLang="zh-CN" sz="1200" dirty="0"/>
              <a:t>/</a:t>
            </a:r>
            <a:r>
              <a:rPr lang="en-US" altLang="zh-CN" sz="1200" dirty="0" err="1"/>
              <a:t>iml_methods_limitations</a:t>
            </a:r>
            <a:r>
              <a:rPr lang="en-US" altLang="zh-CN" sz="1200" dirty="0"/>
              <a:t>/</a:t>
            </a:r>
            <a:r>
              <a:rPr lang="en-US" altLang="zh-CN" sz="1200" dirty="0" err="1"/>
              <a:t>pfi.html</a:t>
            </a:r>
            <a:endParaRPr lang="en-US" altLang="zh-CN" sz="1200" dirty="0"/>
          </a:p>
        </p:txBody>
      </p:sp>
    </p:spTree>
    <p:extLst>
      <p:ext uri="{BB962C8B-B14F-4D97-AF65-F5344CB8AC3E}">
        <p14:creationId xmlns:p14="http://schemas.microsoft.com/office/powerpoint/2010/main" val="3445154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ample for Leave-One-Covariate-Out Feature Importance. The tables illustrate the second step of the algorithm of LOCO in particular the drop of $x_{1}$ and $x_{p}$. The dark grey columns of the original dataset mark the variables that will be dropped and therefore ignored when refitting the model. This breaks the relationship between the feature of interest and the target value. Based on the formula underneath the tables, the Feature Importance of LOCO is calculated.">
            <a:extLst>
              <a:ext uri="{FF2B5EF4-FFF2-40B4-BE49-F238E27FC236}">
                <a16:creationId xmlns:a16="http://schemas.microsoft.com/office/drawing/2014/main" id="{C22EAD9E-559E-B234-C84D-DC1F58BAD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594" y="1067000"/>
            <a:ext cx="4812406" cy="430604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A27F615B-0AF7-6BD4-2F43-C9DCC7E3891D}"/>
              </a:ext>
            </a:extLst>
          </p:cNvPr>
          <p:cNvSpPr>
            <a:spLocks noGrp="1"/>
          </p:cNvSpPr>
          <p:nvPr>
            <p:ph idx="1"/>
          </p:nvPr>
        </p:nvSpPr>
        <p:spPr>
          <a:xfrm>
            <a:off x="580622" y="1170990"/>
            <a:ext cx="6798972" cy="5687009"/>
          </a:xfrm>
        </p:spPr>
        <p:txBody>
          <a:bodyPr>
            <a:normAutofit lnSpcReduction="10000"/>
          </a:bodyPr>
          <a:lstStyle/>
          <a:p>
            <a:pPr algn="l"/>
            <a:r>
              <a:rPr lang="en-US" sz="2400" i="0" dirty="0">
                <a:solidFill>
                  <a:srgbClr val="333333"/>
                </a:solidFill>
                <a:effectLst/>
                <a:latin typeface="Microsoft YaHei UI" panose="020B0503020204020204" pitchFamily="34" charset="-122"/>
                <a:ea typeface="Microsoft YaHei UI" panose="020B0503020204020204" pitchFamily="34" charset="-122"/>
                <a:cs typeface="Arial" panose="020B0604020202020204" pitchFamily="34" charset="0"/>
              </a:rPr>
              <a:t>Permutation Feature Importance (PFI)</a:t>
            </a:r>
            <a:r>
              <a:rPr lang="en-US" sz="2400" b="1" i="0" baseline="30000" dirty="0">
                <a:solidFill>
                  <a:srgbClr val="333333"/>
                </a:solidFill>
                <a:effectLst/>
                <a:latin typeface="Microsoft YaHei UI" panose="020B0503020204020204" pitchFamily="34" charset="-122"/>
                <a:ea typeface="Microsoft YaHei UI" panose="020B0503020204020204" pitchFamily="34" charset="-122"/>
                <a:cs typeface="Arial" panose="020B0604020202020204" pitchFamily="34" charset="0"/>
              </a:rPr>
              <a:t>[1]</a:t>
            </a:r>
            <a:endParaRPr lang="en-US" sz="2400" b="1" baseline="30000" dirty="0">
              <a:latin typeface="Microsoft YaHei UI" panose="020B0503020204020204" pitchFamily="34" charset="-122"/>
              <a:ea typeface="Microsoft YaHei UI" panose="020B0503020204020204" pitchFamily="34" charset="-122"/>
              <a:cs typeface="Arial" panose="020B0604020202020204" pitchFamily="34" charset="0"/>
            </a:endParaRPr>
          </a:p>
          <a:p>
            <a:pPr marL="457200" lvl="1" indent="0">
              <a:buNone/>
            </a:pPr>
            <a:r>
              <a:rPr lang="en-US" sz="2000" dirty="0">
                <a:latin typeface="Microsoft YaHei UI" panose="020B0503020204020204" pitchFamily="34" charset="-122"/>
                <a:ea typeface="Microsoft YaHei UI" panose="020B0503020204020204" pitchFamily="34" charset="-122"/>
                <a:cs typeface="Arial" panose="020B0604020202020204" pitchFamily="34" charset="0"/>
              </a:rPr>
              <a:t>Given an ensemble of trees, denoted by          ,</a:t>
            </a:r>
            <a:br>
              <a:rPr lang="en-US" sz="2000" dirty="0">
                <a:latin typeface="Microsoft YaHei UI" panose="020B0503020204020204" pitchFamily="34" charset="-122"/>
                <a:ea typeface="Microsoft YaHei UI" panose="020B0503020204020204" pitchFamily="34" charset="-122"/>
                <a:cs typeface="Arial" panose="020B0604020202020204" pitchFamily="34" charset="0"/>
              </a:rPr>
            </a:br>
            <a:r>
              <a:rPr lang="en-US" sz="2000" dirty="0">
                <a:latin typeface="Microsoft YaHei UI" panose="020B0503020204020204" pitchFamily="34" charset="-122"/>
                <a:ea typeface="Microsoft YaHei UI" panose="020B0503020204020204" pitchFamily="34" charset="-122"/>
                <a:cs typeface="Arial" panose="020B0604020202020204" pitchFamily="34" charset="0"/>
              </a:rPr>
              <a:t>a dataset      and ground truth labels </a:t>
            </a:r>
          </a:p>
          <a:p>
            <a:pPr marL="914400" lvl="1" indent="-457200">
              <a:buFont typeface="+mj-lt"/>
              <a:buAutoNum type="arabicPeriod"/>
            </a:pPr>
            <a:r>
              <a:rPr lang="en-US" sz="2000" dirty="0">
                <a:latin typeface="Microsoft YaHei UI" panose="020B0503020204020204" pitchFamily="34" charset="-122"/>
                <a:ea typeface="Microsoft YaHei UI" panose="020B0503020204020204" pitchFamily="34" charset="-122"/>
                <a:cs typeface="Arial" panose="020B0604020202020204" pitchFamily="34" charset="0"/>
              </a:rPr>
              <a:t>Remove each feature from       and re-fit the model</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t>
            </a:r>
            <a:r>
              <a:rPr lang="en-US" altLang="zh-CN" sz="2000" dirty="0">
                <a:solidFill>
                  <a:schemeClr val="accent1"/>
                </a:solidFill>
                <a:latin typeface="Microsoft YaHei UI" panose="020B0503020204020204" pitchFamily="34" charset="-122"/>
                <a:ea typeface="Microsoft YaHei UI" panose="020B0503020204020204" pitchFamily="34" charset="-122"/>
                <a:cs typeface="Arial" panose="020B0604020202020204" pitchFamily="34" charset="0"/>
              </a:rPr>
              <a:t>why?</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t>
            </a:r>
            <a:r>
              <a:rPr lang="en-US" sz="2000" dirty="0">
                <a:latin typeface="Microsoft YaHei UI" panose="020B0503020204020204" pitchFamily="34" charset="-122"/>
                <a:ea typeface="Microsoft YaHei UI" panose="020B0503020204020204" pitchFamily="34" charset="-122"/>
                <a:cs typeface="Arial" panose="020B0604020202020204" pitchFamily="34" charset="0"/>
              </a:rPr>
              <a:t>. </a:t>
            </a:r>
          </a:p>
          <a:p>
            <a:pPr marL="914400" lvl="1" indent="-457200">
              <a:buFont typeface="+mj-lt"/>
              <a:buAutoNum type="arabicPeriod"/>
            </a:pPr>
            <a:r>
              <a:rPr lang="en-US" sz="2000" dirty="0" err="1">
                <a:latin typeface="Microsoft YaHei UI" panose="020B0503020204020204" pitchFamily="34" charset="-122"/>
                <a:ea typeface="Microsoft YaHei UI" panose="020B0503020204020204" pitchFamily="34" charset="-122"/>
                <a:cs typeface="Arial" panose="020B0604020202020204" pitchFamily="34" charset="0"/>
              </a:rPr>
              <a:t>Evalute</a:t>
            </a:r>
            <a:r>
              <a:rPr lang="en-US" sz="2000" dirty="0">
                <a:latin typeface="Microsoft YaHei UI" panose="020B0503020204020204" pitchFamily="34" charset="-122"/>
                <a:ea typeface="Microsoft YaHei UI" panose="020B0503020204020204" pitchFamily="34" charset="-122"/>
                <a:cs typeface="Arial" panose="020B0604020202020204" pitchFamily="34" charset="0"/>
              </a:rPr>
              <a:t> the change in the training error. </a:t>
            </a:r>
          </a:p>
          <a:p>
            <a:pPr marL="914400" lvl="1" indent="-457200">
              <a:buFont typeface="+mj-lt"/>
              <a:buAutoNum type="arabicPeriod"/>
            </a:pPr>
            <a:r>
              <a:rPr lang="en-US" sz="2000" dirty="0">
                <a:latin typeface="Microsoft YaHei UI" panose="020B0503020204020204" pitchFamily="34" charset="-122"/>
                <a:ea typeface="Microsoft YaHei UI" panose="020B0503020204020204" pitchFamily="34" charset="-122"/>
                <a:cs typeface="Arial" panose="020B0604020202020204" pitchFamily="34" charset="0"/>
              </a:rPr>
              <a:t>The higher the error change, the more important the feature.</a:t>
            </a:r>
            <a:endParaRPr lang="en-US" sz="1600" dirty="0">
              <a:latin typeface="Microsoft YaHei UI" panose="020B0503020204020204" pitchFamily="34" charset="-122"/>
              <a:ea typeface="Microsoft YaHei UI" panose="020B0503020204020204" pitchFamily="34" charset="-122"/>
              <a:cs typeface="Arial" panose="020B0604020202020204" pitchFamily="34" charset="0"/>
            </a:endParaRPr>
          </a:p>
          <a:p>
            <a:r>
              <a:rPr lang="en-US" sz="2400" dirty="0">
                <a:latin typeface="Microsoft YaHei UI" panose="020B0503020204020204" pitchFamily="34" charset="-122"/>
                <a:ea typeface="Microsoft YaHei UI" panose="020B0503020204020204" pitchFamily="34" charset="-122"/>
              </a:rPr>
              <a:t>Cons</a:t>
            </a:r>
          </a:p>
          <a:p>
            <a:pPr lvl="1">
              <a:buFont typeface="Courier New" panose="02070309020205020404" pitchFamily="49" charset="0"/>
              <a:buChar char="o"/>
            </a:pPr>
            <a:r>
              <a:rPr lang="en-US" sz="2000" dirty="0">
                <a:latin typeface="Microsoft YaHei UI" panose="020B0503020204020204" pitchFamily="34" charset="-122"/>
                <a:ea typeface="Microsoft YaHei UI" panose="020B0503020204020204" pitchFamily="34" charset="-122"/>
                <a:cs typeface="Arial" panose="020B0604020202020204" pitchFamily="34" charset="0"/>
              </a:rPr>
              <a:t>Need time-consuming model retraining.</a:t>
            </a:r>
          </a:p>
          <a:p>
            <a:pPr lvl="1">
              <a:buFont typeface="Courier New" panose="02070309020205020404" pitchFamily="49" charset="0"/>
              <a:buChar char="o"/>
            </a:pP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Not</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explaining</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original</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set</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of</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trees.</a:t>
            </a:r>
            <a:endParaRPr lang="en-US" sz="2000" dirty="0">
              <a:latin typeface="Microsoft YaHei UI" panose="020B0503020204020204" pitchFamily="34" charset="-122"/>
              <a:ea typeface="Microsoft YaHei UI" panose="020B0503020204020204" pitchFamily="34" charset="-122"/>
              <a:cs typeface="Arial" panose="020B0604020202020204" pitchFamily="34" charset="0"/>
            </a:endParaRPr>
          </a:p>
          <a:p>
            <a:pPr lvl="1">
              <a:buFont typeface="Courier New" panose="02070309020205020404" pitchFamily="49" charset="0"/>
              <a:buChar char="o"/>
            </a:pPr>
            <a:r>
              <a:rPr lang="en-US" sz="2000" dirty="0">
                <a:latin typeface="Microsoft YaHei UI" panose="020B0503020204020204" pitchFamily="34" charset="-122"/>
                <a:ea typeface="Microsoft YaHei UI" panose="020B0503020204020204" pitchFamily="34" charset="-122"/>
                <a:cs typeface="Arial" panose="020B0604020202020204" pitchFamily="34" charset="0"/>
              </a:rPr>
              <a:t>Ignore feature interactions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t>
            </a:r>
            <a:r>
              <a:rPr lang="en-US" altLang="zh-CN" sz="2000" i="1" dirty="0" err="1">
                <a:solidFill>
                  <a:srgbClr val="FFC000"/>
                </a:solidFill>
                <a:latin typeface="Microsoft YaHei UI" panose="020B0503020204020204" pitchFamily="34" charset="-122"/>
                <a:ea typeface="Microsoft YaHei UI" panose="020B0503020204020204" pitchFamily="34" charset="-122"/>
                <a:cs typeface="Arial" panose="020B0604020202020204" pitchFamily="34" charset="0"/>
              </a:rPr>
              <a:t>smoke+overweight</a:t>
            </a:r>
            <a:r>
              <a:rPr lang="en-US" altLang="zh-CN" sz="2000" i="1" dirty="0">
                <a:solidFill>
                  <a:srgbClr val="FFC000"/>
                </a:solidFill>
                <a:latin typeface="Microsoft YaHei UI" panose="020B0503020204020204" pitchFamily="34" charset="-122"/>
                <a:ea typeface="Microsoft YaHei UI" panose="020B0503020204020204" pitchFamily="34" charset="-122"/>
                <a:cs typeface="Arial" panose="020B0604020202020204" pitchFamily="34" charset="0"/>
              </a:rPr>
              <a:t>=&gt;heart</a:t>
            </a:r>
            <a:r>
              <a:rPr lang="zh-CN" altLang="en-US" sz="2000" i="1" dirty="0">
                <a:solidFill>
                  <a:srgbClr val="FFC000"/>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i="1" dirty="0">
                <a:solidFill>
                  <a:srgbClr val="FFC000"/>
                </a:solidFill>
                <a:latin typeface="Microsoft YaHei UI" panose="020B0503020204020204" pitchFamily="34" charset="-122"/>
                <a:ea typeface="Microsoft YaHei UI" panose="020B0503020204020204" pitchFamily="34" charset="-122"/>
                <a:cs typeface="Arial" panose="020B0604020202020204" pitchFamily="34" charset="0"/>
              </a:rPr>
              <a:t>attack</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t>
            </a:r>
          </a:p>
          <a:p>
            <a:pPr lvl="1">
              <a:buFont typeface="Courier New" panose="02070309020205020404" pitchFamily="49" charset="0"/>
              <a:buChar char="o"/>
            </a:pPr>
            <a:r>
              <a:rPr lang="en-US" sz="2000" dirty="0">
                <a:latin typeface="Microsoft YaHei UI" panose="020B0503020204020204" pitchFamily="34" charset="-122"/>
                <a:ea typeface="Microsoft YaHei UI" panose="020B0503020204020204" pitchFamily="34" charset="-122"/>
                <a:cs typeface="Arial" panose="020B0604020202020204" pitchFamily="34" charset="0"/>
              </a:rPr>
              <a:t>What if two features are exactly the same?</a:t>
            </a:r>
            <a:endParaRPr lang="en-US" sz="2000" dirty="0">
              <a:latin typeface="Microsoft YaHei UI" panose="020B0503020204020204" pitchFamily="34" charset="-122"/>
              <a:ea typeface="Microsoft YaHei UI" panose="020B0503020204020204" pitchFamily="34" charset="-122"/>
            </a:endParaRPr>
          </a:p>
          <a:p>
            <a:r>
              <a:rPr lang="en-US" sz="2200" dirty="0">
                <a:latin typeface="Microsoft YaHei UI" panose="020B0503020204020204" pitchFamily="34" charset="-122"/>
                <a:ea typeface="Microsoft YaHei UI" panose="020B0503020204020204" pitchFamily="34" charset="-122"/>
              </a:rPr>
              <a:t>Alternatively, just set </a:t>
            </a:r>
            <a:r>
              <a:rPr lang="en-US" altLang="zh-CN" sz="2200" dirty="0">
                <a:latin typeface="Microsoft YaHei UI" panose="020B0503020204020204" pitchFamily="34" charset="-122"/>
                <a:ea typeface="Microsoft YaHei UI" panose="020B0503020204020204" pitchFamily="34" charset="-122"/>
              </a:rPr>
              <a:t>a</a:t>
            </a:r>
            <a:r>
              <a:rPr lang="en-US" sz="2200" dirty="0">
                <a:latin typeface="Microsoft YaHei UI" panose="020B0503020204020204" pitchFamily="34" charset="-122"/>
                <a:ea typeface="Microsoft YaHei UI" panose="020B0503020204020204" pitchFamily="34" charset="-122"/>
              </a:rPr>
              <a:t> feature to zero or its mean value to remove information about the feature to avoid model re-training.</a:t>
            </a:r>
          </a:p>
        </p:txBody>
      </p:sp>
      <p:sp>
        <p:nvSpPr>
          <p:cNvPr id="7" name="TextBox 6">
            <a:extLst>
              <a:ext uri="{FF2B5EF4-FFF2-40B4-BE49-F238E27FC236}">
                <a16:creationId xmlns:a16="http://schemas.microsoft.com/office/drawing/2014/main" id="{D6146800-664E-3A39-51C9-B9FEBD394137}"/>
              </a:ext>
            </a:extLst>
          </p:cNvPr>
          <p:cNvSpPr txBox="1"/>
          <p:nvPr/>
        </p:nvSpPr>
        <p:spPr>
          <a:xfrm>
            <a:off x="805075" y="6429874"/>
            <a:ext cx="4217198" cy="276999"/>
          </a:xfrm>
          <a:prstGeom prst="rect">
            <a:avLst/>
          </a:prstGeom>
          <a:noFill/>
        </p:spPr>
        <p:txBody>
          <a:bodyPr wrap="square">
            <a:spAutoFit/>
          </a:bodyPr>
          <a:lstStyle/>
          <a:p>
            <a:pPr algn="l"/>
            <a:r>
              <a:rPr lang="en-US" sz="1200" b="0" i="0" dirty="0">
                <a:solidFill>
                  <a:srgbClr val="333333"/>
                </a:solidFill>
                <a:effectLst/>
                <a:latin typeface="Helvetica Neue" panose="02000503000000020004" pitchFamily="2" charset="0"/>
              </a:rPr>
              <a:t>[1] Ideas on Interpreting Machine Learning. Hall, etc. 2017.</a:t>
            </a:r>
            <a:endParaRPr lang="en-US" sz="1200" b="0" i="0" dirty="0">
              <a:solidFill>
                <a:srgbClr val="333333"/>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D12541F-0CAE-4E62-9121-86EDBAE5F90F}"/>
              </a:ext>
            </a:extLst>
          </p:cNvPr>
          <p:cNvPicPr>
            <a:picLocks noChangeAspect="1"/>
          </p:cNvPicPr>
          <p:nvPr/>
        </p:nvPicPr>
        <p:blipFill>
          <a:blip r:embed="rId3"/>
          <a:stretch>
            <a:fillRect/>
          </a:stretch>
        </p:blipFill>
        <p:spPr>
          <a:xfrm>
            <a:off x="6018586" y="1556150"/>
            <a:ext cx="514351" cy="280555"/>
          </a:xfrm>
          <a:prstGeom prst="rect">
            <a:avLst/>
          </a:prstGeom>
        </p:spPr>
      </p:pic>
      <p:pic>
        <p:nvPicPr>
          <p:cNvPr id="9" name="Picture 8">
            <a:extLst>
              <a:ext uri="{FF2B5EF4-FFF2-40B4-BE49-F238E27FC236}">
                <a16:creationId xmlns:a16="http://schemas.microsoft.com/office/drawing/2014/main" id="{6E3CF8A5-D088-E9D8-749C-9082F620C8C1}"/>
              </a:ext>
            </a:extLst>
          </p:cNvPr>
          <p:cNvPicPr>
            <a:picLocks noChangeAspect="1"/>
          </p:cNvPicPr>
          <p:nvPr/>
        </p:nvPicPr>
        <p:blipFill>
          <a:blip r:embed="rId4"/>
          <a:stretch>
            <a:fillRect/>
          </a:stretch>
        </p:blipFill>
        <p:spPr>
          <a:xfrm>
            <a:off x="2305283" y="1843274"/>
            <a:ext cx="290041" cy="241701"/>
          </a:xfrm>
          <a:prstGeom prst="rect">
            <a:avLst/>
          </a:prstGeom>
        </p:spPr>
      </p:pic>
      <p:pic>
        <p:nvPicPr>
          <p:cNvPr id="10" name="Picture 9">
            <a:extLst>
              <a:ext uri="{FF2B5EF4-FFF2-40B4-BE49-F238E27FC236}">
                <a16:creationId xmlns:a16="http://schemas.microsoft.com/office/drawing/2014/main" id="{EEEFCB12-75F0-5374-70C3-CA7E106EED67}"/>
              </a:ext>
            </a:extLst>
          </p:cNvPr>
          <p:cNvPicPr>
            <a:picLocks noChangeAspect="1"/>
          </p:cNvPicPr>
          <p:nvPr/>
        </p:nvPicPr>
        <p:blipFill>
          <a:blip r:embed="rId5"/>
          <a:stretch>
            <a:fillRect/>
          </a:stretch>
        </p:blipFill>
        <p:spPr>
          <a:xfrm>
            <a:off x="5737003" y="1836705"/>
            <a:ext cx="213841" cy="285121"/>
          </a:xfrm>
          <a:prstGeom prst="rect">
            <a:avLst/>
          </a:prstGeom>
        </p:spPr>
      </p:pic>
      <p:pic>
        <p:nvPicPr>
          <p:cNvPr id="11" name="Picture 10">
            <a:extLst>
              <a:ext uri="{FF2B5EF4-FFF2-40B4-BE49-F238E27FC236}">
                <a16:creationId xmlns:a16="http://schemas.microsoft.com/office/drawing/2014/main" id="{80716D6E-A571-CF7D-05E7-7C887FA605CD}"/>
              </a:ext>
            </a:extLst>
          </p:cNvPr>
          <p:cNvPicPr>
            <a:picLocks noChangeAspect="1"/>
          </p:cNvPicPr>
          <p:nvPr/>
        </p:nvPicPr>
        <p:blipFill>
          <a:blip r:embed="rId4"/>
          <a:stretch>
            <a:fillRect/>
          </a:stretch>
        </p:blipFill>
        <p:spPr>
          <a:xfrm>
            <a:off x="4864869" y="2093394"/>
            <a:ext cx="290041" cy="241701"/>
          </a:xfrm>
          <a:prstGeom prst="rect">
            <a:avLst/>
          </a:prstGeom>
        </p:spPr>
      </p:pic>
      <p:sp>
        <p:nvSpPr>
          <p:cNvPr id="4" name="Title 1">
            <a:extLst>
              <a:ext uri="{FF2B5EF4-FFF2-40B4-BE49-F238E27FC236}">
                <a16:creationId xmlns:a16="http://schemas.microsoft.com/office/drawing/2014/main" id="{4F4EDEA5-48B9-380E-EDE3-F0D5AED81FA2}"/>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AC8E68"/>
                </a:solidFill>
                <a:latin typeface="Arial" panose="020B0604020202020204" pitchFamily="34" charset="0"/>
                <a:cs typeface="Arial" panose="020B0604020202020204" pitchFamily="34" charset="0"/>
              </a:rPr>
              <a:t>Leave-one-out score</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2" name="TextBox 1">
            <a:extLst>
              <a:ext uri="{FF2B5EF4-FFF2-40B4-BE49-F238E27FC236}">
                <a16:creationId xmlns:a16="http://schemas.microsoft.com/office/drawing/2014/main" id="{D5EDBBC7-2AE2-C6C2-7DB6-CCCE5818C200}"/>
              </a:ext>
            </a:extLst>
          </p:cNvPr>
          <p:cNvSpPr txBox="1"/>
          <p:nvPr/>
        </p:nvSpPr>
        <p:spPr>
          <a:xfrm>
            <a:off x="7713481" y="6245208"/>
            <a:ext cx="4262929" cy="461665"/>
          </a:xfrm>
          <a:prstGeom prst="rect">
            <a:avLst/>
          </a:prstGeom>
          <a:noFill/>
        </p:spPr>
        <p:txBody>
          <a:bodyPr wrap="square" rtlCol="0">
            <a:spAutoFit/>
          </a:bodyPr>
          <a:lstStyle/>
          <a:p>
            <a:r>
              <a:rPr lang="en-US" altLang="zh-CN" sz="1200" dirty="0"/>
              <a:t>Image Source: </a:t>
            </a:r>
          </a:p>
          <a:p>
            <a:r>
              <a:rPr lang="en-US" altLang="zh-CN" sz="1200" dirty="0"/>
              <a:t>https://</a:t>
            </a:r>
            <a:r>
              <a:rPr lang="en-US" altLang="zh-CN" sz="1200" dirty="0" err="1"/>
              <a:t>slds-lmu.github.io</a:t>
            </a:r>
            <a:r>
              <a:rPr lang="en-US" altLang="zh-CN" sz="1200" dirty="0"/>
              <a:t>/</a:t>
            </a:r>
            <a:r>
              <a:rPr lang="en-US" altLang="zh-CN" sz="1200" dirty="0" err="1"/>
              <a:t>iml_methods_limitations</a:t>
            </a:r>
            <a:r>
              <a:rPr lang="en-US" altLang="zh-CN" sz="1200" dirty="0"/>
              <a:t>/</a:t>
            </a:r>
            <a:r>
              <a:rPr lang="en-US" altLang="zh-CN" sz="1200" dirty="0" err="1"/>
              <a:t>pfi.html</a:t>
            </a:r>
            <a:endParaRPr lang="en-US" altLang="zh-CN" sz="1200" dirty="0"/>
          </a:p>
        </p:txBody>
      </p:sp>
    </p:spTree>
    <p:extLst>
      <p:ext uri="{BB962C8B-B14F-4D97-AF65-F5344CB8AC3E}">
        <p14:creationId xmlns:p14="http://schemas.microsoft.com/office/powerpoint/2010/main" val="1075785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C245C93-46FD-D7F2-764A-E779B289A1CC}"/>
              </a:ext>
            </a:extLst>
          </p:cNvPr>
          <p:cNvSpPr>
            <a:spLocks noGrp="1"/>
          </p:cNvSpPr>
          <p:nvPr>
            <p:ph idx="1"/>
          </p:nvPr>
        </p:nvSpPr>
        <p:spPr>
          <a:xfrm>
            <a:off x="414496" y="910546"/>
            <a:ext cx="6943361" cy="5790591"/>
          </a:xfrm>
        </p:spPr>
        <p:txBody>
          <a:bodyPr>
            <a:normAutofit fontScale="92500"/>
          </a:bodyPr>
          <a:lstStyle/>
          <a:p>
            <a:r>
              <a:rPr lang="en-US" sz="2200">
                <a:latin typeface="Microsoft YaHei UI" panose="020B0503020204020204" pitchFamily="34" charset="-122"/>
                <a:ea typeface="Microsoft YaHei UI" panose="020B0503020204020204" pitchFamily="34" charset="-122"/>
                <a:cs typeface="Arial" panose="020B0604020202020204" pitchFamily="34" charset="0"/>
              </a:rPr>
              <a:t>It was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originally</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sz="2200">
                <a:latin typeface="Microsoft YaHei UI" panose="020B0503020204020204" pitchFamily="34" charset="-122"/>
                <a:ea typeface="Microsoft YaHei UI" panose="020B0503020204020204" pitchFamily="34" charset="-122"/>
                <a:cs typeface="Arial" panose="020B0604020202020204" pitchFamily="34" charset="0"/>
              </a:rPr>
              <a:t>invented in 1953</a:t>
            </a:r>
            <a:r>
              <a:rPr lang="en-US" sz="2200" b="1" baseline="30000">
                <a:latin typeface="Microsoft YaHei UI" panose="020B0503020204020204" pitchFamily="34" charset="-122"/>
                <a:ea typeface="Microsoft YaHei UI" panose="020B0503020204020204" pitchFamily="34" charset="-122"/>
                <a:cs typeface="Arial" panose="020B0604020202020204" pitchFamily="34" charset="0"/>
              </a:rPr>
              <a:t>[1]</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b="1">
                <a:solidFill>
                  <a:srgbClr val="FF0000"/>
                </a:solidFill>
                <a:latin typeface="Microsoft YaHei UI" panose="020B0503020204020204" pitchFamily="34" charset="-122"/>
                <a:ea typeface="Microsoft YaHei UI" panose="020B0503020204020204" pitchFamily="34" charset="-122"/>
                <a:cs typeface="Arial" panose="020B0604020202020204" pitchFamily="34" charset="0"/>
              </a:rPr>
              <a:t>fairly</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(no</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more,</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no</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less)</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evaluate</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importance</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of</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team</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members.</a:t>
            </a:r>
            <a:endParaRPr lang="en-US" sz="2200">
              <a:latin typeface="Microsoft YaHei UI" panose="020B0503020204020204" pitchFamily="34" charset="-122"/>
              <a:ea typeface="Microsoft YaHei UI" panose="020B0503020204020204" pitchFamily="34" charset="-122"/>
              <a:cs typeface="Arial" panose="020B0604020202020204" pitchFamily="34" charset="0"/>
            </a:endParaRPr>
          </a:p>
          <a:p>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In</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game</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(e.g.,</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final</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project),</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there</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are</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3</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players</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(students).</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How</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evaluate</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each</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student’s</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contribution?</a:t>
            </a:r>
            <a:endParaRPr lang="en-US" sz="2200">
              <a:latin typeface="Microsoft YaHei UI" panose="020B0503020204020204" pitchFamily="34" charset="-122"/>
              <a:ea typeface="Microsoft YaHei UI" panose="020B0503020204020204" pitchFamily="34" charset="-122"/>
              <a:cs typeface="Arial" panose="020B0604020202020204" pitchFamily="34" charset="0"/>
            </a:endParaRPr>
          </a:p>
          <a:p>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E</a:t>
            </a:r>
            <a:r>
              <a:rPr lang="en-US" sz="2200">
                <a:latin typeface="Microsoft YaHei UI" panose="020B0503020204020204" pitchFamily="34" charset="-122"/>
                <a:ea typeface="Microsoft YaHei UI" panose="020B0503020204020204" pitchFamily="34" charset="-122"/>
                <a:cs typeface="Arial" panose="020B0604020202020204" pitchFamily="34" charset="0"/>
              </a:rPr>
              <a:t>ach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student</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sz="2200">
                <a:latin typeface="Microsoft YaHei UI" panose="020B0503020204020204" pitchFamily="34" charset="-122"/>
                <a:ea typeface="Microsoft YaHei UI" panose="020B0503020204020204" pitchFamily="34" charset="-122"/>
                <a:cs typeface="Arial" panose="020B0604020202020204" pitchFamily="34" charset="0"/>
              </a:rPr>
              <a:t>can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work</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sz="2200">
                <a:latin typeface="Microsoft YaHei UI" panose="020B0503020204020204" pitchFamily="34" charset="-122"/>
                <a:ea typeface="Microsoft YaHei UI" panose="020B0503020204020204" pitchFamily="34" charset="-122"/>
                <a:cs typeface="Arial" panose="020B0604020202020204" pitchFamily="34" charset="0"/>
              </a:rPr>
              <a:t>alone or with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any</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sz="2200">
                <a:latin typeface="Microsoft YaHei UI" panose="020B0503020204020204" pitchFamily="34" charset="-122"/>
                <a:ea typeface="Microsoft YaHei UI" panose="020B0503020204020204" pitchFamily="34" charset="-122"/>
                <a:cs typeface="Arial" panose="020B0604020202020204" pitchFamily="34" charset="0"/>
              </a:rPr>
              <a:t>others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on</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project</a:t>
            </a:r>
            <a:r>
              <a:rPr 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Any</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team</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configuration</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sz="2200">
                <a:latin typeface="Microsoft YaHei UI" panose="020B0503020204020204" pitchFamily="34" charset="-122"/>
                <a:ea typeface="Microsoft YaHei UI" panose="020B0503020204020204" pitchFamily="34" charset="-122"/>
                <a:cs typeface="Arial" panose="020B0604020202020204" pitchFamily="34" charset="0"/>
              </a:rPr>
              <a:t>can generate some value.</a:t>
            </a:r>
          </a:p>
          <a:p>
            <a:pPr lvl="1">
              <a:buFont typeface="Courier New" panose="02070309020205020404" pitchFamily="49" charset="0"/>
              <a:buChar char="o"/>
            </a:pPr>
            <a:r>
              <a:rPr lang="en-US" sz="1700">
                <a:latin typeface="Microsoft YaHei UI" panose="020B0503020204020204" pitchFamily="34" charset="-122"/>
                <a:ea typeface="Microsoft YaHei UI" panose="020B0503020204020204" pitchFamily="34" charset="-122"/>
                <a:cs typeface="Arial" panose="020B0604020202020204" pitchFamily="34" charset="0"/>
              </a:rPr>
              <a:t>Differentiate the cases where A presents or absents.</a:t>
            </a:r>
          </a:p>
          <a:p>
            <a:pPr lvl="1">
              <a:buFont typeface="Courier New" panose="02070309020205020404" pitchFamily="49" charset="0"/>
              <a:buChar char="o"/>
            </a:pPr>
            <a:r>
              <a:rPr lang="en-US" sz="1700">
                <a:solidFill>
                  <a:schemeClr val="accent1"/>
                </a:solidFill>
                <a:latin typeface="Microsoft YaHei UI" panose="020B0503020204020204" pitchFamily="34" charset="-122"/>
                <a:ea typeface="Microsoft YaHei UI" panose="020B0503020204020204" pitchFamily="34" charset="-122"/>
                <a:cs typeface="Arial" panose="020B0604020202020204" pitchFamily="34" charset="0"/>
              </a:rPr>
              <a:t>V({A}) – V({}) = 1-0 = 1</a:t>
            </a:r>
          </a:p>
          <a:p>
            <a:pPr lvl="1">
              <a:buFont typeface="Courier New" panose="02070309020205020404" pitchFamily="49" charset="0"/>
              <a:buChar char="o"/>
            </a:pPr>
            <a:r>
              <a:rPr lang="en-US" sz="1700">
                <a:solidFill>
                  <a:schemeClr val="accent2"/>
                </a:solidFill>
                <a:latin typeface="Microsoft YaHei UI" panose="020B0503020204020204" pitchFamily="34" charset="-122"/>
                <a:ea typeface="Microsoft YaHei UI" panose="020B0503020204020204" pitchFamily="34" charset="-122"/>
                <a:cs typeface="Arial" panose="020B0604020202020204" pitchFamily="34" charset="0"/>
              </a:rPr>
              <a:t>V({B,A}) – V({B}) = 6-2 = 4</a:t>
            </a:r>
          </a:p>
          <a:p>
            <a:pPr lvl="1">
              <a:buFont typeface="Courier New" panose="02070309020205020404" pitchFamily="49" charset="0"/>
              <a:buChar char="o"/>
            </a:pPr>
            <a:r>
              <a:rPr lang="en-US" sz="1700">
                <a:solidFill>
                  <a:srgbClr val="7030A0"/>
                </a:solidFill>
                <a:latin typeface="Microsoft YaHei UI" panose="020B0503020204020204" pitchFamily="34" charset="-122"/>
                <a:ea typeface="Microsoft YaHei UI" panose="020B0503020204020204" pitchFamily="34" charset="-122"/>
                <a:cs typeface="Arial" panose="020B0604020202020204" pitchFamily="34" charset="0"/>
              </a:rPr>
              <a:t>V({C,A}) – V({C}) = 6.5-3 = 3.5</a:t>
            </a:r>
          </a:p>
          <a:p>
            <a:pPr lvl="1">
              <a:buFont typeface="Courier New" panose="02070309020205020404" pitchFamily="49" charset="0"/>
              <a:buChar char="o"/>
            </a:pPr>
            <a:r>
              <a:rPr lang="en-US" sz="1700">
                <a:solidFill>
                  <a:schemeClr val="accent6"/>
                </a:solidFill>
                <a:latin typeface="Microsoft YaHei UI" panose="020B0503020204020204" pitchFamily="34" charset="-122"/>
                <a:ea typeface="Microsoft YaHei UI" panose="020B0503020204020204" pitchFamily="34" charset="-122"/>
                <a:cs typeface="Arial" panose="020B0604020202020204" pitchFamily="34" charset="0"/>
              </a:rPr>
              <a:t>V({B,C, A}) – V({B,C}) = 10-5 = 5</a:t>
            </a:r>
          </a:p>
          <a:p>
            <a:r>
              <a:rPr lang="en-US" sz="2200">
                <a:latin typeface="Microsoft YaHei UI" panose="020B0503020204020204" pitchFamily="34" charset="-122"/>
                <a:ea typeface="Microsoft YaHei UI" panose="020B0503020204020204" pitchFamily="34" charset="-122"/>
                <a:cs typeface="Arial" panose="020B0604020202020204" pitchFamily="34" charset="0"/>
              </a:rPr>
              <a:t>The contribution of A is (1+4+3.5+5)/</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4</a:t>
            </a:r>
            <a:endParaRPr lang="en-US" sz="2200">
              <a:latin typeface="Microsoft YaHei UI" panose="020B0503020204020204" pitchFamily="34" charset="-122"/>
              <a:ea typeface="Microsoft YaHei UI" panose="020B0503020204020204" pitchFamily="34" charset="-122"/>
              <a:cs typeface="Arial" panose="020B0604020202020204" pitchFamily="34" charset="0"/>
            </a:endParaRPr>
          </a:p>
          <a:p>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If</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is</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important (e.g., A is the only one who can code),</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without him/her leads</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a large difference.</a:t>
            </a:r>
          </a:p>
          <a:p>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If</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is</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unimportant (e.g., replaceable), without him/her leads</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a small difference.</a:t>
            </a:r>
            <a:endParaRPr lang="en-US" sz="2200">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5" name="TextBox 4">
            <a:extLst>
              <a:ext uri="{FF2B5EF4-FFF2-40B4-BE49-F238E27FC236}">
                <a16:creationId xmlns:a16="http://schemas.microsoft.com/office/drawing/2014/main" id="{8EDE3352-5EC8-97FF-CDFA-FC8D42C4E0C3}"/>
              </a:ext>
            </a:extLst>
          </p:cNvPr>
          <p:cNvSpPr txBox="1"/>
          <p:nvPr/>
        </p:nvSpPr>
        <p:spPr>
          <a:xfrm>
            <a:off x="568036" y="6573595"/>
            <a:ext cx="4031673" cy="276999"/>
          </a:xfrm>
          <a:prstGeom prst="rect">
            <a:avLst/>
          </a:prstGeom>
          <a:noFill/>
        </p:spPr>
        <p:txBody>
          <a:bodyPr wrap="square">
            <a:spAutoFit/>
          </a:bodyPr>
          <a:lstStyle/>
          <a:p>
            <a:r>
              <a:rPr lang="en-US" sz="1200" dirty="0">
                <a:effectLst/>
                <a:latin typeface="Arial" panose="020B0604020202020204" pitchFamily="34" charset="0"/>
                <a:cs typeface="Arial" panose="020B0604020202020204" pitchFamily="34" charset="0"/>
              </a:rPr>
              <a:t>[1] A value for n-person games. </a:t>
            </a:r>
            <a:r>
              <a:rPr lang="en-US" sz="1200" dirty="0">
                <a:latin typeface="Arial" panose="020B0604020202020204" pitchFamily="34" charset="0"/>
                <a:cs typeface="Arial" panose="020B0604020202020204" pitchFamily="34" charset="0"/>
              </a:rPr>
              <a:t>L. S. Shapley. </a:t>
            </a:r>
            <a:r>
              <a:rPr lang="en-US" sz="1200" dirty="0">
                <a:effectLst/>
                <a:latin typeface="Arial" panose="020B0604020202020204" pitchFamily="34" charset="0"/>
                <a:cs typeface="Arial" panose="020B0604020202020204" pitchFamily="34" charset="0"/>
              </a:rPr>
              <a:t>1953. </a:t>
            </a:r>
            <a:endParaRPr lang="en-US" sz="1200" dirty="0">
              <a:latin typeface="Arial" panose="020B0604020202020204" pitchFamily="34" charset="0"/>
              <a:cs typeface="Arial" panose="020B0604020202020204" pitchFamily="34" charset="0"/>
            </a:endParaRPr>
          </a:p>
        </p:txBody>
      </p:sp>
      <p:pic>
        <p:nvPicPr>
          <p:cNvPr id="3074" name="Picture 2" descr="What Is The Value Of The Game In Game Theory">
            <a:extLst>
              <a:ext uri="{FF2B5EF4-FFF2-40B4-BE49-F238E27FC236}">
                <a16:creationId xmlns:a16="http://schemas.microsoft.com/office/drawing/2014/main" id="{9486D8CA-B664-74B9-6650-7329FC94F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6023" y="2468112"/>
            <a:ext cx="4021481" cy="278009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961C9A60-C1B0-7262-ACC6-36DFEC56F7AF}"/>
              </a:ext>
            </a:extLst>
          </p:cNvPr>
          <p:cNvSpPr/>
          <p:nvPr/>
        </p:nvSpPr>
        <p:spPr>
          <a:xfrm rot="19886735">
            <a:off x="7438774" y="2899330"/>
            <a:ext cx="3050052" cy="1142501"/>
          </a:xfrm>
          <a:prstGeom prst="ellipse">
            <a:avLst/>
          </a:prstGeom>
          <a:solidFill>
            <a:schemeClr val="accent2">
              <a:alpha val="3791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 name="Oval 5">
            <a:extLst>
              <a:ext uri="{FF2B5EF4-FFF2-40B4-BE49-F238E27FC236}">
                <a16:creationId xmlns:a16="http://schemas.microsoft.com/office/drawing/2014/main" id="{36EA08EF-1AFD-D202-0365-A20FFCBD04CB}"/>
              </a:ext>
            </a:extLst>
          </p:cNvPr>
          <p:cNvSpPr/>
          <p:nvPr/>
        </p:nvSpPr>
        <p:spPr>
          <a:xfrm rot="5400000">
            <a:off x="7106858" y="1839036"/>
            <a:ext cx="1733023" cy="1432467"/>
          </a:xfrm>
          <a:prstGeom prst="ellipse">
            <a:avLst/>
          </a:prstGeom>
          <a:solidFill>
            <a:schemeClr val="accent1">
              <a:alpha val="3791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 name="Oval 6">
            <a:extLst>
              <a:ext uri="{FF2B5EF4-FFF2-40B4-BE49-F238E27FC236}">
                <a16:creationId xmlns:a16="http://schemas.microsoft.com/office/drawing/2014/main" id="{9B491C68-6C17-87CD-D0CD-53905F222F50}"/>
              </a:ext>
            </a:extLst>
          </p:cNvPr>
          <p:cNvSpPr/>
          <p:nvPr/>
        </p:nvSpPr>
        <p:spPr>
          <a:xfrm rot="5400000">
            <a:off x="10022055" y="2669518"/>
            <a:ext cx="2461437" cy="1495797"/>
          </a:xfrm>
          <a:prstGeom prst="ellipse">
            <a:avLst/>
          </a:prstGeom>
          <a:solidFill>
            <a:srgbClr val="7030A0">
              <a:alpha val="3791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 name="Oval 7">
            <a:extLst>
              <a:ext uri="{FF2B5EF4-FFF2-40B4-BE49-F238E27FC236}">
                <a16:creationId xmlns:a16="http://schemas.microsoft.com/office/drawing/2014/main" id="{DD0EB39F-4972-AEE1-3BC8-B9F7666EB057}"/>
              </a:ext>
            </a:extLst>
          </p:cNvPr>
          <p:cNvSpPr/>
          <p:nvPr/>
        </p:nvSpPr>
        <p:spPr>
          <a:xfrm rot="5400000">
            <a:off x="8464802" y="3618457"/>
            <a:ext cx="2524544" cy="1886779"/>
          </a:xfrm>
          <a:prstGeom prst="ellipse">
            <a:avLst/>
          </a:prstGeom>
          <a:solidFill>
            <a:schemeClr val="accent6">
              <a:alpha val="3791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0" name="Title 1">
            <a:extLst>
              <a:ext uri="{FF2B5EF4-FFF2-40B4-BE49-F238E27FC236}">
                <a16:creationId xmlns:a16="http://schemas.microsoft.com/office/drawing/2014/main" id="{986AFF86-EB94-C597-335B-910BBDE4DE60}"/>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AC8E68"/>
                </a:solidFill>
                <a:latin typeface="Arial" panose="020B0604020202020204" pitchFamily="34" charset="0"/>
                <a:cs typeface="Arial" panose="020B0604020202020204" pitchFamily="34" charset="0"/>
              </a:rPr>
              <a:t>Shapley values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12" name="TextBox 11">
            <a:extLst>
              <a:ext uri="{FF2B5EF4-FFF2-40B4-BE49-F238E27FC236}">
                <a16:creationId xmlns:a16="http://schemas.microsoft.com/office/drawing/2014/main" id="{721EC0C6-EFBF-AF74-A663-A407EA72973E}"/>
              </a:ext>
            </a:extLst>
          </p:cNvPr>
          <p:cNvSpPr txBox="1"/>
          <p:nvPr/>
        </p:nvSpPr>
        <p:spPr>
          <a:xfrm>
            <a:off x="7955281" y="506177"/>
            <a:ext cx="3622963" cy="954107"/>
          </a:xfrm>
          <a:prstGeom prst="rect">
            <a:avLst/>
          </a:prstGeom>
          <a:noFill/>
        </p:spPr>
        <p:txBody>
          <a:bodyPr wrap="square">
            <a:spAutoFit/>
          </a:bodyPr>
          <a:lstStyle/>
          <a:p>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game</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of</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3</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players</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and</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all</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possible</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team</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configuation</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and</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outcome</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(indicated</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by</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number</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of</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little</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blue</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squares).</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How</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much</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player</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values?</a:t>
            </a:r>
            <a:endParaRPr lang="en-CN" sz="1400">
              <a:latin typeface="Microsoft YaHei UI" panose="020B0503020204020204" pitchFamily="34" charset="-122"/>
              <a:ea typeface="Microsoft YaHei UI" panose="020B0503020204020204" pitchFamily="34" charset="-122"/>
            </a:endParaRPr>
          </a:p>
        </p:txBody>
      </p:sp>
      <p:sp>
        <p:nvSpPr>
          <p:cNvPr id="14" name="Right Brace 13">
            <a:extLst>
              <a:ext uri="{FF2B5EF4-FFF2-40B4-BE49-F238E27FC236}">
                <a16:creationId xmlns:a16="http://schemas.microsoft.com/office/drawing/2014/main" id="{2D62A26F-7CC6-3C97-B1A1-708D4CA9C995}"/>
              </a:ext>
            </a:extLst>
          </p:cNvPr>
          <p:cNvSpPr/>
          <p:nvPr/>
        </p:nvSpPr>
        <p:spPr>
          <a:xfrm>
            <a:off x="4493740" y="3829988"/>
            <a:ext cx="225240" cy="902312"/>
          </a:xfrm>
          <a:prstGeom prst="rightBrace">
            <a:avLst/>
          </a:prstGeom>
          <a:ln w="15875">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N"/>
          </a:p>
        </p:txBody>
      </p:sp>
      <p:sp>
        <p:nvSpPr>
          <p:cNvPr id="16" name="TextBox 15">
            <a:extLst>
              <a:ext uri="{FF2B5EF4-FFF2-40B4-BE49-F238E27FC236}">
                <a16:creationId xmlns:a16="http://schemas.microsoft.com/office/drawing/2014/main" id="{B2553343-66BB-4112-2B44-9E569AA5A11A}"/>
              </a:ext>
            </a:extLst>
          </p:cNvPr>
          <p:cNvSpPr txBox="1"/>
          <p:nvPr/>
        </p:nvSpPr>
        <p:spPr>
          <a:xfrm>
            <a:off x="4947509" y="3829988"/>
            <a:ext cx="1673993" cy="954107"/>
          </a:xfrm>
          <a:prstGeom prst="rect">
            <a:avLst/>
          </a:prstGeom>
          <a:noFill/>
          <a:ln>
            <a:solidFill>
              <a:schemeClr val="bg1">
                <a:lumMod val="50000"/>
              </a:schemeClr>
            </a:solidFill>
          </a:ln>
        </p:spPr>
        <p:txBody>
          <a:bodyPr wrap="square">
            <a:spAutoFit/>
          </a:bodyPr>
          <a:lstStyle/>
          <a:p>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Any</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one</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of</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these</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differences</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CN" altLang="zh-CN" sz="1400">
                <a:latin typeface="Microsoft YaHei UI" panose="020B0503020204020204" pitchFamily="34" charset="-122"/>
                <a:ea typeface="Microsoft YaHei UI" panose="020B0503020204020204" pitchFamily="34" charset="-122"/>
                <a:cs typeface="Arial" panose="020B0604020202020204" pitchFamily="34" charset="0"/>
              </a:rPr>
              <a:t>won</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’t</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fairly</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evaluate</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A’s</a:t>
            </a:r>
            <a:r>
              <a:rPr lang="zh-CN" altLang="en-US" sz="14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400">
                <a:latin typeface="Microsoft YaHei UI" panose="020B0503020204020204" pitchFamily="34" charset="-122"/>
                <a:ea typeface="Microsoft YaHei UI" panose="020B0503020204020204" pitchFamily="34" charset="-122"/>
                <a:cs typeface="Arial" panose="020B0604020202020204" pitchFamily="34" charset="0"/>
              </a:rPr>
              <a:t>contribution.</a:t>
            </a:r>
          </a:p>
        </p:txBody>
      </p:sp>
      <p:sp>
        <p:nvSpPr>
          <p:cNvPr id="2" name="TextBox 1">
            <a:extLst>
              <a:ext uri="{FF2B5EF4-FFF2-40B4-BE49-F238E27FC236}">
                <a16:creationId xmlns:a16="http://schemas.microsoft.com/office/drawing/2014/main" id="{099C5287-33C9-AC9C-05ED-007DF194ED39}"/>
              </a:ext>
            </a:extLst>
          </p:cNvPr>
          <p:cNvSpPr txBox="1"/>
          <p:nvPr/>
        </p:nvSpPr>
        <p:spPr>
          <a:xfrm>
            <a:off x="7713481" y="6079667"/>
            <a:ext cx="4262929" cy="646331"/>
          </a:xfrm>
          <a:prstGeom prst="rect">
            <a:avLst/>
          </a:prstGeom>
          <a:noFill/>
        </p:spPr>
        <p:txBody>
          <a:bodyPr wrap="square" rtlCol="0">
            <a:spAutoFit/>
          </a:bodyPr>
          <a:lstStyle/>
          <a:p>
            <a:r>
              <a:rPr lang="en-US" altLang="zh-CN" sz="1200" dirty="0"/>
              <a:t>Image Source: </a:t>
            </a:r>
          </a:p>
          <a:p>
            <a:r>
              <a:rPr lang="en-US" altLang="zh-CN" sz="1200" dirty="0"/>
              <a:t>https://</a:t>
            </a:r>
            <a:r>
              <a:rPr lang="en-US" altLang="zh-CN" sz="1200" dirty="0" err="1"/>
              <a:t>pjdelta.wordpress.com</a:t>
            </a:r>
            <a:r>
              <a:rPr lang="en-US" altLang="zh-CN" sz="1200" dirty="0"/>
              <a:t>/2014/08/10/group-project-how-much-did-</a:t>
            </a:r>
            <a:r>
              <a:rPr lang="en-US" altLang="zh-CN" sz="1200" dirty="0" err="1"/>
              <a:t>i</a:t>
            </a:r>
            <a:r>
              <a:rPr lang="en-US" altLang="zh-CN" sz="1200" dirty="0"/>
              <a:t>-contribute/</a:t>
            </a:r>
          </a:p>
        </p:txBody>
      </p:sp>
    </p:spTree>
    <p:extLst>
      <p:ext uri="{BB962C8B-B14F-4D97-AF65-F5344CB8AC3E}">
        <p14:creationId xmlns:p14="http://schemas.microsoft.com/office/powerpoint/2010/main" val="1220593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01903AE-78C3-F6D1-F090-429F11C672E7}"/>
              </a:ext>
            </a:extLst>
          </p:cNvPr>
          <p:cNvSpPr txBox="1">
            <a:spLocks/>
          </p:cNvSpPr>
          <p:nvPr/>
        </p:nvSpPr>
        <p:spPr>
          <a:xfrm>
            <a:off x="859972" y="1089075"/>
            <a:ext cx="11353800" cy="12821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latin typeface="Microsoft YaHei UI" panose="020B0503020204020204" pitchFamily="34" charset="-122"/>
                <a:ea typeface="Microsoft YaHei UI" panose="020B0503020204020204" pitchFamily="34" charset="-122"/>
                <a:cs typeface="Arial" panose="020B0604020202020204" pitchFamily="34" charset="0"/>
              </a:rPr>
              <a:t>Given any feature subset    ,  Model             is trained on feature subset </a:t>
            </a:r>
            <a:br>
              <a:rPr lang="en-US" sz="2200">
                <a:latin typeface="Microsoft YaHei UI" panose="020B0503020204020204" pitchFamily="34" charset="-122"/>
                <a:ea typeface="Microsoft YaHei UI" panose="020B0503020204020204" pitchFamily="34" charset="-122"/>
                <a:cs typeface="Arial" panose="020B0604020202020204" pitchFamily="34" charset="0"/>
              </a:rPr>
            </a:br>
            <a:r>
              <a:rPr lang="en-US" sz="2200">
                <a:latin typeface="Microsoft YaHei UI" panose="020B0503020204020204" pitchFamily="34" charset="-122"/>
                <a:ea typeface="Microsoft YaHei UI" panose="020B0503020204020204" pitchFamily="34" charset="-122"/>
                <a:cs typeface="Arial" panose="020B0604020202020204" pitchFamily="34" charset="0"/>
              </a:rPr>
              <a:t>and makes predict using the feature subset	.</a:t>
            </a:r>
          </a:p>
          <a:p>
            <a:r>
              <a:rPr lang="en-US" sz="2200">
                <a:latin typeface="Microsoft YaHei UI" panose="020B0503020204020204" pitchFamily="34" charset="-122"/>
                <a:ea typeface="Microsoft YaHei UI" panose="020B0503020204020204" pitchFamily="34" charset="-122"/>
                <a:cs typeface="Arial" panose="020B0604020202020204" pitchFamily="34" charset="0"/>
              </a:rPr>
              <a:t>Shapley value of feature </a:t>
            </a:r>
            <a:r>
              <a:rPr lang="en-US" altLang="zh-CN" sz="2200" i="1">
                <a:latin typeface="Microsoft YaHei UI" panose="020B0503020204020204" pitchFamily="34" charset="-122"/>
                <a:ea typeface="Microsoft YaHei UI" panose="020B0503020204020204" pitchFamily="34" charset="-122"/>
                <a:cs typeface="Arial" panose="020B0604020202020204" pitchFamily="34" charset="0"/>
              </a:rPr>
              <a:t>A</a:t>
            </a:r>
            <a:r>
              <a:rPr lang="en-US" sz="2200" i="1">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player)</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sz="2200">
                <a:latin typeface="Microsoft YaHei UI" panose="020B0503020204020204" pitchFamily="34" charset="-122"/>
                <a:ea typeface="Microsoft YaHei UI" panose="020B0503020204020204" pitchFamily="34" charset="-122"/>
                <a:cs typeface="Arial" panose="020B0604020202020204" pitchFamily="34" charset="0"/>
              </a:rPr>
              <a:t>is defined as</a:t>
            </a:r>
          </a:p>
        </p:txBody>
      </p:sp>
      <p:pic>
        <p:nvPicPr>
          <p:cNvPr id="10" name="Picture 9">
            <a:extLst>
              <a:ext uri="{FF2B5EF4-FFF2-40B4-BE49-F238E27FC236}">
                <a16:creationId xmlns:a16="http://schemas.microsoft.com/office/drawing/2014/main" id="{3E45EFD2-36D8-9A75-F7EC-149549ED76E4}"/>
              </a:ext>
            </a:extLst>
          </p:cNvPr>
          <p:cNvPicPr>
            <a:picLocks noChangeAspect="1"/>
          </p:cNvPicPr>
          <p:nvPr/>
        </p:nvPicPr>
        <p:blipFill>
          <a:blip r:embed="rId3"/>
          <a:stretch>
            <a:fillRect/>
          </a:stretch>
        </p:blipFill>
        <p:spPr>
          <a:xfrm>
            <a:off x="4574320" y="1134946"/>
            <a:ext cx="219030" cy="266645"/>
          </a:xfrm>
          <a:prstGeom prst="rect">
            <a:avLst/>
          </a:prstGeom>
        </p:spPr>
      </p:pic>
      <p:pic>
        <p:nvPicPr>
          <p:cNvPr id="11" name="Picture 10">
            <a:extLst>
              <a:ext uri="{FF2B5EF4-FFF2-40B4-BE49-F238E27FC236}">
                <a16:creationId xmlns:a16="http://schemas.microsoft.com/office/drawing/2014/main" id="{C91F3B01-02FF-921C-B41F-BE72E5A521F9}"/>
              </a:ext>
            </a:extLst>
          </p:cNvPr>
          <p:cNvPicPr>
            <a:picLocks noChangeAspect="1"/>
          </p:cNvPicPr>
          <p:nvPr/>
        </p:nvPicPr>
        <p:blipFill>
          <a:blip r:embed="rId3"/>
          <a:stretch>
            <a:fillRect/>
          </a:stretch>
        </p:blipFill>
        <p:spPr>
          <a:xfrm>
            <a:off x="10691364" y="1131874"/>
            <a:ext cx="219030" cy="266645"/>
          </a:xfrm>
          <a:prstGeom prst="rect">
            <a:avLst/>
          </a:prstGeom>
        </p:spPr>
      </p:pic>
      <p:pic>
        <p:nvPicPr>
          <p:cNvPr id="7" name="Picture 6">
            <a:extLst>
              <a:ext uri="{FF2B5EF4-FFF2-40B4-BE49-F238E27FC236}">
                <a16:creationId xmlns:a16="http://schemas.microsoft.com/office/drawing/2014/main" id="{AB133CF2-1AE6-C597-04E5-2E3F40A53296}"/>
              </a:ext>
            </a:extLst>
          </p:cNvPr>
          <p:cNvPicPr>
            <a:picLocks noChangeAspect="1"/>
          </p:cNvPicPr>
          <p:nvPr/>
        </p:nvPicPr>
        <p:blipFill>
          <a:blip r:embed="rId4"/>
          <a:stretch>
            <a:fillRect/>
          </a:stretch>
        </p:blipFill>
        <p:spPr>
          <a:xfrm>
            <a:off x="2005838" y="2718316"/>
            <a:ext cx="6171530" cy="749400"/>
          </a:xfrm>
          <a:prstGeom prst="rect">
            <a:avLst/>
          </a:prstGeom>
        </p:spPr>
      </p:pic>
      <p:pic>
        <p:nvPicPr>
          <p:cNvPr id="17" name="Picture 16">
            <a:extLst>
              <a:ext uri="{FF2B5EF4-FFF2-40B4-BE49-F238E27FC236}">
                <a16:creationId xmlns:a16="http://schemas.microsoft.com/office/drawing/2014/main" id="{34329DEE-A1CF-49AB-B2DD-4E5E8C26BEA8}"/>
              </a:ext>
            </a:extLst>
          </p:cNvPr>
          <p:cNvPicPr>
            <a:picLocks noChangeAspect="1"/>
          </p:cNvPicPr>
          <p:nvPr/>
        </p:nvPicPr>
        <p:blipFill>
          <a:blip r:embed="rId5"/>
          <a:stretch>
            <a:fillRect/>
          </a:stretch>
        </p:blipFill>
        <p:spPr>
          <a:xfrm>
            <a:off x="6018440" y="1114660"/>
            <a:ext cx="819150" cy="342900"/>
          </a:xfrm>
          <a:prstGeom prst="rect">
            <a:avLst/>
          </a:prstGeom>
        </p:spPr>
      </p:pic>
      <p:pic>
        <p:nvPicPr>
          <p:cNvPr id="18" name="Picture 17">
            <a:extLst>
              <a:ext uri="{FF2B5EF4-FFF2-40B4-BE49-F238E27FC236}">
                <a16:creationId xmlns:a16="http://schemas.microsoft.com/office/drawing/2014/main" id="{C412539F-4301-7E1C-C8CD-694A501F64CF}"/>
              </a:ext>
            </a:extLst>
          </p:cNvPr>
          <p:cNvPicPr>
            <a:picLocks noChangeAspect="1"/>
          </p:cNvPicPr>
          <p:nvPr/>
        </p:nvPicPr>
        <p:blipFill>
          <a:blip r:embed="rId3"/>
          <a:stretch>
            <a:fillRect/>
          </a:stretch>
        </p:blipFill>
        <p:spPr>
          <a:xfrm>
            <a:off x="7033573" y="1434886"/>
            <a:ext cx="219030" cy="266645"/>
          </a:xfrm>
          <a:prstGeom prst="rect">
            <a:avLst/>
          </a:prstGeom>
        </p:spPr>
      </p:pic>
      <p:sp>
        <p:nvSpPr>
          <p:cNvPr id="19" name="Oval 18">
            <a:extLst>
              <a:ext uri="{FF2B5EF4-FFF2-40B4-BE49-F238E27FC236}">
                <a16:creationId xmlns:a16="http://schemas.microsoft.com/office/drawing/2014/main" id="{31F7F7DC-F017-90B5-73CF-52088AB3791A}"/>
              </a:ext>
            </a:extLst>
          </p:cNvPr>
          <p:cNvSpPr/>
          <p:nvPr/>
        </p:nvSpPr>
        <p:spPr>
          <a:xfrm>
            <a:off x="9156538" y="2326900"/>
            <a:ext cx="2308137" cy="1191981"/>
          </a:xfrm>
          <a:prstGeom prst="ellipse">
            <a:avLst/>
          </a:prstGeom>
          <a:solidFill>
            <a:schemeClr val="accent1">
              <a:alpha val="4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1" name="Oval 20">
            <a:extLst>
              <a:ext uri="{FF2B5EF4-FFF2-40B4-BE49-F238E27FC236}">
                <a16:creationId xmlns:a16="http://schemas.microsoft.com/office/drawing/2014/main" id="{8E3B897B-D269-F63E-7723-896B39AFF40B}"/>
              </a:ext>
            </a:extLst>
          </p:cNvPr>
          <p:cNvSpPr/>
          <p:nvPr/>
        </p:nvSpPr>
        <p:spPr>
          <a:xfrm>
            <a:off x="9308938" y="2479301"/>
            <a:ext cx="1024167" cy="799038"/>
          </a:xfrm>
          <a:prstGeom prst="ellipse">
            <a:avLst/>
          </a:prstGeom>
          <a:solidFill>
            <a:schemeClr val="accent1">
              <a:alpha val="4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b="1" i="1">
                <a:latin typeface="Times New Roman" panose="02020603050405020304" pitchFamily="18" charset="0"/>
                <a:cs typeface="Times New Roman" panose="02020603050405020304" pitchFamily="18" charset="0"/>
              </a:rPr>
              <a:t>S</a:t>
            </a:r>
          </a:p>
        </p:txBody>
      </p:sp>
      <p:sp>
        <p:nvSpPr>
          <p:cNvPr id="22" name="Octagon 21">
            <a:extLst>
              <a:ext uri="{FF2B5EF4-FFF2-40B4-BE49-F238E27FC236}">
                <a16:creationId xmlns:a16="http://schemas.microsoft.com/office/drawing/2014/main" id="{8233534E-3DAB-47EB-B503-BA7F0AC76AE4}"/>
              </a:ext>
            </a:extLst>
          </p:cNvPr>
          <p:cNvSpPr/>
          <p:nvPr/>
        </p:nvSpPr>
        <p:spPr>
          <a:xfrm>
            <a:off x="10390167" y="2456090"/>
            <a:ext cx="324000" cy="324000"/>
          </a:xfrm>
          <a:prstGeom prst="octagon">
            <a:avLst/>
          </a:prstGeom>
          <a:solidFill>
            <a:schemeClr val="accent2">
              <a:alpha val="4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i="1">
                <a:latin typeface="Times New Roman" panose="02020603050405020304" pitchFamily="18" charset="0"/>
                <a:cs typeface="Times New Roman" panose="02020603050405020304" pitchFamily="18" charset="0"/>
              </a:rPr>
              <a:t>A</a:t>
            </a:r>
            <a:endParaRPr lang="en-CN" i="1">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869B823-12E4-B924-DC83-877AA574186E}"/>
              </a:ext>
            </a:extLst>
          </p:cNvPr>
          <p:cNvSpPr txBox="1"/>
          <p:nvPr/>
        </p:nvSpPr>
        <p:spPr>
          <a:xfrm>
            <a:off x="10551302" y="2892905"/>
            <a:ext cx="325730" cy="369332"/>
          </a:xfrm>
          <a:prstGeom prst="rect">
            <a:avLst/>
          </a:prstGeom>
          <a:noFill/>
        </p:spPr>
        <p:txBody>
          <a:bodyPr wrap="none" rtlCol="0">
            <a:spAutoFit/>
          </a:bodyPr>
          <a:lstStyle/>
          <a:p>
            <a:r>
              <a:rPr lang="en-US" altLang="zh-CN" i="1">
                <a:latin typeface="Times New Roman" panose="02020603050405020304" pitchFamily="18" charset="0"/>
                <a:cs typeface="Times New Roman" panose="02020603050405020304" pitchFamily="18" charset="0"/>
              </a:rPr>
              <a:t>F</a:t>
            </a:r>
            <a:endParaRPr lang="en-CN" i="1">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C788C8F1-572B-495A-D889-C3E60A87A525}"/>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AC8E68"/>
                </a:solidFill>
                <a:latin typeface="Arial" panose="020B0604020202020204" pitchFamily="34" charset="0"/>
                <a:cs typeface="Arial" panose="020B0604020202020204" pitchFamily="34" charset="0"/>
              </a:rPr>
              <a:t>Shapley values for feature importance</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pic>
        <p:nvPicPr>
          <p:cNvPr id="8" name="Picture 7">
            <a:extLst>
              <a:ext uri="{FF2B5EF4-FFF2-40B4-BE49-F238E27FC236}">
                <a16:creationId xmlns:a16="http://schemas.microsoft.com/office/drawing/2014/main" id="{5552FFF4-2030-7310-1EB8-739E00A221CF}"/>
              </a:ext>
            </a:extLst>
          </p:cNvPr>
          <p:cNvPicPr>
            <a:picLocks noChangeAspect="1"/>
          </p:cNvPicPr>
          <p:nvPr/>
        </p:nvPicPr>
        <p:blipFill>
          <a:blip r:embed="rId6"/>
          <a:stretch>
            <a:fillRect/>
          </a:stretch>
        </p:blipFill>
        <p:spPr>
          <a:xfrm>
            <a:off x="3643513" y="4164860"/>
            <a:ext cx="3609090" cy="2165454"/>
          </a:xfrm>
          <a:prstGeom prst="rect">
            <a:avLst/>
          </a:prstGeom>
        </p:spPr>
      </p:pic>
      <p:sp>
        <p:nvSpPr>
          <p:cNvPr id="9" name="Rectangle 8">
            <a:extLst>
              <a:ext uri="{FF2B5EF4-FFF2-40B4-BE49-F238E27FC236}">
                <a16:creationId xmlns:a16="http://schemas.microsoft.com/office/drawing/2014/main" id="{4C602233-05E3-F736-B7E3-E5F6267F8417}"/>
              </a:ext>
            </a:extLst>
          </p:cNvPr>
          <p:cNvSpPr/>
          <p:nvPr/>
        </p:nvSpPr>
        <p:spPr>
          <a:xfrm>
            <a:off x="3635552" y="2629012"/>
            <a:ext cx="2206843" cy="768483"/>
          </a:xfrm>
          <a:prstGeom prst="rect">
            <a:avLst/>
          </a:prstGeom>
          <a:solidFill>
            <a:schemeClr val="accent1">
              <a:lumMod val="40000"/>
              <a:lumOff val="60000"/>
              <a:alpha val="11454"/>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0" name="TextBox 29">
            <a:extLst>
              <a:ext uri="{FF2B5EF4-FFF2-40B4-BE49-F238E27FC236}">
                <a16:creationId xmlns:a16="http://schemas.microsoft.com/office/drawing/2014/main" id="{3F191322-C76C-DC68-C6D3-93AAF6CF48EE}"/>
              </a:ext>
            </a:extLst>
          </p:cNvPr>
          <p:cNvSpPr txBox="1"/>
          <p:nvPr/>
        </p:nvSpPr>
        <p:spPr>
          <a:xfrm>
            <a:off x="280074" y="4449906"/>
            <a:ext cx="3355478" cy="1200329"/>
          </a:xfrm>
          <a:prstGeom prst="rect">
            <a:avLst/>
          </a:prstGeom>
          <a:noFill/>
        </p:spPr>
        <p:txBody>
          <a:bodyPr wrap="square">
            <a:spAutoFit/>
          </a:bodyPr>
          <a:lstStyle/>
          <a:p>
            <a:r>
              <a:rPr lang="en-US" sz="1800">
                <a:latin typeface="Microsoft YaHei UI" panose="020B0503020204020204" pitchFamily="34" charset="-122"/>
                <a:ea typeface="Microsoft YaHei UI" panose="020B0503020204020204" pitchFamily="34" charset="-122"/>
                <a:cs typeface="Arial" panose="020B0604020202020204" pitchFamily="34" charset="0"/>
              </a:rPr>
              <a:t>Norma</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lizing</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latin typeface="Microsoft YaHei UI" panose="020B0503020204020204" pitchFamily="34" charset="-122"/>
                <a:ea typeface="Microsoft YaHei UI" panose="020B0503020204020204" pitchFamily="34" charset="-122"/>
                <a:cs typeface="Arial" panose="020B0604020202020204" pitchFamily="34" charset="0"/>
              </a:rPr>
              <a:t>by</a:t>
            </a:r>
            <a:r>
              <a:rPr lang="zh-CN" altLang="en-US">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latin typeface="Microsoft YaHei UI" panose="020B0503020204020204" pitchFamily="34" charset="-122"/>
                <a:ea typeface="Microsoft YaHei UI" panose="020B0503020204020204" pitchFamily="34" charset="-122"/>
                <a:cs typeface="Arial" panose="020B0604020202020204" pitchFamily="34" charset="0"/>
              </a:rPr>
              <a:t>how</a:t>
            </a:r>
            <a:r>
              <a:rPr lang="zh-CN" altLang="en-US">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latin typeface="Microsoft YaHei UI" panose="020B0503020204020204" pitchFamily="34" charset="-122"/>
                <a:ea typeface="Microsoft YaHei UI" panose="020B0503020204020204" pitchFamily="34" charset="-122"/>
                <a:cs typeface="Arial" panose="020B0604020202020204" pitchFamily="34" charset="0"/>
              </a:rPr>
              <a:t>likely</a:t>
            </a:r>
            <a:r>
              <a:rPr lang="zh-CN" altLang="en-US">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latin typeface="Microsoft YaHei UI" panose="020B0503020204020204" pitchFamily="34" charset="-122"/>
                <a:ea typeface="Microsoft YaHei UI" panose="020B0503020204020204" pitchFamily="34" charset="-122"/>
                <a:cs typeface="Arial" panose="020B0604020202020204" pitchFamily="34" charset="0"/>
              </a:rPr>
              <a:t>specific</a:t>
            </a:r>
            <a:r>
              <a:rPr lang="zh-CN" altLang="en-US">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latin typeface="Microsoft YaHei UI" panose="020B0503020204020204" pitchFamily="34" charset="-122"/>
                <a:ea typeface="Microsoft YaHei UI" panose="020B0503020204020204" pitchFamily="34" charset="-122"/>
                <a:cs typeface="Arial" panose="020B0604020202020204" pitchFamily="34" charset="0"/>
              </a:rPr>
              <a:t>configuration</a:t>
            </a:r>
            <a:r>
              <a:rPr lang="zh-CN" altLang="en-US">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latin typeface="Microsoft YaHei UI" panose="020B0503020204020204" pitchFamily="34" charset="-122"/>
                <a:ea typeface="Microsoft YaHei UI" panose="020B0503020204020204" pitchFamily="34" charset="-122"/>
                <a:cs typeface="Arial" panose="020B0604020202020204" pitchFamily="34" charset="0"/>
              </a:rPr>
              <a:t>will</a:t>
            </a:r>
            <a:r>
              <a:rPr lang="zh-CN" altLang="en-US">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latin typeface="Microsoft YaHei UI" panose="020B0503020204020204" pitchFamily="34" charset="-122"/>
                <a:ea typeface="Microsoft YaHei UI" panose="020B0503020204020204" pitchFamily="34" charset="-122"/>
                <a:cs typeface="Arial" panose="020B0604020202020204" pitchFamily="34" charset="0"/>
              </a:rPr>
              <a:t>happen:</a:t>
            </a:r>
            <a:r>
              <a:rPr lang="zh-CN" altLang="en-US">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latin typeface="Microsoft YaHei UI" panose="020B0503020204020204" pitchFamily="34" charset="-122"/>
                <a:ea typeface="Microsoft YaHei UI" panose="020B0503020204020204" pitchFamily="34" charset="-122"/>
                <a:cs typeface="Arial" panose="020B0604020202020204" pitchFamily="34" charset="0"/>
              </a:rPr>
              <a:t>more</a:t>
            </a:r>
            <a:r>
              <a:rPr lang="zh-CN" altLang="en-US">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latin typeface="Microsoft YaHei UI" panose="020B0503020204020204" pitchFamily="34" charset="-122"/>
                <a:ea typeface="Microsoft YaHei UI" panose="020B0503020204020204" pitchFamily="34" charset="-122"/>
                <a:cs typeface="Arial" panose="020B0604020202020204" pitchFamily="34" charset="0"/>
              </a:rPr>
              <a:t>frequent,</a:t>
            </a:r>
            <a:r>
              <a:rPr lang="zh-CN" altLang="en-US">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latin typeface="Microsoft YaHei UI" panose="020B0503020204020204" pitchFamily="34" charset="-122"/>
                <a:ea typeface="Microsoft YaHei UI" panose="020B0503020204020204" pitchFamily="34" charset="-122"/>
                <a:cs typeface="Arial" panose="020B0604020202020204" pitchFamily="34" charset="0"/>
              </a:rPr>
              <a:t>downweight</a:t>
            </a:r>
            <a:r>
              <a:rPr lang="zh-CN" altLang="en-US">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b="1">
                <a:solidFill>
                  <a:srgbClr val="FFC000"/>
                </a:solidFill>
                <a:latin typeface="Microsoft YaHei UI" panose="020B0503020204020204" pitchFamily="34" charset="-122"/>
                <a:ea typeface="Microsoft YaHei UI" panose="020B0503020204020204" pitchFamily="34" charset="-122"/>
                <a:cs typeface="Arial" panose="020B0604020202020204" pitchFamily="34" charset="0"/>
              </a:rPr>
              <a:t>difference</a:t>
            </a:r>
            <a:r>
              <a:rPr lang="en-US" altLang="zh-CN">
                <a:latin typeface="Microsoft YaHei UI" panose="020B0503020204020204" pitchFamily="34" charset="-122"/>
                <a:ea typeface="Microsoft YaHei UI" panose="020B0503020204020204" pitchFamily="34" charset="-122"/>
                <a:cs typeface="Arial" panose="020B0604020202020204" pitchFamily="34" charset="0"/>
              </a:rPr>
              <a:t>.</a:t>
            </a:r>
            <a:endParaRPr lang="en-US" altLang="zh-CN" sz="1800">
              <a:latin typeface="Microsoft YaHei UI" panose="020B0503020204020204" pitchFamily="34" charset="-122"/>
              <a:ea typeface="Microsoft YaHei UI" panose="020B0503020204020204" pitchFamily="34" charset="-122"/>
              <a:cs typeface="Arial" panose="020B0604020202020204" pitchFamily="34" charset="0"/>
            </a:endParaRPr>
          </a:p>
        </p:txBody>
      </p:sp>
      <p:cxnSp>
        <p:nvCxnSpPr>
          <p:cNvPr id="38" name="Straight Arrow Connector 37">
            <a:extLst>
              <a:ext uri="{FF2B5EF4-FFF2-40B4-BE49-F238E27FC236}">
                <a16:creationId xmlns:a16="http://schemas.microsoft.com/office/drawing/2014/main" id="{AB3BB549-FF50-D5FA-D39E-9DBC9E847A4E}"/>
              </a:ext>
            </a:extLst>
          </p:cNvPr>
          <p:cNvCxnSpPr>
            <a:cxnSpLocks/>
          </p:cNvCxnSpPr>
          <p:nvPr/>
        </p:nvCxnSpPr>
        <p:spPr>
          <a:xfrm flipV="1">
            <a:off x="4574320" y="3518881"/>
            <a:ext cx="0" cy="5088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7F40660-5BE4-BDF9-BCFB-40E67378F1B3}"/>
              </a:ext>
            </a:extLst>
          </p:cNvPr>
          <p:cNvSpPr txBox="1"/>
          <p:nvPr/>
        </p:nvSpPr>
        <p:spPr>
          <a:xfrm>
            <a:off x="838200" y="6330314"/>
            <a:ext cx="9551967"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[1] An efficient explanation of individual classifications using game theory. I </a:t>
            </a:r>
            <a:r>
              <a:rPr lang="en-US" sz="1200" dirty="0" err="1">
                <a:latin typeface="Arial" panose="020B0604020202020204" pitchFamily="34" charset="0"/>
                <a:cs typeface="Arial" panose="020B0604020202020204" pitchFamily="34" charset="0"/>
              </a:rPr>
              <a:t>KononenkoI</a:t>
            </a:r>
            <a:r>
              <a:rPr lang="en-US" sz="1200" dirty="0">
                <a:latin typeface="Arial" panose="020B0604020202020204" pitchFamily="34" charset="0"/>
                <a:cs typeface="Arial" panose="020B0604020202020204" pitchFamily="34" charset="0"/>
              </a:rPr>
              <a:t>, etc. Journal of Machine Learning Research. 2010. </a:t>
            </a:r>
          </a:p>
          <a:p>
            <a:r>
              <a:rPr lang="en-US" sz="1200" dirty="0">
                <a:latin typeface="Arial" panose="020B0604020202020204" pitchFamily="34" charset="0"/>
                <a:cs typeface="Arial" panose="020B0604020202020204" pitchFamily="34" charset="0"/>
              </a:rPr>
              <a:t>[2] A linear approximation method for the </a:t>
            </a:r>
            <a:r>
              <a:rPr lang="en-US" sz="1200" dirty="0" err="1">
                <a:latin typeface="Arial" panose="020B0604020202020204" pitchFamily="34" charset="0"/>
                <a:cs typeface="Arial" panose="020B0604020202020204" pitchFamily="34" charset="0"/>
              </a:rPr>
              <a:t>shapley</a:t>
            </a:r>
            <a:r>
              <a:rPr lang="en-US" sz="1200" dirty="0">
                <a:latin typeface="Arial" panose="020B0604020202020204" pitchFamily="34" charset="0"/>
                <a:cs typeface="Arial" panose="020B0604020202020204" pitchFamily="34" charset="0"/>
              </a:rPr>
              <a:t> value. S.S Fatima, etc. Artificial Intelligence. 2008. </a:t>
            </a:r>
          </a:p>
        </p:txBody>
      </p:sp>
    </p:spTree>
    <p:extLst>
      <p:ext uri="{BB962C8B-B14F-4D97-AF65-F5344CB8AC3E}">
        <p14:creationId xmlns:p14="http://schemas.microsoft.com/office/powerpoint/2010/main" val="392155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E2B8C-0084-5777-8BC0-E47E2E1772D1}"/>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BED3BDB-A3B7-BA35-01E5-79DD8C9325F6}"/>
              </a:ext>
            </a:extLst>
          </p:cNvPr>
          <p:cNvSpPr txBox="1">
            <a:spLocks/>
          </p:cNvSpPr>
          <p:nvPr/>
        </p:nvSpPr>
        <p:spPr>
          <a:xfrm>
            <a:off x="1077686" y="1251859"/>
            <a:ext cx="11353800" cy="1483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latin typeface="Microsoft YaHei UI" panose="020B0503020204020204" pitchFamily="34" charset="-122"/>
                <a:ea typeface="Microsoft YaHei UI" panose="020B0503020204020204" pitchFamily="34" charset="-122"/>
                <a:cs typeface="Arial" panose="020B0604020202020204" pitchFamily="34" charset="0"/>
              </a:rPr>
              <a:t>It is usually infeasible to find the exact</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sz="2200">
                <a:latin typeface="Microsoft YaHei UI" panose="020B0503020204020204" pitchFamily="34" charset="-122"/>
                <a:ea typeface="Microsoft YaHei UI" panose="020B0503020204020204" pitchFamily="34" charset="-122"/>
                <a:cs typeface="Arial" panose="020B0604020202020204" pitchFamily="34" charset="0"/>
              </a:rPr>
              <a:t>Shapley values and sampling is needed.</a:t>
            </a:r>
          </a:p>
          <a:p>
            <a:endParaRPr lang="en-US" sz="2200">
              <a:latin typeface="Microsoft YaHei UI" panose="020B0503020204020204" pitchFamily="34" charset="-122"/>
              <a:ea typeface="Microsoft YaHei UI" panose="020B0503020204020204" pitchFamily="34" charset="-122"/>
              <a:cs typeface="Arial" panose="020B0604020202020204" pitchFamily="34" charset="0"/>
            </a:endParaRPr>
          </a:p>
          <a:p>
            <a:r>
              <a:rPr lang="en-US" sz="2200">
                <a:latin typeface="Microsoft YaHei UI" panose="020B0503020204020204" pitchFamily="34" charset="-122"/>
                <a:ea typeface="Microsoft YaHei UI" panose="020B0503020204020204" pitchFamily="34" charset="-122"/>
                <a:cs typeface="Arial" panose="020B0604020202020204" pitchFamily="34" charset="0"/>
              </a:rPr>
              <a:t>It can also be calculated as </a:t>
            </a:r>
          </a:p>
        </p:txBody>
      </p:sp>
      <p:sp>
        <p:nvSpPr>
          <p:cNvPr id="13" name="TextBox 12">
            <a:extLst>
              <a:ext uri="{FF2B5EF4-FFF2-40B4-BE49-F238E27FC236}">
                <a16:creationId xmlns:a16="http://schemas.microsoft.com/office/drawing/2014/main" id="{3FE51C27-DE07-78F5-0CD8-022204F119D9}"/>
              </a:ext>
            </a:extLst>
          </p:cNvPr>
          <p:cNvSpPr txBox="1"/>
          <p:nvPr/>
        </p:nvSpPr>
        <p:spPr>
          <a:xfrm>
            <a:off x="5512415" y="2961620"/>
            <a:ext cx="3222778"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All features upto </a:t>
            </a:r>
            <a:r>
              <a:rPr lang="en-US" i="1">
                <a:latin typeface="Times" pitchFamily="2" charset="0"/>
                <a:cs typeface="Arial" panose="020B0604020202020204" pitchFamily="34" charset="0"/>
              </a:rPr>
              <a:t>A </a:t>
            </a:r>
            <a:r>
              <a:rPr lang="en-US">
                <a:latin typeface="Arial" panose="020B0604020202020204" pitchFamily="34" charset="0"/>
                <a:cs typeface="Arial" panose="020B0604020202020204" pitchFamily="34" charset="0"/>
              </a:rPr>
              <a:t>(</a:t>
            </a:r>
            <a:r>
              <a:rPr lang="en-US" b="1">
                <a:latin typeface="Arial" panose="020B0604020202020204" pitchFamily="34" charset="0"/>
                <a:cs typeface="Arial" panose="020B0604020202020204" pitchFamily="34" charset="0"/>
              </a:rPr>
              <a:t>inclusive</a:t>
            </a:r>
            <a:r>
              <a:rPr lang="en-US">
                <a:latin typeface="Arial" panose="020B0604020202020204" pitchFamily="34" charset="0"/>
                <a:cs typeface="Arial" panose="020B0604020202020204" pitchFamily="34" charset="0"/>
              </a:rPr>
              <a:t>)</a:t>
            </a:r>
            <a:endParaRPr lang="el-GR">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in the permutation </a:t>
            </a:r>
            <a:r>
              <a:rPr lang="el-GR" i="1">
                <a:latin typeface="Times" pitchFamily="2" charset="0"/>
                <a:cs typeface="Arial" panose="020B0604020202020204" pitchFamily="34" charset="0"/>
              </a:rPr>
              <a:t>π</a:t>
            </a:r>
            <a:endParaRPr lang="en-US" i="1">
              <a:latin typeface="Times" pitchFamily="2" charset="0"/>
              <a:cs typeface="Arial" panose="020B0604020202020204" pitchFamily="34" charset="0"/>
            </a:endParaRPr>
          </a:p>
        </p:txBody>
      </p:sp>
      <p:sp>
        <p:nvSpPr>
          <p:cNvPr id="14" name="Right Brace 13">
            <a:extLst>
              <a:ext uri="{FF2B5EF4-FFF2-40B4-BE49-F238E27FC236}">
                <a16:creationId xmlns:a16="http://schemas.microsoft.com/office/drawing/2014/main" id="{16B71676-FAFB-510D-9497-4C8A5EDA7094}"/>
              </a:ext>
            </a:extLst>
          </p:cNvPr>
          <p:cNvSpPr/>
          <p:nvPr/>
        </p:nvSpPr>
        <p:spPr>
          <a:xfrm rot="5400000">
            <a:off x="7618796" y="2288448"/>
            <a:ext cx="332431" cy="1116647"/>
          </a:xfrm>
          <a:prstGeom prst="rightBrace">
            <a:avLst>
              <a:gd name="adj1" fmla="val 0"/>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100059B2-5482-8078-EA5F-8F573BB8919D}"/>
              </a:ext>
            </a:extLst>
          </p:cNvPr>
          <p:cNvSpPr txBox="1"/>
          <p:nvPr/>
        </p:nvSpPr>
        <p:spPr>
          <a:xfrm>
            <a:off x="8632405" y="2961620"/>
            <a:ext cx="3429577"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All features upto </a:t>
            </a:r>
            <a:r>
              <a:rPr lang="en-US" i="1">
                <a:latin typeface="Times" pitchFamily="2" charset="0"/>
                <a:cs typeface="Arial" panose="020B0604020202020204" pitchFamily="34" charset="0"/>
              </a:rPr>
              <a:t>A </a:t>
            </a:r>
            <a:r>
              <a:rPr lang="en-US">
                <a:latin typeface="Arial" panose="020B0604020202020204" pitchFamily="34" charset="0"/>
                <a:cs typeface="Arial" panose="020B0604020202020204" pitchFamily="34" charset="0"/>
              </a:rPr>
              <a:t>(</a:t>
            </a:r>
            <a:r>
              <a:rPr lang="en-US" b="1">
                <a:latin typeface="Arial" panose="020B0604020202020204" pitchFamily="34" charset="0"/>
                <a:cs typeface="Arial" panose="020B0604020202020204" pitchFamily="34" charset="0"/>
              </a:rPr>
              <a:t>exclusive</a:t>
            </a:r>
            <a:r>
              <a:rPr lang="en-US">
                <a:latin typeface="Arial" panose="020B0604020202020204" pitchFamily="34" charset="0"/>
                <a:cs typeface="Arial" panose="020B0604020202020204" pitchFamily="34" charset="0"/>
              </a:rPr>
              <a:t>)</a:t>
            </a:r>
            <a:endParaRPr lang="el-GR">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in the permutation </a:t>
            </a:r>
            <a:r>
              <a:rPr lang="el-GR" i="1">
                <a:latin typeface="Times" pitchFamily="2" charset="0"/>
                <a:cs typeface="Arial" panose="020B0604020202020204" pitchFamily="34" charset="0"/>
              </a:rPr>
              <a:t>π</a:t>
            </a:r>
            <a:endParaRPr lang="en-US" i="1">
              <a:latin typeface="Times" pitchFamily="2" charset="0"/>
              <a:cs typeface="Arial" panose="020B0604020202020204" pitchFamily="34" charset="0"/>
            </a:endParaRPr>
          </a:p>
        </p:txBody>
      </p:sp>
      <p:sp>
        <p:nvSpPr>
          <p:cNvPr id="5" name="Right Brace 4">
            <a:extLst>
              <a:ext uri="{FF2B5EF4-FFF2-40B4-BE49-F238E27FC236}">
                <a16:creationId xmlns:a16="http://schemas.microsoft.com/office/drawing/2014/main" id="{C3509F04-BD3A-FA77-5ACB-53D4DD15C505}"/>
              </a:ext>
            </a:extLst>
          </p:cNvPr>
          <p:cNvSpPr/>
          <p:nvPr/>
        </p:nvSpPr>
        <p:spPr>
          <a:xfrm rot="5400000">
            <a:off x="9356482" y="2570105"/>
            <a:ext cx="328932" cy="66651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2" name="Picture 31">
            <a:extLst>
              <a:ext uri="{FF2B5EF4-FFF2-40B4-BE49-F238E27FC236}">
                <a16:creationId xmlns:a16="http://schemas.microsoft.com/office/drawing/2014/main" id="{87D8CCAB-9FCD-2118-8827-C76DA5A6B26F}"/>
              </a:ext>
            </a:extLst>
          </p:cNvPr>
          <p:cNvPicPr>
            <a:picLocks noChangeAspect="1"/>
          </p:cNvPicPr>
          <p:nvPr/>
        </p:nvPicPr>
        <p:blipFill>
          <a:blip r:embed="rId3"/>
          <a:stretch>
            <a:fillRect/>
          </a:stretch>
        </p:blipFill>
        <p:spPr>
          <a:xfrm>
            <a:off x="5176618" y="1974774"/>
            <a:ext cx="5008258" cy="749644"/>
          </a:xfrm>
          <a:prstGeom prst="rect">
            <a:avLst/>
          </a:prstGeom>
        </p:spPr>
      </p:pic>
      <p:sp>
        <p:nvSpPr>
          <p:cNvPr id="24" name="Rectangle 23">
            <a:extLst>
              <a:ext uri="{FF2B5EF4-FFF2-40B4-BE49-F238E27FC236}">
                <a16:creationId xmlns:a16="http://schemas.microsoft.com/office/drawing/2014/main" id="{3B68D19B-4184-5FDF-A2EB-EB25986FEB09}"/>
              </a:ext>
            </a:extLst>
          </p:cNvPr>
          <p:cNvSpPr/>
          <p:nvPr/>
        </p:nvSpPr>
        <p:spPr>
          <a:xfrm>
            <a:off x="3602895" y="4681208"/>
            <a:ext cx="3623793" cy="303679"/>
          </a:xfrm>
          <a:prstGeom prst="rect">
            <a:avLst/>
          </a:prstGeom>
          <a:solidFill>
            <a:schemeClr val="accent1">
              <a:alpha val="5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5" name="Rectangle 24">
            <a:extLst>
              <a:ext uri="{FF2B5EF4-FFF2-40B4-BE49-F238E27FC236}">
                <a16:creationId xmlns:a16="http://schemas.microsoft.com/office/drawing/2014/main" id="{C9E894F7-C370-F129-B2A3-798AB6201575}"/>
              </a:ext>
            </a:extLst>
          </p:cNvPr>
          <p:cNvSpPr/>
          <p:nvPr/>
        </p:nvSpPr>
        <p:spPr>
          <a:xfrm>
            <a:off x="3602895" y="4681234"/>
            <a:ext cx="1217950" cy="303679"/>
          </a:xfrm>
          <a:prstGeom prst="rect">
            <a:avLst/>
          </a:prstGeom>
          <a:solidFill>
            <a:schemeClr val="accent1">
              <a:alpha val="5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b="1" i="1">
                <a:latin typeface="Times New Roman" panose="02020603050405020304" pitchFamily="18" charset="0"/>
                <a:cs typeface="Times New Roman" panose="02020603050405020304" pitchFamily="18" charset="0"/>
              </a:rPr>
              <a:t>S</a:t>
            </a:r>
          </a:p>
        </p:txBody>
      </p:sp>
      <p:sp>
        <p:nvSpPr>
          <p:cNvPr id="26" name="Octagon 25">
            <a:extLst>
              <a:ext uri="{FF2B5EF4-FFF2-40B4-BE49-F238E27FC236}">
                <a16:creationId xmlns:a16="http://schemas.microsoft.com/office/drawing/2014/main" id="{0E287E9F-76C1-05C1-D512-C465DEE59F60}"/>
              </a:ext>
            </a:extLst>
          </p:cNvPr>
          <p:cNvSpPr/>
          <p:nvPr/>
        </p:nvSpPr>
        <p:spPr>
          <a:xfrm>
            <a:off x="4827087" y="4672769"/>
            <a:ext cx="324000" cy="324000"/>
          </a:xfrm>
          <a:prstGeom prst="octagon">
            <a:avLst/>
          </a:prstGeom>
          <a:solidFill>
            <a:schemeClr val="accent2">
              <a:alpha val="4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i="1">
                <a:latin typeface="Times New Roman" panose="02020603050405020304" pitchFamily="18" charset="0"/>
                <a:cs typeface="Times New Roman" panose="02020603050405020304" pitchFamily="18" charset="0"/>
              </a:rPr>
              <a:t>A</a:t>
            </a:r>
            <a:endParaRPr lang="en-CN" i="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CF16C38-C863-2B56-935B-7D2C7B217584}"/>
                  </a:ext>
                </a:extLst>
              </p:cNvPr>
              <p:cNvSpPr txBox="1"/>
              <p:nvPr/>
            </p:nvSpPr>
            <p:spPr>
              <a:xfrm>
                <a:off x="3169307" y="4627437"/>
                <a:ext cx="3787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a:latin typeface="Cambria Math" panose="02040503050406030204" pitchFamily="18" charset="0"/>
                        </a:rPr>
                        <m:t>𝜋</m:t>
                      </m:r>
                    </m:oMath>
                  </m:oMathPara>
                </a14:m>
                <a:endParaRPr lang="en-CN"/>
              </a:p>
            </p:txBody>
          </p:sp>
        </mc:Choice>
        <mc:Fallback xmlns="">
          <p:sp>
            <p:nvSpPr>
              <p:cNvPr id="27" name="TextBox 26">
                <a:extLst>
                  <a:ext uri="{FF2B5EF4-FFF2-40B4-BE49-F238E27FC236}">
                    <a16:creationId xmlns:a16="http://schemas.microsoft.com/office/drawing/2014/main" id="{DCF16C38-C863-2B56-935B-7D2C7B217584}"/>
                  </a:ext>
                </a:extLst>
              </p:cNvPr>
              <p:cNvSpPr txBox="1">
                <a:spLocks noRot="1" noChangeAspect="1" noMove="1" noResize="1" noEditPoints="1" noAdjustHandles="1" noChangeArrowheads="1" noChangeShapeType="1" noTextEdit="1"/>
              </p:cNvSpPr>
              <p:nvPr/>
            </p:nvSpPr>
            <p:spPr>
              <a:xfrm>
                <a:off x="3169307" y="4627437"/>
                <a:ext cx="378758" cy="369332"/>
              </a:xfrm>
              <a:prstGeom prst="rect">
                <a:avLst/>
              </a:prstGeom>
              <a:blipFill>
                <a:blip r:embed="rId4"/>
                <a:stretch>
                  <a:fillRect/>
                </a:stretch>
              </a:blipFill>
            </p:spPr>
            <p:txBody>
              <a:bodyPr/>
              <a:lstStyle/>
              <a:p>
                <a:r>
                  <a:rPr lang="en-CN">
                    <a:noFill/>
                  </a:rPr>
                  <a:t> </a:t>
                </a:r>
              </a:p>
            </p:txBody>
          </p:sp>
        </mc:Fallback>
      </mc:AlternateContent>
      <p:sp>
        <p:nvSpPr>
          <p:cNvPr id="28" name="Up-Down Arrow 27">
            <a:extLst>
              <a:ext uri="{FF2B5EF4-FFF2-40B4-BE49-F238E27FC236}">
                <a16:creationId xmlns:a16="http://schemas.microsoft.com/office/drawing/2014/main" id="{DC9A0907-7699-26F2-51A3-D9047110A2C6}"/>
              </a:ext>
            </a:extLst>
          </p:cNvPr>
          <p:cNvSpPr/>
          <p:nvPr/>
        </p:nvSpPr>
        <p:spPr>
          <a:xfrm>
            <a:off x="2881719" y="4047720"/>
            <a:ext cx="232758" cy="1862100"/>
          </a:xfrm>
          <a:prstGeom prst="up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9" name="Up-Down Arrow 28">
            <a:extLst>
              <a:ext uri="{FF2B5EF4-FFF2-40B4-BE49-F238E27FC236}">
                <a16:creationId xmlns:a16="http://schemas.microsoft.com/office/drawing/2014/main" id="{BE2B3A76-2902-0887-CDA6-04FEA2C2B9EC}"/>
              </a:ext>
            </a:extLst>
          </p:cNvPr>
          <p:cNvSpPr/>
          <p:nvPr/>
        </p:nvSpPr>
        <p:spPr>
          <a:xfrm rot="5400000">
            <a:off x="4097570" y="4633053"/>
            <a:ext cx="228600" cy="1113982"/>
          </a:xfrm>
          <a:prstGeom prst="up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1" name="TextBox 30">
            <a:extLst>
              <a:ext uri="{FF2B5EF4-FFF2-40B4-BE49-F238E27FC236}">
                <a16:creationId xmlns:a16="http://schemas.microsoft.com/office/drawing/2014/main" id="{14358F6F-9E93-2A67-A44D-E8C612A94040}"/>
              </a:ext>
            </a:extLst>
          </p:cNvPr>
          <p:cNvSpPr txBox="1"/>
          <p:nvPr/>
        </p:nvSpPr>
        <p:spPr>
          <a:xfrm>
            <a:off x="4820845" y="5010309"/>
            <a:ext cx="1876318" cy="369332"/>
          </a:xfrm>
          <a:prstGeom prst="rect">
            <a:avLst/>
          </a:prstGeom>
          <a:noFill/>
        </p:spPr>
        <p:txBody>
          <a:bodyPr wrap="square">
            <a:spAutoFit/>
          </a:bodyPr>
          <a:lstStyle/>
          <a:p>
            <a:r>
              <a:rPr lang="en-CN" altLang="zh-CN" sz="1800">
                <a:latin typeface="Arial" panose="020B0604020202020204" pitchFamily="34" charset="0"/>
                <a:cs typeface="Arial" panose="020B0604020202020204" pitchFamily="34" charset="0"/>
              </a:rPr>
              <a:t>Tr</a:t>
            </a:r>
            <a:r>
              <a:rPr lang="en-US" altLang="zh-CN" sz="1800">
                <a:latin typeface="Arial" panose="020B0604020202020204" pitchFamily="34" charset="0"/>
                <a:cs typeface="Arial" panose="020B0604020202020204" pitchFamily="34" charset="0"/>
              </a:rPr>
              <a:t>y</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all</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prefix</a:t>
            </a:r>
            <a:r>
              <a:rPr lang="zh-CN" altLang="en-US" sz="1800">
                <a:latin typeface="Arial" panose="020B0604020202020204" pitchFamily="34" charset="0"/>
                <a:cs typeface="Arial" panose="020B0604020202020204" pitchFamily="34" charset="0"/>
              </a:rPr>
              <a:t> </a:t>
            </a:r>
            <a:r>
              <a:rPr lang="en-US" altLang="zh-CN" sz="1800" i="1">
                <a:latin typeface="Times New Roman" panose="02020603050405020304" pitchFamily="18" charset="0"/>
                <a:cs typeface="Times New Roman" panose="02020603050405020304" pitchFamily="18" charset="0"/>
              </a:rPr>
              <a:t>S</a:t>
            </a:r>
            <a:endParaRPr lang="en-CN" i="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D25BC38-06B6-0020-C54D-879109B1B6D6}"/>
                  </a:ext>
                </a:extLst>
              </p:cNvPr>
              <p:cNvSpPr txBox="1"/>
              <p:nvPr/>
            </p:nvSpPr>
            <p:spPr>
              <a:xfrm>
                <a:off x="734560" y="4690993"/>
                <a:ext cx="2624126" cy="369332"/>
              </a:xfrm>
              <a:prstGeom prst="rect">
                <a:avLst/>
              </a:prstGeom>
              <a:noFill/>
            </p:spPr>
            <p:txBody>
              <a:bodyPr wrap="square">
                <a:spAutoFit/>
              </a:bodyPr>
              <a:lstStyle/>
              <a:p>
                <a:r>
                  <a:rPr lang="en-US" altLang="zh-CN" sz="1800">
                    <a:latin typeface="Arial" panose="020B0604020202020204" pitchFamily="34" charset="0"/>
                    <a:cs typeface="Arial" panose="020B0604020202020204" pitchFamily="34" charset="0"/>
                  </a:rPr>
                  <a:t>All</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permutations</a:t>
                </a:r>
                <a:r>
                  <a:rPr lang="zh-CN" altLang="en-US" sz="1800">
                    <a:latin typeface="Arial" panose="020B0604020202020204" pitchFamily="34" charset="0"/>
                    <a:cs typeface="Arial" panose="020B0604020202020204" pitchFamily="34" charset="0"/>
                  </a:rPr>
                  <a:t> </a:t>
                </a:r>
                <a14:m>
                  <m:oMath xmlns:m="http://schemas.openxmlformats.org/officeDocument/2006/math">
                    <m:r>
                      <m:rPr>
                        <m:sty m:val="p"/>
                      </m:rPr>
                      <a:rPr lang="en-US" altLang="zh-CN" sz="1800" b="0" i="0">
                        <a:latin typeface="Cambria Math" panose="02040503050406030204" pitchFamily="18" charset="0"/>
                        <a:cs typeface="Arial" panose="020B0604020202020204" pitchFamily="34" charset="0"/>
                      </a:rPr>
                      <m:t>Π</m:t>
                    </m:r>
                  </m:oMath>
                </a14:m>
                <a:endParaRPr lang="en-CN" i="1">
                  <a:latin typeface="Times New Roman" panose="02020603050405020304" pitchFamily="18"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AD25BC38-06B6-0020-C54D-879109B1B6D6}"/>
                  </a:ext>
                </a:extLst>
              </p:cNvPr>
              <p:cNvSpPr txBox="1">
                <a:spLocks noRot="1" noChangeAspect="1" noMove="1" noResize="1" noEditPoints="1" noAdjustHandles="1" noChangeArrowheads="1" noChangeShapeType="1" noTextEdit="1"/>
              </p:cNvSpPr>
              <p:nvPr/>
            </p:nvSpPr>
            <p:spPr>
              <a:xfrm>
                <a:off x="734560" y="4690993"/>
                <a:ext cx="2624126" cy="369332"/>
              </a:xfrm>
              <a:prstGeom prst="rect">
                <a:avLst/>
              </a:prstGeom>
              <a:blipFill>
                <a:blip r:embed="rId5"/>
                <a:stretch>
                  <a:fillRect l="-1923" t="-10000" b="-23333"/>
                </a:stretch>
              </a:blipFill>
            </p:spPr>
            <p:txBody>
              <a:bodyPr/>
              <a:lstStyle/>
              <a:p>
                <a:r>
                  <a:rPr lang="en-CN">
                    <a:noFill/>
                  </a:rPr>
                  <a:t> </a:t>
                </a:r>
              </a:p>
            </p:txBody>
          </p:sp>
        </mc:Fallback>
      </mc:AlternateContent>
      <p:sp>
        <p:nvSpPr>
          <p:cNvPr id="3" name="Title 1">
            <a:extLst>
              <a:ext uri="{FF2B5EF4-FFF2-40B4-BE49-F238E27FC236}">
                <a16:creationId xmlns:a16="http://schemas.microsoft.com/office/drawing/2014/main" id="{0FD9D9A8-B782-3DB0-2ED7-0BB8C1B1A71A}"/>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AC8E68"/>
                </a:solidFill>
                <a:latin typeface="Arial" panose="020B0604020202020204" pitchFamily="34" charset="0"/>
                <a:cs typeface="Arial" panose="020B0604020202020204" pitchFamily="34" charset="0"/>
              </a:rPr>
              <a:t>Shapley values for feature importance</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12" name="Rectangle 11">
            <a:extLst>
              <a:ext uri="{FF2B5EF4-FFF2-40B4-BE49-F238E27FC236}">
                <a16:creationId xmlns:a16="http://schemas.microsoft.com/office/drawing/2014/main" id="{3C6A3D34-949E-7548-52B7-F3CB529D2936}"/>
              </a:ext>
            </a:extLst>
          </p:cNvPr>
          <p:cNvSpPr/>
          <p:nvPr/>
        </p:nvSpPr>
        <p:spPr>
          <a:xfrm>
            <a:off x="3602893" y="3921671"/>
            <a:ext cx="3623793" cy="303679"/>
          </a:xfrm>
          <a:prstGeom prst="rect">
            <a:avLst/>
          </a:prstGeom>
          <a:solidFill>
            <a:schemeClr val="accent1">
              <a:alpha val="5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0" name="Rectangle 19">
            <a:extLst>
              <a:ext uri="{FF2B5EF4-FFF2-40B4-BE49-F238E27FC236}">
                <a16:creationId xmlns:a16="http://schemas.microsoft.com/office/drawing/2014/main" id="{4892A7D9-AB3D-C548-0AF2-2137A66B1E14}"/>
              </a:ext>
            </a:extLst>
          </p:cNvPr>
          <p:cNvSpPr/>
          <p:nvPr/>
        </p:nvSpPr>
        <p:spPr>
          <a:xfrm>
            <a:off x="3602894" y="5606141"/>
            <a:ext cx="3623793" cy="303679"/>
          </a:xfrm>
          <a:prstGeom prst="rect">
            <a:avLst/>
          </a:prstGeom>
          <a:solidFill>
            <a:schemeClr val="accent1">
              <a:alpha val="5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cxnSp>
        <p:nvCxnSpPr>
          <p:cNvPr id="35" name="Straight Connector 34">
            <a:extLst>
              <a:ext uri="{FF2B5EF4-FFF2-40B4-BE49-F238E27FC236}">
                <a16:creationId xmlns:a16="http://schemas.microsoft.com/office/drawing/2014/main" id="{3B2FAFBE-88ED-0AAE-5040-2227F9C0EF6B}"/>
              </a:ext>
            </a:extLst>
          </p:cNvPr>
          <p:cNvCxnSpPr>
            <a:cxnSpLocks/>
          </p:cNvCxnSpPr>
          <p:nvPr/>
        </p:nvCxnSpPr>
        <p:spPr>
          <a:xfrm>
            <a:off x="6992277" y="4311752"/>
            <a:ext cx="0" cy="315685"/>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2138B69-B1F8-F846-5A30-5C7BD1126FE7}"/>
              </a:ext>
            </a:extLst>
          </p:cNvPr>
          <p:cNvCxnSpPr>
            <a:cxnSpLocks/>
          </p:cNvCxnSpPr>
          <p:nvPr/>
        </p:nvCxnSpPr>
        <p:spPr>
          <a:xfrm>
            <a:off x="6992277" y="5146501"/>
            <a:ext cx="0" cy="315685"/>
          </a:xfrm>
          <a:prstGeom prst="line">
            <a:avLst/>
          </a:prstGeom>
          <a:ln>
            <a:prstDash val="sysDot"/>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2637E91-B7A4-C038-CDBA-571DCD5F567A}"/>
                  </a:ext>
                </a:extLst>
              </p:cNvPr>
              <p:cNvSpPr txBox="1"/>
              <p:nvPr/>
            </p:nvSpPr>
            <p:spPr>
              <a:xfrm>
                <a:off x="7996617" y="4413994"/>
                <a:ext cx="3761789" cy="1200329"/>
              </a:xfrm>
              <a:prstGeom prst="rect">
                <a:avLst/>
              </a:prstGeom>
              <a:noFill/>
            </p:spPr>
            <p:txBody>
              <a:bodyPr wrap="square">
                <a:spAutoFit/>
              </a:bodyPr>
              <a:lstStyle/>
              <a:p>
                <a:pPr marL="342900" indent="-342900">
                  <a:buFont typeface="+mj-lt"/>
                  <a:buAutoNum type="arabicPeriod"/>
                </a:pPr>
                <a:r>
                  <a:rPr lang="en-US" altLang="zh-CN" sz="1800">
                    <a:latin typeface="Arial" panose="020B0604020202020204" pitchFamily="34" charset="0"/>
                    <a:cs typeface="Arial" panose="020B0604020202020204" pitchFamily="34" charset="0"/>
                  </a:rPr>
                  <a:t>Can</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randomly</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shuffle</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the</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players</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to</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sample</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one</a:t>
                </a:r>
                <a:r>
                  <a:rPr lang="zh-CN" altLang="en-US" sz="1800">
                    <a:latin typeface="Arial" panose="020B0604020202020204" pitchFamily="34" charset="0"/>
                    <a:cs typeface="Arial" panose="020B0604020202020204" pitchFamily="34" charset="0"/>
                  </a:rPr>
                  <a:t> </a:t>
                </a:r>
                <a14:m>
                  <m:oMath xmlns:m="http://schemas.openxmlformats.org/officeDocument/2006/math">
                    <m:r>
                      <a:rPr lang="en-US" altLang="zh-CN" b="0" i="1">
                        <a:latin typeface="Cambria Math" panose="02040503050406030204" pitchFamily="18" charset="0"/>
                      </a:rPr>
                      <m:t>𝜋</m:t>
                    </m:r>
                    <m:r>
                      <a:rPr lang="en-US" altLang="zh-CN" b="0" i="1">
                        <a:latin typeface="Cambria Math" panose="02040503050406030204" pitchFamily="18" charset="0"/>
                      </a:rPr>
                      <m:t>∈</m:t>
                    </m:r>
                    <m:r>
                      <m:rPr>
                        <m:sty m:val="p"/>
                      </m:rPr>
                      <a:rPr lang="en-US" altLang="zh-CN" b="0" i="0">
                        <a:latin typeface="Cambria Math" panose="02040503050406030204" pitchFamily="18" charset="0"/>
                      </a:rPr>
                      <m:t>Π</m:t>
                    </m:r>
                  </m:oMath>
                </a14:m>
                <a:endParaRPr lang="en-CN"/>
              </a:p>
              <a:p>
                <a:pPr marL="342900" indent="-342900">
                  <a:buFont typeface="+mj-lt"/>
                  <a:buAutoNum type="arabicPeriod"/>
                </a:pPr>
                <a:r>
                  <a:rPr lang="en-US" altLang="zh-CN"/>
                  <a:t>Sequentially</a:t>
                </a:r>
                <a:r>
                  <a:rPr lang="zh-CN" altLang="en-US"/>
                  <a:t> </a:t>
                </a:r>
                <a:r>
                  <a:rPr lang="en-US" altLang="zh-CN"/>
                  <a:t>scan</a:t>
                </a:r>
                <a:r>
                  <a:rPr lang="zh-CN" altLang="en-US"/>
                  <a:t> </a:t>
                </a:r>
                <a:r>
                  <a:rPr lang="en-US" altLang="zh-CN"/>
                  <a:t>the</a:t>
                </a:r>
                <a:r>
                  <a:rPr lang="zh-CN" altLang="en-US"/>
                  <a:t> </a:t>
                </a:r>
                <a:r>
                  <a:rPr lang="en-US" altLang="zh-CN"/>
                  <a:t>items</a:t>
                </a:r>
                <a:r>
                  <a:rPr lang="zh-CN" altLang="en-US"/>
                  <a:t> </a:t>
                </a:r>
                <a:r>
                  <a:rPr lang="en-US" altLang="zh-CN"/>
                  <a:t>in</a:t>
                </a:r>
                <a:r>
                  <a:rPr lang="zh-CN" altLang="en-US"/>
                  <a:t> </a:t>
                </a:r>
                <a14:m>
                  <m:oMath xmlns:m="http://schemas.openxmlformats.org/officeDocument/2006/math">
                    <m:r>
                      <a:rPr lang="en-US" altLang="zh-CN" b="0" i="1">
                        <a:latin typeface="Cambria Math" panose="02040503050406030204" pitchFamily="18" charset="0"/>
                      </a:rPr>
                      <m:t>𝜋</m:t>
                    </m:r>
                  </m:oMath>
                </a14:m>
                <a:r>
                  <a:rPr lang="zh-CN" altLang="en-US"/>
                  <a:t> </a:t>
                </a:r>
                <a:r>
                  <a:rPr lang="en-US" altLang="zh-CN"/>
                  <a:t>to</a:t>
                </a:r>
                <a:r>
                  <a:rPr lang="zh-CN" altLang="en-US"/>
                  <a:t> </a:t>
                </a:r>
                <a:r>
                  <a:rPr lang="en-US" altLang="zh-CN"/>
                  <a:t>find</a:t>
                </a:r>
                <a:r>
                  <a:rPr lang="zh-CN" altLang="en-US"/>
                  <a:t> </a:t>
                </a:r>
                <a:r>
                  <a:rPr lang="en-US" altLang="zh-CN"/>
                  <a:t>S</a:t>
                </a:r>
                <a:r>
                  <a:rPr lang="zh-CN" altLang="en-US"/>
                  <a:t> </a:t>
                </a:r>
                <a:r>
                  <a:rPr lang="en-US" altLang="zh-CN"/>
                  <a:t>and</a:t>
                </a:r>
                <a:r>
                  <a:rPr lang="zh-CN" altLang="en-US"/>
                  <a:t> </a:t>
                </a:r>
                <a:r>
                  <a:rPr lang="en-US" altLang="zh-CN"/>
                  <a:t>A</a:t>
                </a:r>
                <a:endParaRPr lang="en-CN"/>
              </a:p>
            </p:txBody>
          </p:sp>
        </mc:Choice>
        <mc:Fallback xmlns="">
          <p:sp>
            <p:nvSpPr>
              <p:cNvPr id="39" name="TextBox 38">
                <a:extLst>
                  <a:ext uri="{FF2B5EF4-FFF2-40B4-BE49-F238E27FC236}">
                    <a16:creationId xmlns:a16="http://schemas.microsoft.com/office/drawing/2014/main" id="{B2637E91-B7A4-C038-CDBA-571DCD5F567A}"/>
                  </a:ext>
                </a:extLst>
              </p:cNvPr>
              <p:cNvSpPr txBox="1">
                <a:spLocks noRot="1" noChangeAspect="1" noMove="1" noResize="1" noEditPoints="1" noAdjustHandles="1" noChangeArrowheads="1" noChangeShapeType="1" noTextEdit="1"/>
              </p:cNvSpPr>
              <p:nvPr/>
            </p:nvSpPr>
            <p:spPr>
              <a:xfrm>
                <a:off x="7996617" y="4413994"/>
                <a:ext cx="3761789" cy="1200329"/>
              </a:xfrm>
              <a:prstGeom prst="rect">
                <a:avLst/>
              </a:prstGeom>
              <a:blipFill>
                <a:blip r:embed="rId6"/>
                <a:stretch>
                  <a:fillRect l="-1347" t="-2083" b="-6250"/>
                </a:stretch>
              </a:blipFill>
            </p:spPr>
            <p:txBody>
              <a:bodyPr/>
              <a:lstStyle/>
              <a:p>
                <a:r>
                  <a:rPr lang="en-CN">
                    <a:noFill/>
                  </a:rPr>
                  <a:t> </a:t>
                </a:r>
              </a:p>
            </p:txBody>
          </p:sp>
        </mc:Fallback>
      </mc:AlternateContent>
      <p:sp>
        <p:nvSpPr>
          <p:cNvPr id="2" name="TextBox 1">
            <a:extLst>
              <a:ext uri="{FF2B5EF4-FFF2-40B4-BE49-F238E27FC236}">
                <a16:creationId xmlns:a16="http://schemas.microsoft.com/office/drawing/2014/main" id="{FACAEA11-E2A1-43C8-CDE8-F2EBD78ED31D}"/>
              </a:ext>
            </a:extLst>
          </p:cNvPr>
          <p:cNvSpPr txBox="1"/>
          <p:nvPr/>
        </p:nvSpPr>
        <p:spPr>
          <a:xfrm>
            <a:off x="838200" y="6330314"/>
            <a:ext cx="9551967"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[1] An efficient explanation of individual classifications using game theory. I </a:t>
            </a:r>
            <a:r>
              <a:rPr lang="en-US" sz="1200" dirty="0" err="1">
                <a:latin typeface="Arial" panose="020B0604020202020204" pitchFamily="34" charset="0"/>
                <a:cs typeface="Arial" panose="020B0604020202020204" pitchFamily="34" charset="0"/>
              </a:rPr>
              <a:t>KononenkoI</a:t>
            </a:r>
            <a:r>
              <a:rPr lang="en-US" sz="1200" dirty="0">
                <a:latin typeface="Arial" panose="020B0604020202020204" pitchFamily="34" charset="0"/>
                <a:cs typeface="Arial" panose="020B0604020202020204" pitchFamily="34" charset="0"/>
              </a:rPr>
              <a:t>, etc. Journal of Machine Learning Research. 2010. </a:t>
            </a:r>
          </a:p>
          <a:p>
            <a:r>
              <a:rPr lang="en-US" sz="1200" dirty="0">
                <a:latin typeface="Arial" panose="020B0604020202020204" pitchFamily="34" charset="0"/>
                <a:cs typeface="Arial" panose="020B0604020202020204" pitchFamily="34" charset="0"/>
              </a:rPr>
              <a:t>[2] A linear approximation method for the </a:t>
            </a:r>
            <a:r>
              <a:rPr lang="en-US" sz="1200" dirty="0" err="1">
                <a:latin typeface="Arial" panose="020B0604020202020204" pitchFamily="34" charset="0"/>
                <a:cs typeface="Arial" panose="020B0604020202020204" pitchFamily="34" charset="0"/>
              </a:rPr>
              <a:t>shapley</a:t>
            </a:r>
            <a:r>
              <a:rPr lang="en-US" sz="1200" dirty="0">
                <a:latin typeface="Arial" panose="020B0604020202020204" pitchFamily="34" charset="0"/>
                <a:cs typeface="Arial" panose="020B0604020202020204" pitchFamily="34" charset="0"/>
              </a:rPr>
              <a:t> value. S.S Fatima, etc. Artificial Intelligence. 2008. </a:t>
            </a:r>
          </a:p>
        </p:txBody>
      </p:sp>
    </p:spTree>
    <p:extLst>
      <p:ext uri="{BB962C8B-B14F-4D97-AF65-F5344CB8AC3E}">
        <p14:creationId xmlns:p14="http://schemas.microsoft.com/office/powerpoint/2010/main" val="2458588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B61BB58-9607-A6F4-5057-FA9F1822AF7B}"/>
              </a:ext>
            </a:extLst>
          </p:cNvPr>
          <p:cNvSpPr txBox="1">
            <a:spLocks/>
          </p:cNvSpPr>
          <p:nvPr/>
        </p:nvSpPr>
        <p:spPr>
          <a:xfrm>
            <a:off x="838200" y="1148732"/>
            <a:ext cx="11034010" cy="5320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Arial" panose="020B0604020202020204" pitchFamily="34" charset="0"/>
                <a:cs typeface="Arial" panose="020B0604020202020204" pitchFamily="34" charset="0"/>
              </a:rPr>
              <a:t>The same</a:t>
            </a:r>
            <a:r>
              <a:rPr lang="zh-CN" altLang="en-US" sz="24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idea can be used to evaluate data point importance, thus generating case-based explanations.</a:t>
            </a:r>
          </a:p>
          <a:p>
            <a:pPr lvl="1">
              <a:buFont typeface="Courier New" panose="02070309020205020404" pitchFamily="49" charset="0"/>
              <a:buChar char="o"/>
            </a:pPr>
            <a:r>
              <a:rPr lang="en-US" sz="2000">
                <a:latin typeface="Arial" panose="020B0604020202020204" pitchFamily="34" charset="0"/>
                <a:cs typeface="Arial" panose="020B0604020202020204" pitchFamily="34" charset="0"/>
              </a:rPr>
              <a:t>A data point        can contribute to the final model test accuracy along with</a:t>
            </a:r>
            <a:br>
              <a:rPr lang="en-US" sz="2000">
                <a:latin typeface="Arial" panose="020B0604020202020204" pitchFamily="34" charset="0"/>
                <a:cs typeface="Arial" panose="020B0604020202020204" pitchFamily="34" charset="0"/>
              </a:rPr>
            </a:br>
            <a:r>
              <a:rPr lang="en-US" sz="2000" b="1" i="1">
                <a:solidFill>
                  <a:schemeClr val="accent1"/>
                </a:solidFill>
                <a:latin typeface="Arial" panose="020B0604020202020204" pitchFamily="34" charset="0"/>
                <a:cs typeface="Arial" panose="020B0604020202020204" pitchFamily="34" charset="0"/>
              </a:rPr>
              <a:t>any</a:t>
            </a:r>
            <a:r>
              <a:rPr lang="en-US" sz="2000">
                <a:latin typeface="Arial" panose="020B0604020202020204" pitchFamily="34" charset="0"/>
                <a:cs typeface="Arial" panose="020B0604020202020204" pitchFamily="34" charset="0"/>
              </a:rPr>
              <a:t> data subset       and its overall contribution is</a:t>
            </a: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It can also be calculated </a:t>
            </a:r>
            <a:r>
              <a:rPr lang="en-US" altLang="zh-CN" sz="2400">
                <a:latin typeface="Arial" panose="020B0604020202020204" pitchFamily="34" charset="0"/>
                <a:cs typeface="Arial" panose="020B0604020202020204" pitchFamily="34" charset="0"/>
              </a:rPr>
              <a:t>by</a:t>
            </a: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enumerating</a:t>
            </a: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all</a:t>
            </a: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permutations</a:t>
            </a: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of</a:t>
            </a: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the</a:t>
            </a: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data</a:t>
            </a: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points:</a:t>
            </a:r>
            <a:endParaRPr lang="en-US" sz="2400">
              <a:latin typeface="Arial" panose="020B0604020202020204" pitchFamily="34" charset="0"/>
              <a:cs typeface="Arial" panose="020B0604020202020204" pitchFamily="34" charset="0"/>
            </a:endParaRPr>
          </a:p>
          <a:p>
            <a:pPr marL="0" indent="0">
              <a:buNone/>
            </a:pPr>
            <a:endParaRPr lang="en-US" sz="2400">
              <a:latin typeface="Arial" panose="020B0604020202020204" pitchFamily="34" charset="0"/>
              <a:cs typeface="Arial" panose="020B0604020202020204" pitchFamily="34" charset="0"/>
            </a:endParaRPr>
          </a:p>
          <a:p>
            <a:r>
              <a:rPr lang="en-US" sz="2200">
                <a:latin typeface="Arial" panose="020B0604020202020204" pitchFamily="34" charset="0"/>
                <a:cs typeface="Arial" panose="020B0604020202020204" pitchFamily="34" charset="0"/>
              </a:rPr>
              <a:t>The above re-formulation allows an online</a:t>
            </a:r>
            <a:r>
              <a:rPr lang="zh-CN" altLang="en-US" sz="2200">
                <a:latin typeface="Arial" panose="020B0604020202020204" pitchFamily="34" charset="0"/>
                <a:cs typeface="Arial" panose="020B0604020202020204" pitchFamily="34" charset="0"/>
              </a:rPr>
              <a:t> </a:t>
            </a:r>
            <a:r>
              <a:rPr lang="en-US" altLang="zh-CN" sz="2200">
                <a:latin typeface="Arial" panose="020B0604020202020204" pitchFamily="34" charset="0"/>
                <a:cs typeface="Arial" panose="020B0604020202020204" pitchFamily="34" charset="0"/>
              </a:rPr>
              <a:t>Monte-Carlo</a:t>
            </a:r>
            <a:r>
              <a:rPr lang="en-US" sz="2200">
                <a:latin typeface="Arial" panose="020B0604020202020204" pitchFamily="34" charset="0"/>
                <a:cs typeface="Arial" panose="020B0604020202020204" pitchFamily="34" charset="0"/>
              </a:rPr>
              <a:t> algorithm:</a:t>
            </a:r>
          </a:p>
          <a:p>
            <a:pPr marL="914400" lvl="1" indent="-457200">
              <a:buFont typeface="+mj-lt"/>
              <a:buAutoNum type="arabicPeriod"/>
            </a:pPr>
            <a:r>
              <a:rPr lang="en-US" sz="2000">
                <a:latin typeface="Arial" panose="020B0604020202020204" pitchFamily="34" charset="0"/>
                <a:cs typeface="Arial" panose="020B0604020202020204" pitchFamily="34" charset="0"/>
              </a:rPr>
              <a:t>Randomly shuffle the whole dataset and then scan it sequentially</a:t>
            </a:r>
            <a:r>
              <a:rPr lang="en-US" altLang="zh-CN" sz="2000">
                <a:latin typeface="Arial" panose="020B0604020202020204" pitchFamily="34" charset="0"/>
                <a:cs typeface="Arial" panose="020B0604020202020204" pitchFamily="34" charset="0"/>
              </a:rPr>
              <a:t>,</a:t>
            </a:r>
            <a:endParaRPr lang="en-US" sz="2000">
              <a:latin typeface="Arial" panose="020B0604020202020204" pitchFamily="34" charset="0"/>
              <a:cs typeface="Arial" panose="020B0604020202020204" pitchFamily="34" charset="0"/>
            </a:endParaRPr>
          </a:p>
          <a:p>
            <a:pPr marL="914400" lvl="1" indent="-457200">
              <a:buFont typeface="+mj-lt"/>
              <a:buAutoNum type="arabicPeriod"/>
            </a:pPr>
            <a:r>
              <a:rPr lang="en-US" sz="2000">
                <a:latin typeface="Arial" panose="020B0604020202020204" pitchFamily="34" charset="0"/>
                <a:cs typeface="Arial" panose="020B0604020202020204" pitchFamily="34" charset="0"/>
              </a:rPr>
              <a:t>For the next data point        , update the model parameter using </a:t>
            </a:r>
            <a:r>
              <a:rPr lang="en-US" altLang="zh-CN" sz="2000">
                <a:latin typeface="Arial" panose="020B0604020202020204" pitchFamily="34" charset="0"/>
                <a:cs typeface="Arial" panose="020B0604020202020204" pitchFamily="34" charset="0"/>
              </a:rPr>
              <a:t>information</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i</a:t>
            </a:r>
            <a:r>
              <a:rPr lang="en-US" sz="2000">
                <a:latin typeface="Arial" panose="020B0604020202020204" pitchFamily="34" charset="0"/>
                <a:cs typeface="Arial" panose="020B0604020202020204" pitchFamily="34" charset="0"/>
              </a:rPr>
              <a:t>n</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a:t>
            </a:r>
            <a:endParaRPr lang="en-US" sz="2000">
              <a:latin typeface="Arial" panose="020B0604020202020204" pitchFamily="34" charset="0"/>
              <a:cs typeface="Arial" panose="020B0604020202020204" pitchFamily="34" charset="0"/>
            </a:endParaRPr>
          </a:p>
          <a:p>
            <a:pPr marL="914400" lvl="1" indent="-457200">
              <a:buFont typeface="+mj-lt"/>
              <a:buAutoNum type="arabicPeriod"/>
            </a:pPr>
            <a:r>
              <a:rPr lang="en-US" sz="2000">
                <a:latin typeface="Arial" panose="020B0604020202020204" pitchFamily="34" charset="0"/>
                <a:cs typeface="Arial" panose="020B0604020202020204" pitchFamily="34" charset="0"/>
              </a:rPr>
              <a:t>Then evalute the change in test accuracy.</a:t>
            </a:r>
          </a:p>
        </p:txBody>
      </p:sp>
      <p:pic>
        <p:nvPicPr>
          <p:cNvPr id="9" name="Picture 8">
            <a:extLst>
              <a:ext uri="{FF2B5EF4-FFF2-40B4-BE49-F238E27FC236}">
                <a16:creationId xmlns:a16="http://schemas.microsoft.com/office/drawing/2014/main" id="{A636B61E-21C6-5C27-8A43-261CCDC2E9E5}"/>
              </a:ext>
            </a:extLst>
          </p:cNvPr>
          <p:cNvPicPr>
            <a:picLocks noChangeAspect="1"/>
          </p:cNvPicPr>
          <p:nvPr/>
        </p:nvPicPr>
        <p:blipFill>
          <a:blip r:embed="rId3"/>
          <a:stretch>
            <a:fillRect/>
          </a:stretch>
        </p:blipFill>
        <p:spPr>
          <a:xfrm>
            <a:off x="3035479" y="1877263"/>
            <a:ext cx="441817" cy="297377"/>
          </a:xfrm>
          <a:prstGeom prst="rect">
            <a:avLst/>
          </a:prstGeom>
        </p:spPr>
      </p:pic>
      <p:pic>
        <p:nvPicPr>
          <p:cNvPr id="10" name="Picture 9">
            <a:extLst>
              <a:ext uri="{FF2B5EF4-FFF2-40B4-BE49-F238E27FC236}">
                <a16:creationId xmlns:a16="http://schemas.microsoft.com/office/drawing/2014/main" id="{C2EA45E4-48FB-A0E5-F2BC-1489C4F14FD1}"/>
              </a:ext>
            </a:extLst>
          </p:cNvPr>
          <p:cNvPicPr>
            <a:picLocks noChangeAspect="1"/>
          </p:cNvPicPr>
          <p:nvPr/>
        </p:nvPicPr>
        <p:blipFill>
          <a:blip r:embed="rId4"/>
          <a:stretch>
            <a:fillRect/>
          </a:stretch>
        </p:blipFill>
        <p:spPr>
          <a:xfrm>
            <a:off x="3621519" y="2199402"/>
            <a:ext cx="219030" cy="266645"/>
          </a:xfrm>
          <a:prstGeom prst="rect">
            <a:avLst/>
          </a:prstGeom>
        </p:spPr>
      </p:pic>
      <p:pic>
        <p:nvPicPr>
          <p:cNvPr id="12" name="Picture 11" descr="A black text on a white background&#10;&#10;Description automatically generated">
            <a:extLst>
              <a:ext uri="{FF2B5EF4-FFF2-40B4-BE49-F238E27FC236}">
                <a16:creationId xmlns:a16="http://schemas.microsoft.com/office/drawing/2014/main" id="{3B502F5B-34AE-5B4B-AF06-123A52499D8D}"/>
              </a:ext>
            </a:extLst>
          </p:cNvPr>
          <p:cNvPicPr>
            <a:picLocks noChangeAspect="1"/>
          </p:cNvPicPr>
          <p:nvPr/>
        </p:nvPicPr>
        <p:blipFill>
          <a:blip r:embed="rId5"/>
          <a:stretch>
            <a:fillRect/>
          </a:stretch>
        </p:blipFill>
        <p:spPr>
          <a:xfrm>
            <a:off x="4207143" y="4287320"/>
            <a:ext cx="3882633" cy="603459"/>
          </a:xfrm>
          <a:prstGeom prst="rect">
            <a:avLst/>
          </a:prstGeom>
        </p:spPr>
      </p:pic>
      <p:pic>
        <p:nvPicPr>
          <p:cNvPr id="13" name="Picture 12">
            <a:extLst>
              <a:ext uri="{FF2B5EF4-FFF2-40B4-BE49-F238E27FC236}">
                <a16:creationId xmlns:a16="http://schemas.microsoft.com/office/drawing/2014/main" id="{8CD1A50D-EC48-F03C-0560-FF6E1AE46B39}"/>
              </a:ext>
            </a:extLst>
          </p:cNvPr>
          <p:cNvPicPr>
            <a:picLocks noChangeAspect="1"/>
          </p:cNvPicPr>
          <p:nvPr/>
        </p:nvPicPr>
        <p:blipFill>
          <a:blip r:embed="rId3"/>
          <a:stretch>
            <a:fillRect/>
          </a:stretch>
        </p:blipFill>
        <p:spPr>
          <a:xfrm>
            <a:off x="4464723" y="5530605"/>
            <a:ext cx="441817" cy="297377"/>
          </a:xfrm>
          <a:prstGeom prst="rect">
            <a:avLst/>
          </a:prstGeom>
        </p:spPr>
      </p:pic>
      <p:pic>
        <p:nvPicPr>
          <p:cNvPr id="14" name="Picture 13">
            <a:extLst>
              <a:ext uri="{FF2B5EF4-FFF2-40B4-BE49-F238E27FC236}">
                <a16:creationId xmlns:a16="http://schemas.microsoft.com/office/drawing/2014/main" id="{ACD3E912-8645-AD83-724D-D422541751AD}"/>
              </a:ext>
            </a:extLst>
          </p:cNvPr>
          <p:cNvPicPr>
            <a:picLocks noChangeAspect="1"/>
          </p:cNvPicPr>
          <p:nvPr/>
        </p:nvPicPr>
        <p:blipFill>
          <a:blip r:embed="rId3"/>
          <a:stretch>
            <a:fillRect/>
          </a:stretch>
        </p:blipFill>
        <p:spPr>
          <a:xfrm>
            <a:off x="10649387" y="5515614"/>
            <a:ext cx="441817" cy="297377"/>
          </a:xfrm>
          <a:prstGeom prst="rect">
            <a:avLst/>
          </a:prstGeom>
        </p:spPr>
      </p:pic>
      <p:sp>
        <p:nvSpPr>
          <p:cNvPr id="16" name="TextBox 15">
            <a:extLst>
              <a:ext uri="{FF2B5EF4-FFF2-40B4-BE49-F238E27FC236}">
                <a16:creationId xmlns:a16="http://schemas.microsoft.com/office/drawing/2014/main" id="{05E75C03-6BFF-DC2B-C768-06190487C717}"/>
              </a:ext>
            </a:extLst>
          </p:cNvPr>
          <p:cNvSpPr txBox="1"/>
          <p:nvPr/>
        </p:nvSpPr>
        <p:spPr>
          <a:xfrm>
            <a:off x="609600" y="6467808"/>
            <a:ext cx="9533586"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[1] Data Shapley: Equitable Valuation of Data for Machine Learning. </a:t>
            </a:r>
            <a:r>
              <a:rPr lang="en-US" sz="1200" dirty="0" err="1">
                <a:latin typeface="Arial" panose="020B0604020202020204" pitchFamily="34" charset="0"/>
                <a:cs typeface="Arial" panose="020B0604020202020204" pitchFamily="34" charset="0"/>
              </a:rPr>
              <a:t>Amirata</a:t>
            </a:r>
            <a:r>
              <a:rPr lang="en-US" sz="1200" dirty="0">
                <a:latin typeface="Arial" panose="020B0604020202020204" pitchFamily="34" charset="0"/>
                <a:cs typeface="Arial" panose="020B0604020202020204" pitchFamily="34" charset="0"/>
              </a:rPr>
              <a:t> Ghorbani, etc. ICML 2019.</a:t>
            </a:r>
          </a:p>
        </p:txBody>
      </p:sp>
      <p:pic>
        <p:nvPicPr>
          <p:cNvPr id="4" name="Picture 3">
            <a:extLst>
              <a:ext uri="{FF2B5EF4-FFF2-40B4-BE49-F238E27FC236}">
                <a16:creationId xmlns:a16="http://schemas.microsoft.com/office/drawing/2014/main" id="{61F8DF6B-3C80-75E4-E3EE-DC8FBA3AAA5B}"/>
              </a:ext>
            </a:extLst>
          </p:cNvPr>
          <p:cNvPicPr>
            <a:picLocks noChangeAspect="1"/>
          </p:cNvPicPr>
          <p:nvPr/>
        </p:nvPicPr>
        <p:blipFill>
          <a:blip r:embed="rId6"/>
          <a:stretch>
            <a:fillRect/>
          </a:stretch>
        </p:blipFill>
        <p:spPr>
          <a:xfrm>
            <a:off x="1418751" y="2853723"/>
            <a:ext cx="4936454" cy="736285"/>
          </a:xfrm>
          <a:prstGeom prst="rect">
            <a:avLst/>
          </a:prstGeom>
        </p:spPr>
      </p:pic>
      <p:sp>
        <p:nvSpPr>
          <p:cNvPr id="5" name="TextBox 4">
            <a:extLst>
              <a:ext uri="{FF2B5EF4-FFF2-40B4-BE49-F238E27FC236}">
                <a16:creationId xmlns:a16="http://schemas.microsoft.com/office/drawing/2014/main" id="{EC8649E0-4D92-297E-73BF-7FB99285C308}"/>
              </a:ext>
            </a:extLst>
          </p:cNvPr>
          <p:cNvSpPr txBox="1"/>
          <p:nvPr/>
        </p:nvSpPr>
        <p:spPr>
          <a:xfrm>
            <a:off x="6707958" y="2603460"/>
            <a:ext cx="5164252" cy="1015663"/>
          </a:xfrm>
          <a:prstGeom prst="rect">
            <a:avLst/>
          </a:prstGeom>
          <a:noFill/>
        </p:spPr>
        <p:txBody>
          <a:bodyPr wrap="square" rtlCol="0">
            <a:spAutoFit/>
          </a:bodyPr>
          <a:lstStyle/>
          <a:p>
            <a:r>
              <a:rPr lang="en-US" altLang="zh-CN" sz="2000" i="1">
                <a:latin typeface="Times New Roman" panose="02020603050405020304" pitchFamily="18" charset="0"/>
                <a:cs typeface="Times New Roman" panose="02020603050405020304" pitchFamily="18" charset="0"/>
              </a:rPr>
              <a:t>V</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is</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a</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contribution</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function,</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such</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as</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model</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accuracy,</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to</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measure</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reduction</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in</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accuracy</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due</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to</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missing</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a</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data</a:t>
            </a:r>
            <a:r>
              <a:rPr lang="zh-CN" altLang="en-US" sz="2000">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point.</a:t>
            </a:r>
            <a:endParaRPr lang="en-CN" sz="200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906EC75D-5C55-E3EB-A7C9-55D1250A6F9B}"/>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AC8E68"/>
                </a:solidFill>
                <a:latin typeface="Arial" panose="020B0604020202020204" pitchFamily="34" charset="0"/>
                <a:cs typeface="Arial" panose="020B0604020202020204" pitchFamily="34" charset="0"/>
              </a:rPr>
              <a:t>Data</a:t>
            </a:r>
            <a:r>
              <a:rPr lang="zh-CN" altLang="en-US">
                <a:solidFill>
                  <a:srgbClr val="AC8E68"/>
                </a:solidFill>
                <a:latin typeface="Arial" panose="020B0604020202020204" pitchFamily="34" charset="0"/>
                <a:cs typeface="Arial" panose="020B0604020202020204" pitchFamily="34" charset="0"/>
              </a:rPr>
              <a:t> </a:t>
            </a:r>
            <a:r>
              <a:rPr lang="en-US">
                <a:solidFill>
                  <a:srgbClr val="AC8E68"/>
                </a:solidFill>
                <a:latin typeface="Arial" panose="020B0604020202020204" pitchFamily="34" charset="0"/>
                <a:cs typeface="Arial" panose="020B0604020202020204" pitchFamily="34" charset="0"/>
              </a:rPr>
              <a:t>Shapley</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235319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ECA14-A37E-E965-2BD5-C0B6DB3749C1}"/>
              </a:ext>
            </a:extLst>
          </p:cNvPr>
          <p:cNvSpPr>
            <a:spLocks noGrp="1"/>
          </p:cNvSpPr>
          <p:nvPr>
            <p:ph idx="1"/>
          </p:nvPr>
        </p:nvSpPr>
        <p:spPr>
          <a:xfrm>
            <a:off x="1045028" y="1169110"/>
            <a:ext cx="10515600" cy="4351338"/>
          </a:xfrm>
        </p:spPr>
        <p:txBody>
          <a:bodyPr>
            <a:normAutofit/>
          </a:bodyPr>
          <a:lstStyle/>
          <a:p>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A counterfactual explanation describes a causal situation.</a:t>
            </a:r>
          </a:p>
          <a:p>
            <a:endParaRPr lang="en-US" altLang="zh-CN" sz="2200">
              <a:latin typeface="Microsoft YaHei UI" panose="020B0503020204020204" pitchFamily="34" charset="-122"/>
              <a:ea typeface="Microsoft YaHei UI" panose="020B0503020204020204" pitchFamily="34" charset="-122"/>
              <a:cs typeface="Arial" panose="020B0604020202020204" pitchFamily="34" charset="0"/>
            </a:endParaRPr>
          </a:p>
          <a:p>
            <a:endParaRPr lang="en-US" altLang="zh-CN" sz="2200">
              <a:latin typeface="Microsoft YaHei UI" panose="020B0503020204020204" pitchFamily="34" charset="-122"/>
              <a:ea typeface="Microsoft YaHei UI" panose="020B0503020204020204" pitchFamily="34" charset="-122"/>
              <a:cs typeface="Arial" panose="020B0604020202020204" pitchFamily="34" charset="0"/>
            </a:endParaRPr>
          </a:p>
          <a:p>
            <a:endParaRPr lang="en-US" altLang="zh-CN" sz="2200">
              <a:latin typeface="Microsoft YaHei UI" panose="020B0503020204020204" pitchFamily="34" charset="-122"/>
              <a:ea typeface="Microsoft YaHei UI" panose="020B0503020204020204" pitchFamily="34" charset="-122"/>
              <a:cs typeface="Arial" panose="020B0604020202020204" pitchFamily="34" charset="0"/>
            </a:endParaRPr>
          </a:p>
          <a:p>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It</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is</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way</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of</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thinking,</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and</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can</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be</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local</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or</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global</a:t>
            </a:r>
            <a:r>
              <a:rPr lang="zh-CN" altLang="en-US" sz="22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explainability.</a:t>
            </a:r>
            <a:endParaRPr lang="en-US" altLang="zh-CN" sz="2000">
              <a:latin typeface="Microsoft YaHei UI" panose="020B0503020204020204" pitchFamily="34" charset="-122"/>
              <a:ea typeface="Microsoft YaHei UI" panose="020B0503020204020204" pitchFamily="34" charset="-122"/>
              <a:cs typeface="Arial" panose="020B0604020202020204" pitchFamily="34" charset="0"/>
            </a:endParaRPr>
          </a:p>
          <a:p>
            <a:pPr lvl="1">
              <a:buFont typeface="Courier New" panose="02070309020205020404" pitchFamily="49" charset="0"/>
              <a:buChar char="o"/>
            </a:pP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Example:</a:t>
            </a:r>
          </a:p>
        </p:txBody>
      </p:sp>
      <p:pic>
        <p:nvPicPr>
          <p:cNvPr id="6" name="Picture 5" descr="A screenshot of a computer&#10;&#10;Description automatically generated">
            <a:extLst>
              <a:ext uri="{FF2B5EF4-FFF2-40B4-BE49-F238E27FC236}">
                <a16:creationId xmlns:a16="http://schemas.microsoft.com/office/drawing/2014/main" id="{C249BC47-5C9E-4778-3B4C-D14BE32EACD1}"/>
              </a:ext>
            </a:extLst>
          </p:cNvPr>
          <p:cNvPicPr>
            <a:picLocks noChangeAspect="1"/>
          </p:cNvPicPr>
          <p:nvPr/>
        </p:nvPicPr>
        <p:blipFill>
          <a:blip r:embed="rId2"/>
          <a:stretch>
            <a:fillRect/>
          </a:stretch>
        </p:blipFill>
        <p:spPr>
          <a:xfrm>
            <a:off x="3145972" y="3429000"/>
            <a:ext cx="7892143" cy="3353790"/>
          </a:xfrm>
          <a:prstGeom prst="rect">
            <a:avLst/>
          </a:prstGeom>
        </p:spPr>
      </p:pic>
      <p:sp>
        <p:nvSpPr>
          <p:cNvPr id="5" name="TextBox 4">
            <a:extLst>
              <a:ext uri="{FF2B5EF4-FFF2-40B4-BE49-F238E27FC236}">
                <a16:creationId xmlns:a16="http://schemas.microsoft.com/office/drawing/2014/main" id="{0A556506-3004-8A7C-7687-BA290D50AF89}"/>
              </a:ext>
            </a:extLst>
          </p:cNvPr>
          <p:cNvSpPr txBox="1"/>
          <p:nvPr/>
        </p:nvSpPr>
        <p:spPr>
          <a:xfrm>
            <a:off x="2356756" y="1962774"/>
            <a:ext cx="7892143" cy="461665"/>
          </a:xfrm>
          <a:prstGeom prst="rect">
            <a:avLst/>
          </a:prstGeom>
          <a:noFill/>
          <a:ln w="15875">
            <a:solidFill>
              <a:schemeClr val="tx1">
                <a:lumMod val="50000"/>
                <a:lumOff val="50000"/>
              </a:schemeClr>
            </a:solidFill>
          </a:ln>
        </p:spPr>
        <p:txBody>
          <a:bodyPr wrap="square">
            <a:spAutoFit/>
          </a:bodyPr>
          <a:lstStyle/>
          <a:p>
            <a:r>
              <a:rPr lang="en-US" altLang="zh-CN" sz="2400">
                <a:latin typeface="Microsoft YaHei UI" panose="020B0503020204020204" pitchFamily="34" charset="-122"/>
                <a:ea typeface="Microsoft YaHei UI" panose="020B0503020204020204" pitchFamily="34" charset="-122"/>
                <a:cs typeface="Arial" panose="020B0604020202020204" pitchFamily="34" charset="0"/>
              </a:rPr>
              <a:t>If X had not occurred, Y would not have occurred</a:t>
            </a:r>
            <a:endParaRPr lang="en-CN" sz="2400"/>
          </a:p>
        </p:txBody>
      </p:sp>
      <p:sp>
        <p:nvSpPr>
          <p:cNvPr id="8" name="Title 1">
            <a:extLst>
              <a:ext uri="{FF2B5EF4-FFF2-40B4-BE49-F238E27FC236}">
                <a16:creationId xmlns:a16="http://schemas.microsoft.com/office/drawing/2014/main" id="{7D20C588-2383-2B0D-F494-F2E1912C53C0}"/>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Arial" panose="020B0604020202020204" pitchFamily="34" charset="0"/>
                <a:cs typeface="Arial" panose="020B0604020202020204" pitchFamily="34" charset="0"/>
              </a:rPr>
              <a:t>Counterfactual</a:t>
            </a:r>
            <a:r>
              <a:rPr lang="zh-CN" altLang="en-US">
                <a:solidFill>
                  <a:srgbClr val="AC8E68"/>
                </a:solidFill>
                <a:latin typeface="Arial" panose="020B0604020202020204" pitchFamily="34" charset="0"/>
                <a:cs typeface="Arial" panose="020B0604020202020204" pitchFamily="34" charset="0"/>
              </a:rPr>
              <a:t> </a:t>
            </a:r>
            <a:r>
              <a:rPr lang="en-US" altLang="zh-CN">
                <a:solidFill>
                  <a:srgbClr val="AC8E68"/>
                </a:solidFill>
                <a:latin typeface="Arial" panose="020B0604020202020204" pitchFamily="34" charset="0"/>
                <a:cs typeface="Arial" panose="020B0604020202020204" pitchFamily="34" charset="0"/>
              </a:rPr>
              <a:t>explanation</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02026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10FF8-56C7-D2C2-3C12-9F979FA8731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C702092-9026-7E74-E105-2BD055B2033C}"/>
              </a:ext>
            </a:extLst>
          </p:cNvPr>
          <p:cNvSpPr txBox="1">
            <a:spLocks/>
          </p:cNvSpPr>
          <p:nvPr/>
        </p:nvSpPr>
        <p:spPr>
          <a:xfrm>
            <a:off x="280074" y="205995"/>
            <a:ext cx="8729293" cy="750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Motivations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2" name="TextBox 1">
            <a:extLst>
              <a:ext uri="{FF2B5EF4-FFF2-40B4-BE49-F238E27FC236}">
                <a16:creationId xmlns:a16="http://schemas.microsoft.com/office/drawing/2014/main" id="{C27D653E-69AC-9E27-E3E2-EC07AECCBC86}"/>
              </a:ext>
            </a:extLst>
          </p:cNvPr>
          <p:cNvSpPr txBox="1"/>
          <p:nvPr/>
        </p:nvSpPr>
        <p:spPr>
          <a:xfrm>
            <a:off x="280074" y="1032293"/>
            <a:ext cx="6462558" cy="4462760"/>
          </a:xfrm>
          <a:prstGeom prst="rect">
            <a:avLst/>
          </a:prstGeom>
          <a:noFill/>
        </p:spPr>
        <p:txBody>
          <a:bodyPr wrap="square" rtlCol="0">
            <a:spAutoFit/>
          </a:bodyPr>
          <a:lstStyle/>
          <a:p>
            <a:pPr marL="285750" indent="-285750">
              <a:buFont typeface="Arial" panose="020B0604020202020204" pitchFamily="34" charset="0"/>
              <a:buChar char="•"/>
            </a:pPr>
            <a:r>
              <a:rPr lang="en-US" altLang="zh-CN" sz="2200" dirty="0">
                <a:latin typeface="Microsoft YaHei UI" panose="020B0503020204020204" pitchFamily="34" charset="-122"/>
                <a:ea typeface="Microsoft YaHei UI" panose="020B0503020204020204" pitchFamily="34" charset="-122"/>
              </a:rPr>
              <a:t>To</a:t>
            </a:r>
            <a:r>
              <a:rPr lang="zh-CN" altLang="en-US" sz="2200" dirty="0">
                <a:latin typeface="Microsoft YaHei UI" panose="020B0503020204020204" pitchFamily="34" charset="-122"/>
                <a:ea typeface="Microsoft YaHei UI" panose="020B0503020204020204" pitchFamily="34" charset="-122"/>
              </a:rPr>
              <a:t> </a:t>
            </a:r>
            <a:r>
              <a:rPr lang="en-US" altLang="zh-CN" sz="2200" dirty="0">
                <a:latin typeface="Microsoft YaHei UI" panose="020B0503020204020204" pitchFamily="34" charset="-122"/>
                <a:ea typeface="Microsoft YaHei UI" panose="020B0503020204020204" pitchFamily="34" charset="-122"/>
              </a:rPr>
              <a:t>predict</a:t>
            </a:r>
            <a:r>
              <a:rPr lang="zh-CN" altLang="en-US" sz="2200" dirty="0">
                <a:latin typeface="Microsoft YaHei UI" panose="020B0503020204020204" pitchFamily="34" charset="-122"/>
                <a:ea typeface="Microsoft YaHei UI" panose="020B0503020204020204" pitchFamily="34" charset="-122"/>
              </a:rPr>
              <a:t> </a:t>
            </a:r>
            <a:r>
              <a:rPr lang="en-US" altLang="zh-CN" sz="2200" dirty="0">
                <a:latin typeface="Microsoft YaHei UI" panose="020B0503020204020204" pitchFamily="34" charset="-122"/>
                <a:ea typeface="Microsoft YaHei UI" panose="020B0503020204020204" pitchFamily="34" charset="-122"/>
              </a:rPr>
              <a:t>the</a:t>
            </a:r>
            <a:r>
              <a:rPr lang="zh-CN" altLang="en-US" sz="2200" dirty="0">
                <a:latin typeface="Microsoft YaHei UI" panose="020B0503020204020204" pitchFamily="34" charset="-122"/>
                <a:ea typeface="Microsoft YaHei UI" panose="020B0503020204020204" pitchFamily="34" charset="-122"/>
              </a:rPr>
              <a:t> </a:t>
            </a:r>
            <a:r>
              <a:rPr lang="en-US" altLang="zh-CN" sz="2200" dirty="0">
                <a:latin typeface="Microsoft YaHei UI" panose="020B0503020204020204" pitchFamily="34" charset="-122"/>
                <a:ea typeface="Microsoft YaHei UI" panose="020B0503020204020204" pitchFamily="34" charset="-122"/>
              </a:rPr>
              <a:t>model’s</a:t>
            </a:r>
            <a:r>
              <a:rPr lang="zh-CN" altLang="en-US" sz="2200" dirty="0">
                <a:latin typeface="Microsoft YaHei UI" panose="020B0503020204020204" pitchFamily="34" charset="-122"/>
                <a:ea typeface="Microsoft YaHei UI" panose="020B0503020204020204" pitchFamily="34" charset="-122"/>
              </a:rPr>
              <a:t> </a:t>
            </a:r>
            <a:r>
              <a:rPr lang="en-US" altLang="zh-CN" sz="2200" dirty="0">
                <a:latin typeface="Microsoft YaHei UI" panose="020B0503020204020204" pitchFamily="34" charset="-122"/>
                <a:ea typeface="Microsoft YaHei UI" panose="020B0503020204020204" pitchFamily="34" charset="-122"/>
              </a:rPr>
              <a:t>behaviors</a:t>
            </a:r>
          </a:p>
          <a:p>
            <a:pPr marL="742950" lvl="1" indent="-285750">
              <a:buFont typeface="Arial" panose="020B0604020202020204" pitchFamily="34" charset="0"/>
              <a:buChar char="•"/>
            </a:pPr>
            <a:r>
              <a:rPr lang="en-US" sz="2000" dirty="0">
                <a:latin typeface="Microsoft YaHei UI" panose="020B0503020204020204" pitchFamily="34" charset="-122"/>
                <a:ea typeface="Microsoft YaHei UI" panose="020B0503020204020204" pitchFamily="34" charset="-122"/>
              </a:rPr>
              <a:t>Will</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model</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behave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well</a:t>
            </a:r>
            <a:r>
              <a:rPr lang="zh-CN" altLang="en-US" sz="2000" dirty="0">
                <a:latin typeface="Microsoft YaHei UI" panose="020B0503020204020204" pitchFamily="34" charset="-122"/>
                <a:ea typeface="Microsoft YaHei UI" panose="020B0503020204020204" pitchFamily="34" charset="-122"/>
              </a:rPr>
              <a:t> </a:t>
            </a:r>
            <a:r>
              <a:rPr lang="en-US" sz="2000" dirty="0">
                <a:latin typeface="Microsoft YaHei UI" panose="020B0503020204020204" pitchFamily="34" charset="-122"/>
                <a:ea typeface="Microsoft YaHei UI" panose="020B0503020204020204" pitchFamily="34" charset="-122"/>
              </a:rPr>
              <a:t>in novel or unexpected situation</a:t>
            </a:r>
            <a:r>
              <a:rPr lang="en-US" altLang="zh-CN" sz="2000" dirty="0">
                <a:latin typeface="Microsoft YaHei UI" panose="020B0503020204020204" pitchFamily="34" charset="-122"/>
                <a:ea typeface="Microsoft YaHei UI" panose="020B0503020204020204" pitchFamily="34" charset="-122"/>
              </a:rPr>
              <a:t>s?</a:t>
            </a:r>
          </a:p>
          <a:p>
            <a:pPr marL="285750" indent="-285750">
              <a:buFont typeface="Arial" panose="020B0604020202020204" pitchFamily="34" charset="0"/>
              <a:buChar char="•"/>
            </a:pPr>
            <a:r>
              <a:rPr lang="en-US" altLang="zh-CN" sz="2200" dirty="0">
                <a:latin typeface="Microsoft YaHei UI" panose="020B0503020204020204" pitchFamily="34" charset="-122"/>
                <a:ea typeface="Microsoft YaHei UI" panose="020B0503020204020204" pitchFamily="34" charset="-122"/>
              </a:rPr>
              <a:t>Example</a:t>
            </a:r>
          </a:p>
          <a:p>
            <a:pPr marL="742950" lvl="1" indent="-285750">
              <a:buFont typeface="Arial" panose="020B0604020202020204" pitchFamily="34" charset="0"/>
              <a:buChar char="•"/>
            </a:pPr>
            <a:r>
              <a:rPr lang="en-US" altLang="zh-CN" sz="2000" dirty="0">
                <a:latin typeface="Microsoft YaHei UI" panose="020B0503020204020204" pitchFamily="34" charset="-122"/>
                <a:ea typeface="Microsoft YaHei UI" panose="020B0503020204020204" pitchFamily="34" charset="-122"/>
              </a:rPr>
              <a:t>In</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autonomous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driving</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safety-critical</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AI</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application),</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important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to</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predict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car’s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behavior</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under</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unusual</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driving</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conditions.</a:t>
            </a:r>
          </a:p>
          <a:p>
            <a:pPr marL="742950" lvl="1" indent="-285750">
              <a:buFont typeface="Arial" panose="020B0604020202020204" pitchFamily="34" charset="0"/>
              <a:buChar char="•"/>
            </a:pPr>
            <a:r>
              <a:rPr lang="en-US" altLang="zh-CN" sz="2000" dirty="0">
                <a:latin typeface="Microsoft YaHei UI" panose="020B0503020204020204" pitchFamily="34" charset="-122"/>
                <a:ea typeface="Microsoft YaHei UI" panose="020B0503020204020204" pitchFamily="34" charset="-122"/>
              </a:rPr>
              <a:t>It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possible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that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autopilot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has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not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been</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trained</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on</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any</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conditions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like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this,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and</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did</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not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recognize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all-white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truck</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an</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obstacle.</a:t>
            </a:r>
          </a:p>
          <a:p>
            <a:pPr marL="742950" lvl="1" indent="-285750">
              <a:buFont typeface="Arial" panose="020B0604020202020204" pitchFamily="34" charset="0"/>
              <a:buChar char="•"/>
            </a:pPr>
            <a:r>
              <a:rPr lang="en-US" altLang="zh-CN" sz="2000" dirty="0">
                <a:latin typeface="Microsoft YaHei UI" panose="020B0503020204020204" pitchFamily="34" charset="-122"/>
                <a:ea typeface="Microsoft YaHei UI" panose="020B0503020204020204" pitchFamily="34" charset="-122"/>
              </a:rPr>
              <a:t>Interpreting</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what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autopilot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would</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recognize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an</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overturned</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truck</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can</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be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helpful.</a:t>
            </a:r>
          </a:p>
        </p:txBody>
      </p:sp>
      <p:sp>
        <p:nvSpPr>
          <p:cNvPr id="4" name="TextBox 3">
            <a:extLst>
              <a:ext uri="{FF2B5EF4-FFF2-40B4-BE49-F238E27FC236}">
                <a16:creationId xmlns:a16="http://schemas.microsoft.com/office/drawing/2014/main" id="{44858520-F2B0-AB82-2011-F1DA9EB48A8E}"/>
              </a:ext>
            </a:extLst>
          </p:cNvPr>
          <p:cNvSpPr txBox="1"/>
          <p:nvPr/>
        </p:nvSpPr>
        <p:spPr>
          <a:xfrm>
            <a:off x="564776" y="6178920"/>
            <a:ext cx="9912712" cy="646331"/>
          </a:xfrm>
          <a:prstGeom prst="rect">
            <a:avLst/>
          </a:prstGeom>
          <a:noFill/>
        </p:spPr>
        <p:txBody>
          <a:bodyPr wrap="square" rtlCol="0">
            <a:spAutoFit/>
          </a:bodyPr>
          <a:lstStyle/>
          <a:p>
            <a:r>
              <a:rPr lang="en-US" altLang="zh-CN" sz="1200" dirty="0"/>
              <a:t>Image Source: </a:t>
            </a:r>
          </a:p>
          <a:p>
            <a:r>
              <a:rPr lang="en-US" altLang="zh-CN" sz="1200" dirty="0"/>
              <a:t>[1] https://insideevs.com/news/426312/video-tesla-crash-stopped-truck/</a:t>
            </a:r>
          </a:p>
          <a:p>
            <a:r>
              <a:rPr lang="en-US" sz="1200" dirty="0"/>
              <a:t>[2] https://</a:t>
            </a:r>
            <a:r>
              <a:rPr lang="en-US" sz="1200" dirty="0" err="1"/>
              <a:t>www.mccormick.northwestern.edu</a:t>
            </a:r>
            <a:r>
              <a:rPr lang="en-US" sz="1200" dirty="0"/>
              <a:t>/robotics/inside-our-program/stories/2023/making-autonomous-transportation-a-</a:t>
            </a:r>
            <a:r>
              <a:rPr lang="en-US" sz="1200" dirty="0" err="1"/>
              <a:t>reality.html</a:t>
            </a:r>
            <a:endParaRPr lang="en-US" sz="1200" dirty="0"/>
          </a:p>
        </p:txBody>
      </p:sp>
      <p:pic>
        <p:nvPicPr>
          <p:cNvPr id="5122" name="Picture 2" descr="Watch Tesla Model 3 On Autopilot Crash Into Overturned Semi Truck On Highway">
            <a:extLst>
              <a:ext uri="{FF2B5EF4-FFF2-40B4-BE49-F238E27FC236}">
                <a16:creationId xmlns:a16="http://schemas.microsoft.com/office/drawing/2014/main" id="{E3EF85FB-67FC-B777-C6D0-6B5C25054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114" y="7597"/>
            <a:ext cx="5051515" cy="28414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617FBE-385D-C3A6-3333-FAB66E83FDBD}"/>
              </a:ext>
            </a:extLst>
          </p:cNvPr>
          <p:cNvSpPr txBox="1"/>
          <p:nvPr/>
        </p:nvSpPr>
        <p:spPr>
          <a:xfrm>
            <a:off x="6905001" y="5913341"/>
            <a:ext cx="3503777" cy="461665"/>
          </a:xfrm>
          <a:prstGeom prst="rect">
            <a:avLst/>
          </a:prstGeom>
          <a:noFill/>
        </p:spPr>
        <p:txBody>
          <a:bodyPr wrap="square" rtlCol="0">
            <a:spAutoFit/>
          </a:bodyPr>
          <a:lstStyle/>
          <a:p>
            <a:r>
              <a:rPr lang="en-US" altLang="zh-CN" sz="1200">
                <a:latin typeface="Microsoft YaHei UI" panose="020B0503020204020204" pitchFamily="34" charset="-122"/>
                <a:ea typeface="Microsoft YaHei UI" panose="020B0503020204020204" pitchFamily="34" charset="-122"/>
              </a:rPr>
              <a:t>Training</a:t>
            </a:r>
            <a:r>
              <a:rPr lang="zh-CN" altLang="en-US" sz="1200">
                <a:latin typeface="Microsoft YaHei UI" panose="020B0503020204020204" pitchFamily="34" charset="-122"/>
                <a:ea typeface="Microsoft YaHei UI" panose="020B0503020204020204" pitchFamily="34" charset="-122"/>
              </a:rPr>
              <a:t> </a:t>
            </a:r>
            <a:r>
              <a:rPr lang="en-US" altLang="zh-CN" sz="1200">
                <a:latin typeface="Microsoft YaHei UI" panose="020B0503020204020204" pitchFamily="34" charset="-122"/>
                <a:ea typeface="Microsoft YaHei UI" panose="020B0503020204020204" pitchFamily="34" charset="-122"/>
              </a:rPr>
              <a:t>data</a:t>
            </a:r>
            <a:r>
              <a:rPr lang="zh-CN" altLang="en-US" sz="1200">
                <a:latin typeface="Microsoft YaHei UI" panose="020B0503020204020204" pitchFamily="34" charset="-122"/>
                <a:ea typeface="Microsoft YaHei UI" panose="020B0503020204020204" pitchFamily="34" charset="-122"/>
              </a:rPr>
              <a:t> </a:t>
            </a:r>
            <a:r>
              <a:rPr lang="en-US" altLang="zh-CN" sz="1200">
                <a:latin typeface="Microsoft YaHei UI" panose="020B0503020204020204" pitchFamily="34" charset="-122"/>
                <a:ea typeface="Microsoft YaHei UI" panose="020B0503020204020204" pitchFamily="34" charset="-122"/>
              </a:rPr>
              <a:t>collected</a:t>
            </a:r>
            <a:r>
              <a:rPr lang="zh-CN" altLang="en-US" sz="1200">
                <a:latin typeface="Microsoft YaHei UI" panose="020B0503020204020204" pitchFamily="34" charset="-122"/>
                <a:ea typeface="Microsoft YaHei UI" panose="020B0503020204020204" pitchFamily="34" charset="-122"/>
              </a:rPr>
              <a:t> </a:t>
            </a:r>
            <a:r>
              <a:rPr lang="en-US" altLang="zh-CN" sz="1200">
                <a:latin typeface="Microsoft YaHei UI" panose="020B0503020204020204" pitchFamily="34" charset="-122"/>
                <a:ea typeface="Microsoft YaHei UI" panose="020B0503020204020204" pitchFamily="34" charset="-122"/>
              </a:rPr>
              <a:t>under</a:t>
            </a:r>
            <a:r>
              <a:rPr lang="zh-CN" altLang="en-US" sz="1200">
                <a:latin typeface="Microsoft YaHei UI" panose="020B0503020204020204" pitchFamily="34" charset="-122"/>
                <a:ea typeface="Microsoft YaHei UI" panose="020B0503020204020204" pitchFamily="34" charset="-122"/>
              </a:rPr>
              <a:t> </a:t>
            </a:r>
            <a:r>
              <a:rPr lang="en-US" altLang="zh-CN" sz="1200">
                <a:latin typeface="Microsoft YaHei UI" panose="020B0503020204020204" pitchFamily="34" charset="-122"/>
                <a:ea typeface="Microsoft YaHei UI" panose="020B0503020204020204" pitchFamily="34" charset="-122"/>
              </a:rPr>
              <a:t>usual</a:t>
            </a:r>
            <a:r>
              <a:rPr lang="zh-CN" altLang="en-US" sz="1200">
                <a:latin typeface="Microsoft YaHei UI" panose="020B0503020204020204" pitchFamily="34" charset="-122"/>
                <a:ea typeface="Microsoft YaHei UI" panose="020B0503020204020204" pitchFamily="34" charset="-122"/>
              </a:rPr>
              <a:t> </a:t>
            </a:r>
            <a:r>
              <a:rPr lang="en-US" altLang="zh-CN" sz="1200">
                <a:latin typeface="Microsoft YaHei UI" panose="020B0503020204020204" pitchFamily="34" charset="-122"/>
                <a:ea typeface="Microsoft YaHei UI" panose="020B0503020204020204" pitchFamily="34" charset="-122"/>
              </a:rPr>
              <a:t>situations</a:t>
            </a:r>
            <a:r>
              <a:rPr lang="zh-CN" altLang="en-US" sz="1200">
                <a:latin typeface="Microsoft YaHei UI" panose="020B0503020204020204" pitchFamily="34" charset="-122"/>
                <a:ea typeface="Microsoft YaHei UI" panose="020B0503020204020204" pitchFamily="34" charset="-122"/>
              </a:rPr>
              <a:t> </a:t>
            </a:r>
            <a:r>
              <a:rPr lang="en-US" altLang="zh-CN" sz="1200">
                <a:latin typeface="Microsoft YaHei UI" panose="020B0503020204020204" pitchFamily="34" charset="-122"/>
                <a:ea typeface="Microsoft YaHei UI" panose="020B0503020204020204" pitchFamily="34" charset="-122"/>
              </a:rPr>
              <a:t>cannot</a:t>
            </a:r>
            <a:r>
              <a:rPr lang="zh-CN" altLang="en-US" sz="1200">
                <a:latin typeface="Microsoft YaHei UI" panose="020B0503020204020204" pitchFamily="34" charset="-122"/>
                <a:ea typeface="Microsoft YaHei UI" panose="020B0503020204020204" pitchFamily="34" charset="-122"/>
              </a:rPr>
              <a:t> </a:t>
            </a:r>
            <a:r>
              <a:rPr lang="en-US" altLang="zh-CN" sz="1200">
                <a:latin typeface="Microsoft YaHei UI" panose="020B0503020204020204" pitchFamily="34" charset="-122"/>
                <a:ea typeface="Microsoft YaHei UI" panose="020B0503020204020204" pitchFamily="34" charset="-122"/>
              </a:rPr>
              <a:t>cover</a:t>
            </a:r>
            <a:r>
              <a:rPr lang="zh-CN" altLang="en-US" sz="1200">
                <a:latin typeface="Microsoft YaHei UI" panose="020B0503020204020204" pitchFamily="34" charset="-122"/>
                <a:ea typeface="Microsoft YaHei UI" panose="020B0503020204020204" pitchFamily="34" charset="-122"/>
              </a:rPr>
              <a:t> </a:t>
            </a:r>
            <a:r>
              <a:rPr lang="en-US" altLang="zh-CN" sz="1200">
                <a:latin typeface="Microsoft YaHei UI" panose="020B0503020204020204" pitchFamily="34" charset="-122"/>
                <a:ea typeface="Microsoft YaHei UI" panose="020B0503020204020204" pitchFamily="34" charset="-122"/>
              </a:rPr>
              <a:t>rare</a:t>
            </a:r>
            <a:r>
              <a:rPr lang="zh-CN" altLang="en-US" sz="1200">
                <a:latin typeface="Microsoft YaHei UI" panose="020B0503020204020204" pitchFamily="34" charset="-122"/>
                <a:ea typeface="Microsoft YaHei UI" panose="020B0503020204020204" pitchFamily="34" charset="-122"/>
              </a:rPr>
              <a:t> </a:t>
            </a:r>
            <a:r>
              <a:rPr lang="en-US" altLang="zh-CN" sz="1200">
                <a:latin typeface="Microsoft YaHei UI" panose="020B0503020204020204" pitchFamily="34" charset="-122"/>
                <a:ea typeface="Microsoft YaHei UI" panose="020B0503020204020204" pitchFamily="34" charset="-122"/>
              </a:rPr>
              <a:t>but</a:t>
            </a:r>
            <a:r>
              <a:rPr lang="zh-CN" altLang="en-US" sz="1200">
                <a:latin typeface="Microsoft YaHei UI" panose="020B0503020204020204" pitchFamily="34" charset="-122"/>
                <a:ea typeface="Microsoft YaHei UI" panose="020B0503020204020204" pitchFamily="34" charset="-122"/>
              </a:rPr>
              <a:t> </a:t>
            </a:r>
            <a:r>
              <a:rPr lang="en-US" altLang="zh-CN" sz="1200">
                <a:latin typeface="Microsoft YaHei UI" panose="020B0503020204020204" pitchFamily="34" charset="-122"/>
                <a:ea typeface="Microsoft YaHei UI" panose="020B0503020204020204" pitchFamily="34" charset="-122"/>
              </a:rPr>
              <a:t>dangerous</a:t>
            </a:r>
            <a:r>
              <a:rPr lang="zh-CN" altLang="en-US" sz="1200">
                <a:latin typeface="Microsoft YaHei UI" panose="020B0503020204020204" pitchFamily="34" charset="-122"/>
                <a:ea typeface="Microsoft YaHei UI" panose="020B0503020204020204" pitchFamily="34" charset="-122"/>
              </a:rPr>
              <a:t> </a:t>
            </a:r>
            <a:r>
              <a:rPr lang="en-US" altLang="zh-CN" sz="1200">
                <a:latin typeface="Microsoft YaHei UI" panose="020B0503020204020204" pitchFamily="34" charset="-122"/>
                <a:ea typeface="Microsoft YaHei UI" panose="020B0503020204020204" pitchFamily="34" charset="-122"/>
              </a:rPr>
              <a:t>conditions.</a:t>
            </a:r>
            <a:endParaRPr lang="en-CN" sz="1200">
              <a:latin typeface="Microsoft YaHei UI" panose="020B0503020204020204" pitchFamily="34" charset="-122"/>
              <a:ea typeface="Microsoft YaHei UI" panose="020B0503020204020204" pitchFamily="34" charset="-122"/>
            </a:endParaRPr>
          </a:p>
        </p:txBody>
      </p:sp>
      <p:sp>
        <p:nvSpPr>
          <p:cNvPr id="6" name="TextBox 5">
            <a:extLst>
              <a:ext uri="{FF2B5EF4-FFF2-40B4-BE49-F238E27FC236}">
                <a16:creationId xmlns:a16="http://schemas.microsoft.com/office/drawing/2014/main" id="{A90812F0-5557-09D0-89E0-1D7449C33F0F}"/>
              </a:ext>
            </a:extLst>
          </p:cNvPr>
          <p:cNvSpPr txBox="1"/>
          <p:nvPr/>
        </p:nvSpPr>
        <p:spPr>
          <a:xfrm>
            <a:off x="6905001" y="2905780"/>
            <a:ext cx="5124627" cy="461665"/>
          </a:xfrm>
          <a:prstGeom prst="rect">
            <a:avLst/>
          </a:prstGeom>
          <a:noFill/>
        </p:spPr>
        <p:txBody>
          <a:bodyPr wrap="square">
            <a:spAutoFit/>
          </a:bodyPr>
          <a:lstStyle/>
          <a:p>
            <a:r>
              <a:rPr lang="en-US" sz="1200">
                <a:latin typeface="Microsoft YaHei UI" panose="020B0503020204020204" pitchFamily="34" charset="-122"/>
                <a:ea typeface="Microsoft YaHei UI" panose="020B0503020204020204" pitchFamily="34" charset="-122"/>
              </a:rPr>
              <a:t>In a Tesla accident, a Tesla with autopilot crashed into an overturned truck (edge case).</a:t>
            </a:r>
            <a:endParaRPr lang="en-CN" sz="1200">
              <a:latin typeface="Microsoft YaHei UI" panose="020B0503020204020204" pitchFamily="34" charset="-122"/>
              <a:ea typeface="Microsoft YaHei UI" panose="020B0503020204020204" pitchFamily="34" charset="-122"/>
            </a:endParaRPr>
          </a:p>
        </p:txBody>
      </p:sp>
      <p:pic>
        <p:nvPicPr>
          <p:cNvPr id="5124" name="Picture 4" descr="How Tesla Is Using Artificial Intelligence to Create The Autonomous Cars Of  The Future | Bernard Marr">
            <a:extLst>
              <a:ext uri="{FF2B5EF4-FFF2-40B4-BE49-F238E27FC236}">
                <a16:creationId xmlns:a16="http://schemas.microsoft.com/office/drawing/2014/main" id="{E69EDA1F-4177-45C2-00CF-1126DB6D4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114" y="3627302"/>
            <a:ext cx="3263892" cy="21769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54D8214-496C-F009-9855-FEAAFE11DCC6}"/>
              </a:ext>
            </a:extLst>
          </p:cNvPr>
          <p:cNvSpPr txBox="1"/>
          <p:nvPr/>
        </p:nvSpPr>
        <p:spPr>
          <a:xfrm>
            <a:off x="10477488" y="4406826"/>
            <a:ext cx="1376146" cy="800219"/>
          </a:xfrm>
          <a:prstGeom prst="rect">
            <a:avLst/>
          </a:prstGeom>
          <a:noFill/>
        </p:spPr>
        <p:txBody>
          <a:bodyPr wrap="none" rtlCol="0">
            <a:spAutoFit/>
          </a:bodyPr>
          <a:lstStyle/>
          <a:p>
            <a:r>
              <a:rPr lang="en-US" altLang="zh-CN">
                <a:latin typeface="Microsoft YaHei UI" panose="020B0503020204020204" pitchFamily="34" charset="-122"/>
                <a:ea typeface="Microsoft YaHei UI" panose="020B0503020204020204" pitchFamily="34" charset="-122"/>
              </a:rPr>
              <a:t>Autopilot:</a:t>
            </a:r>
          </a:p>
          <a:p>
            <a:pPr marL="171450" indent="-171450">
              <a:buFont typeface="Arial" panose="020B0604020202020204" pitchFamily="34" charset="0"/>
              <a:buChar char="•"/>
            </a:pPr>
            <a:r>
              <a:rPr lang="en-US" altLang="zh-CN" sz="1400">
                <a:latin typeface="Microsoft YaHei UI" panose="020B0503020204020204" pitchFamily="34" charset="-122"/>
                <a:ea typeface="Microsoft YaHei UI" panose="020B0503020204020204" pitchFamily="34" charset="-122"/>
              </a:rPr>
              <a:t>Vision-only</a:t>
            </a:r>
            <a:endParaRPr lang="en-US" sz="1400">
              <a:latin typeface="Microsoft YaHei UI" panose="020B0503020204020204" pitchFamily="34" charset="-122"/>
              <a:ea typeface="Microsoft YaHei UI" panose="020B0503020204020204" pitchFamily="34" charset="-122"/>
            </a:endParaRPr>
          </a:p>
          <a:p>
            <a:pPr marL="171450" indent="-171450">
              <a:buFont typeface="Arial" panose="020B0604020202020204" pitchFamily="34" charset="0"/>
              <a:buChar char="•"/>
            </a:pPr>
            <a:r>
              <a:rPr lang="en-US" altLang="zh-CN" sz="1400">
                <a:latin typeface="Microsoft YaHei UI" panose="020B0503020204020204" pitchFamily="34" charset="-122"/>
                <a:ea typeface="Microsoft YaHei UI" panose="020B0503020204020204" pitchFamily="34" charset="-122"/>
              </a:rPr>
              <a:t>Data-driven</a:t>
            </a:r>
            <a:endParaRPr lang="en-CN" sz="140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208599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9684478-CA85-CC9F-92A3-20813BD82D9F}"/>
              </a:ext>
            </a:extLst>
          </p:cNvPr>
          <p:cNvSpPr>
            <a:spLocks noGrp="1"/>
          </p:cNvSpPr>
          <p:nvPr>
            <p:ph idx="1"/>
          </p:nvPr>
        </p:nvSpPr>
        <p:spPr>
          <a:xfrm>
            <a:off x="838200" y="1183066"/>
            <a:ext cx="10515600" cy="5507666"/>
          </a:xfrm>
        </p:spPr>
        <p:txBody>
          <a:bodyPr>
            <a:normAutofit/>
          </a:bodyPr>
          <a:lstStyle/>
          <a:p>
            <a:r>
              <a:rPr lang="en-US" altLang="zh-CN" sz="22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Counterfactual</a:t>
            </a:r>
            <a:r>
              <a:rPr lang="zh-CN" altLang="en-US" sz="22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explanation:</a:t>
            </a:r>
            <a:r>
              <a:rPr lang="zh-CN" altLang="en-US"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find</a:t>
            </a:r>
            <a:r>
              <a:rPr lang="zh-CN" altLang="en-US"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counterfactual</a:t>
            </a:r>
            <a:r>
              <a:rPr lang="zh-CN" altLang="en-US"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example</a:t>
            </a:r>
            <a:r>
              <a:rPr lang="zh-CN" altLang="en-US"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who</a:t>
            </a:r>
            <a:r>
              <a:rPr lang="en-US" altLang="zh-CN"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se</a:t>
            </a:r>
            <a:r>
              <a:rPr lang="zh-CN" altLang="en-US"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sz="22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predict</a:t>
            </a:r>
            <a:r>
              <a:rPr lang="en-US" altLang="zh-CN" sz="22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ed</a:t>
            </a:r>
            <a:r>
              <a:rPr lang="zh-CN" altLang="en-US" sz="22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class</a:t>
            </a:r>
            <a:r>
              <a:rPr lang="zh-CN" altLang="en-US" sz="22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sz="2200" b="0" i="0" dirty="0">
                <a:solidFill>
                  <a:schemeClr val="accent1"/>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flip</a:t>
            </a:r>
            <a:r>
              <a:rPr lang="en-US" altLang="zh-CN" sz="2200" b="0" i="0" dirty="0">
                <a:solidFill>
                  <a:schemeClr val="accent1"/>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s</a:t>
            </a:r>
            <a:r>
              <a:rPr lang="zh-CN" altLang="en-US" sz="2200" b="0" i="0" dirty="0">
                <a:solidFill>
                  <a:schemeClr val="accent1"/>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b="0" i="0" dirty="0">
                <a:solidFill>
                  <a:schemeClr val="accent1"/>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2200" b="0" i="0" dirty="0">
                <a:solidFill>
                  <a:schemeClr val="accent1"/>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chemeClr val="accent1"/>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another</a:t>
            </a:r>
            <a:r>
              <a:rPr lang="zh-CN" altLang="en-US" sz="2200" dirty="0">
                <a:solidFill>
                  <a:schemeClr val="accent1"/>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chemeClr val="accent1"/>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class</a:t>
            </a:r>
          </a:p>
          <a:p>
            <a:pPr lvl="1"/>
            <a:r>
              <a:rPr lang="en-US" altLang="zh-CN" sz="2000" b="1"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E</a:t>
            </a:r>
            <a:r>
              <a:rPr lang="en-US" sz="2000" b="1"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xample</a:t>
            </a:r>
            <a:r>
              <a:rPr lang="en-US" altLang="zh-CN" sz="20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a:t>
            </a:r>
            <a:r>
              <a:rPr lang="en-US" sz="20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Peter applies for a loan and gets rejected by</a:t>
            </a:r>
            <a:r>
              <a:rPr lang="zh-CN" altLang="en-US" sz="20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AI</a:t>
            </a:r>
            <a:r>
              <a:rPr lang="en-US" sz="20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He</a:t>
            </a:r>
            <a:r>
              <a:rPr lang="zh-CN" altLang="en-US" sz="20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change</a:t>
            </a:r>
            <a:r>
              <a:rPr lang="zh-CN" altLang="en-US" sz="20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his</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spending</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behaviors</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sz="20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improve his chances</a:t>
            </a:r>
            <a:r>
              <a:rPr lang="en-US" altLang="zh-CN" sz="20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a:t>
            </a:r>
            <a:endPar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endParaRPr>
          </a:p>
          <a:p>
            <a:pPr lvl="1"/>
            <a:endParaRPr lang="en-US" sz="2000" b="0" i="0" dirty="0">
              <a:solidFill>
                <a:srgbClr val="333333"/>
              </a:solidFill>
              <a:effectLst/>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endParaRPr>
          </a:p>
          <a:p>
            <a:r>
              <a:rPr lang="en-US" altLang="zh-CN"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Ask</a:t>
            </a:r>
            <a:r>
              <a:rPr lang="zh-CN" altLang="en-US"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for</a:t>
            </a:r>
            <a:r>
              <a:rPr lang="zh-CN" altLang="en-US"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chemeClr val="accent1"/>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minimal</a:t>
            </a:r>
            <a:r>
              <a:rPr lang="zh-CN" altLang="en-US" sz="2200" dirty="0">
                <a:solidFill>
                  <a:schemeClr val="accent1"/>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chemeClr val="accent1"/>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changes</a:t>
            </a:r>
            <a:r>
              <a:rPr lang="zh-CN" altLang="en-US" sz="2200" dirty="0">
                <a:solidFill>
                  <a:schemeClr val="accent1"/>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original</a:t>
            </a:r>
            <a:r>
              <a:rPr lang="zh-CN" altLang="en-US"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input</a:t>
            </a:r>
            <a:r>
              <a:rPr lang="zh-CN" altLang="en-US"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be</a:t>
            </a:r>
            <a:r>
              <a:rPr lang="zh-CN" altLang="en-US"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relevant</a:t>
            </a:r>
          </a:p>
          <a:p>
            <a:pPr lvl="1"/>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very</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different</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case</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will</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naturally</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be</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predicted</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different</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class,</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thus</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not</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probing</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model’s</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local</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behavior</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near</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original</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input.</a:t>
            </a:r>
          </a:p>
          <a:p>
            <a:pPr lvl="1"/>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In</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practice,</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minimal</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change</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give</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users</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actionable</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suggestions:</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increase</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your</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annual</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income</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by</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10000</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RMB,</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rather</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than</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1000000</a:t>
            </a:r>
            <a:r>
              <a:rPr lang="zh-CN" altLang="en-US"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solidFill>
                  <a:srgbClr val="333333"/>
                </a:solidFill>
                <a:highlight>
                  <a:srgbClr val="FFFFFF"/>
                </a:highlight>
                <a:latin typeface="Microsoft YaHei UI" panose="020B0503020204020204" pitchFamily="34" charset="-122"/>
                <a:ea typeface="Microsoft YaHei UI" panose="020B0503020204020204" pitchFamily="34" charset="-122"/>
                <a:cs typeface="Arial" panose="020B0604020202020204" pitchFamily="34" charset="0"/>
              </a:rPr>
              <a:t>RMB.</a:t>
            </a:r>
          </a:p>
          <a:p>
            <a:r>
              <a:rPr lang="en-US" altLang="zh-CN" sz="2200" dirty="0">
                <a:solidFill>
                  <a:schemeClr val="accent1"/>
                </a:solidFill>
                <a:latin typeface="Microsoft YaHei UI" panose="020B0503020204020204" pitchFamily="34" charset="-122"/>
                <a:ea typeface="Microsoft YaHei UI" panose="020B0503020204020204" pitchFamily="34" charset="-122"/>
                <a:cs typeface="Arial" panose="020B0604020202020204" pitchFamily="34" charset="0"/>
              </a:rPr>
              <a:t>Multiple</a:t>
            </a:r>
            <a:r>
              <a:rPr lang="zh-CN" altLang="en-US" sz="2200" dirty="0">
                <a:solidFill>
                  <a:schemeClr val="accent1"/>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chemeClr val="accent1"/>
                </a:solidFill>
                <a:latin typeface="Microsoft YaHei UI" panose="020B0503020204020204" pitchFamily="34" charset="-122"/>
                <a:ea typeface="Microsoft YaHei UI" panose="020B0503020204020204" pitchFamily="34" charset="-122"/>
                <a:cs typeface="Arial" panose="020B0604020202020204" pitchFamily="34" charset="0"/>
              </a:rPr>
              <a:t>diverse</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counterfactual</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explanations</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(Rashomon</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effect)</a:t>
            </a:r>
          </a:p>
          <a:p>
            <a:pPr lvl="1"/>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Example: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change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spending,</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address,</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saving</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amount,</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income,</a:t>
            </a:r>
            <a:r>
              <a:rPr lang="zh-CN" altLang="en-US" sz="20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dirty="0">
                <a:latin typeface="Microsoft YaHei UI" panose="020B0503020204020204" pitchFamily="34" charset="-122"/>
                <a:ea typeface="Microsoft YaHei UI" panose="020B0503020204020204" pitchFamily="34" charset="-122"/>
                <a:cs typeface="Arial" panose="020B0604020202020204" pitchFamily="34" charset="0"/>
              </a:rPr>
              <a:t>etc.</a:t>
            </a:r>
          </a:p>
          <a:p>
            <a:pPr lvl="1"/>
            <a:endParaRPr lang="en-US" altLang="zh-CN" sz="2000" dirty="0">
              <a:latin typeface="Microsoft YaHei UI" panose="020B0503020204020204" pitchFamily="34" charset="-122"/>
              <a:ea typeface="Microsoft YaHei UI" panose="020B0503020204020204" pitchFamily="34" charset="-122"/>
              <a:cs typeface="Arial" panose="020B0604020202020204" pitchFamily="34" charset="0"/>
            </a:endParaRPr>
          </a:p>
          <a:p>
            <a:r>
              <a:rPr lang="en-US" altLang="zh-CN" sz="2200" dirty="0">
                <a:solidFill>
                  <a:schemeClr val="accent1"/>
                </a:solidFill>
                <a:latin typeface="Microsoft YaHei UI" panose="020B0503020204020204" pitchFamily="34" charset="-122"/>
                <a:ea typeface="Microsoft YaHei UI" panose="020B0503020204020204" pitchFamily="34" charset="-122"/>
                <a:cs typeface="Arial" panose="020B0604020202020204" pitchFamily="34" charset="0"/>
              </a:rPr>
              <a:t>Reasonable</a:t>
            </a:r>
            <a:r>
              <a:rPr lang="zh-CN" altLang="en-US" sz="2200" dirty="0">
                <a:solidFill>
                  <a:schemeClr val="accent1"/>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solidFill>
                  <a:schemeClr val="accent1"/>
                </a:solidFill>
                <a:latin typeface="Microsoft YaHei UI" panose="020B0503020204020204" pitchFamily="34" charset="-122"/>
                <a:ea typeface="Microsoft YaHei UI" panose="020B0503020204020204" pitchFamily="34" charset="-122"/>
                <a:cs typeface="Arial" panose="020B0604020202020204" pitchFamily="34" charset="0"/>
              </a:rPr>
              <a:t>values</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change</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size</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from</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100</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10</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m</a:t>
            </a:r>
            <a:r>
              <a:rPr lang="en-US" altLang="zh-CN" sz="2200" baseline="30000" dirty="0">
                <a:latin typeface="Microsoft YaHei UI" panose="020B0503020204020204" pitchFamily="34" charset="-122"/>
                <a:ea typeface="Microsoft YaHei UI" panose="020B0503020204020204" pitchFamily="34" charset="-122"/>
                <a:cs typeface="Arial" panose="020B0604020202020204" pitchFamily="34" charset="0"/>
              </a:rPr>
              <a:t>2</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while</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keeping</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3</a:t>
            </a:r>
            <a:r>
              <a:rPr lang="zh-CN" altLang="en-US" sz="2200" dirty="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200" dirty="0">
                <a:latin typeface="Microsoft YaHei UI" panose="020B0503020204020204" pitchFamily="34" charset="-122"/>
                <a:ea typeface="Microsoft YaHei UI" panose="020B0503020204020204" pitchFamily="34" charset="-122"/>
                <a:cs typeface="Arial" panose="020B0604020202020204" pitchFamily="34" charset="0"/>
              </a:rPr>
              <a:t>bedrooms.</a:t>
            </a:r>
          </a:p>
        </p:txBody>
      </p:sp>
      <p:sp>
        <p:nvSpPr>
          <p:cNvPr id="5" name="Title 1">
            <a:extLst>
              <a:ext uri="{FF2B5EF4-FFF2-40B4-BE49-F238E27FC236}">
                <a16:creationId xmlns:a16="http://schemas.microsoft.com/office/drawing/2014/main" id="{A1C03F01-FDB3-93F5-6AD8-585ABBCF549B}"/>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Arial" panose="020B0604020202020204" pitchFamily="34" charset="0"/>
                <a:cs typeface="Arial" panose="020B0604020202020204" pitchFamily="34" charset="0"/>
              </a:rPr>
              <a:t>Counterfactual</a:t>
            </a:r>
            <a:r>
              <a:rPr lang="zh-CN" altLang="en-US">
                <a:solidFill>
                  <a:srgbClr val="AC8E68"/>
                </a:solidFill>
                <a:latin typeface="Arial" panose="020B0604020202020204" pitchFamily="34" charset="0"/>
                <a:cs typeface="Arial" panose="020B0604020202020204" pitchFamily="34" charset="0"/>
              </a:rPr>
              <a:t> </a:t>
            </a:r>
            <a:r>
              <a:rPr lang="en-US" altLang="zh-CN">
                <a:solidFill>
                  <a:srgbClr val="AC8E68"/>
                </a:solidFill>
                <a:latin typeface="Arial" panose="020B0604020202020204" pitchFamily="34" charset="0"/>
                <a:cs typeface="Arial" panose="020B0604020202020204" pitchFamily="34" charset="0"/>
              </a:rPr>
              <a:t>explanation</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582519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2C8DAD7-2CD2-CB4B-EC80-039A0C838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639" y="1904340"/>
            <a:ext cx="8152084" cy="45885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48115B8-9C36-0290-236C-1BDA7CD84731}"/>
              </a:ext>
            </a:extLst>
          </p:cNvPr>
          <p:cNvSpPr txBox="1"/>
          <p:nvPr/>
        </p:nvSpPr>
        <p:spPr>
          <a:xfrm>
            <a:off x="838200" y="6430575"/>
            <a:ext cx="8391292" cy="276999"/>
          </a:xfrm>
          <a:prstGeom prst="rect">
            <a:avLst/>
          </a:prstGeom>
          <a:noFill/>
        </p:spPr>
        <p:txBody>
          <a:bodyPr wrap="square">
            <a:spAutoFit/>
          </a:bodyPr>
          <a:lstStyle/>
          <a:p>
            <a:r>
              <a:rPr lang="en-US" altLang="zh-CN" sz="1200" dirty="0"/>
              <a:t>GIF Source:</a:t>
            </a:r>
            <a:r>
              <a:rPr lang="zh-CN" altLang="en-US" sz="1200" dirty="0"/>
              <a:t> </a:t>
            </a:r>
            <a:r>
              <a:rPr lang="en-CN" sz="1200" dirty="0"/>
              <a:t>https://medium.com/@bijil.subhash/explainable-ai-diverse-counterfactual-explanations-dice-315f058c0364</a:t>
            </a:r>
          </a:p>
        </p:txBody>
      </p:sp>
      <p:sp>
        <p:nvSpPr>
          <p:cNvPr id="7" name="Title 1">
            <a:extLst>
              <a:ext uri="{FF2B5EF4-FFF2-40B4-BE49-F238E27FC236}">
                <a16:creationId xmlns:a16="http://schemas.microsoft.com/office/drawing/2014/main" id="{0E5F550A-3E00-5C60-8F75-13A2794E3354}"/>
              </a:ext>
            </a:extLst>
          </p:cNvPr>
          <p:cNvSpPr>
            <a:spLocks noGrp="1"/>
          </p:cNvSpPr>
          <p:nvPr>
            <p:ph type="title"/>
          </p:nvPr>
        </p:nvSpPr>
        <p:spPr>
          <a:xfrm>
            <a:off x="560614" y="24771"/>
            <a:ext cx="10515600" cy="1325563"/>
          </a:xfrm>
        </p:spPr>
        <p:txBody>
          <a:bodyPr>
            <a:normAutofit/>
          </a:bodyPr>
          <a:lstStyle/>
          <a:p>
            <a:r>
              <a:rPr lang="en-US" altLang="zh-CN">
                <a:solidFill>
                  <a:srgbClr val="AC8E68"/>
                </a:solidFill>
                <a:latin typeface="Arial" panose="020B0604020202020204" pitchFamily="34" charset="0"/>
                <a:ea typeface="+mn-ea"/>
                <a:cs typeface="Arial" panose="020B0604020202020204" pitchFamily="34" charset="0"/>
              </a:rPr>
              <a:t>Counterfactual</a:t>
            </a:r>
            <a:r>
              <a:rPr lang="zh-CN" altLang="en-US">
                <a:solidFill>
                  <a:srgbClr val="AC8E68"/>
                </a:solidFill>
                <a:latin typeface="Arial" panose="020B0604020202020204" pitchFamily="34" charset="0"/>
                <a:ea typeface="+mn-ea"/>
                <a:cs typeface="Arial" panose="020B0604020202020204" pitchFamily="34" charset="0"/>
              </a:rPr>
              <a:t> </a:t>
            </a:r>
            <a:r>
              <a:rPr lang="en-US" altLang="zh-CN">
                <a:solidFill>
                  <a:srgbClr val="AC8E68"/>
                </a:solidFill>
                <a:latin typeface="Arial" panose="020B0604020202020204" pitchFamily="34" charset="0"/>
                <a:ea typeface="+mn-ea"/>
                <a:cs typeface="Arial" panose="020B0604020202020204" pitchFamily="34" charset="0"/>
              </a:rPr>
              <a:t>explanation:</a:t>
            </a:r>
            <a:r>
              <a:rPr lang="zh-CN" altLang="en-US">
                <a:solidFill>
                  <a:srgbClr val="AC8E68"/>
                </a:solidFill>
                <a:latin typeface="Arial" panose="020B0604020202020204" pitchFamily="34" charset="0"/>
                <a:ea typeface="+mn-ea"/>
                <a:cs typeface="Arial" panose="020B0604020202020204" pitchFamily="34" charset="0"/>
              </a:rPr>
              <a:t> </a:t>
            </a:r>
            <a:r>
              <a:rPr lang="en-US" altLang="zh-CN">
                <a:solidFill>
                  <a:srgbClr val="AC8E68"/>
                </a:solidFill>
                <a:latin typeface="Arial" panose="020B0604020202020204" pitchFamily="34" charset="0"/>
                <a:ea typeface="+mn-ea"/>
                <a:cs typeface="Arial" panose="020B0604020202020204" pitchFamily="34" charset="0"/>
              </a:rPr>
              <a:t>visualization</a:t>
            </a:r>
            <a:endParaRPr lang="en-US">
              <a:solidFill>
                <a:srgbClr val="AC8E68"/>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8266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text on a white background&#10;&#10;Description automatically generated">
            <a:extLst>
              <a:ext uri="{FF2B5EF4-FFF2-40B4-BE49-F238E27FC236}">
                <a16:creationId xmlns:a16="http://schemas.microsoft.com/office/drawing/2014/main" id="{D60DDC39-F87E-4D21-B698-BCE2D4B2B844}"/>
              </a:ext>
            </a:extLst>
          </p:cNvPr>
          <p:cNvPicPr>
            <a:picLocks noChangeAspect="1"/>
          </p:cNvPicPr>
          <p:nvPr/>
        </p:nvPicPr>
        <p:blipFill>
          <a:blip r:embed="rId3"/>
          <a:stretch>
            <a:fillRect/>
          </a:stretch>
        </p:blipFill>
        <p:spPr>
          <a:xfrm>
            <a:off x="2323364" y="1363705"/>
            <a:ext cx="4510475" cy="656454"/>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EECA14-A37E-E965-2BD5-C0B6DB3749C1}"/>
                  </a:ext>
                </a:extLst>
              </p:cNvPr>
              <p:cNvSpPr>
                <a:spLocks noGrp="1"/>
              </p:cNvSpPr>
              <p:nvPr>
                <p:ph idx="1"/>
              </p:nvPr>
            </p:nvSpPr>
            <p:spPr>
              <a:xfrm>
                <a:off x="439736" y="1132619"/>
                <a:ext cx="11536673" cy="4351338"/>
              </a:xfrm>
            </p:spPr>
            <p:txBody>
              <a:bodyPr>
                <a:normAutofit/>
              </a:bodyPr>
              <a:lstStyle/>
              <a:p>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Method by Wachter et al. </a:t>
                </a:r>
                <a:r>
                  <a:rPr lang="en-US" altLang="zh-CN" sz="2200" b="1" baseline="30000">
                    <a:latin typeface="Microsoft YaHei UI" panose="020B0503020204020204" pitchFamily="34" charset="-122"/>
                    <a:ea typeface="Microsoft YaHei UI" panose="020B0503020204020204" pitchFamily="34" charset="-122"/>
                    <a:cs typeface="Arial" panose="020B0604020202020204" pitchFamily="34" charset="0"/>
                  </a:rPr>
                  <a:t>[1]</a:t>
                </a:r>
              </a:p>
              <a:p>
                <a:pPr lvl="1">
                  <a:buFont typeface="Courier New" panose="02070309020205020404" pitchFamily="49" charset="0"/>
                  <a:buChar char="o"/>
                </a:pP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Minimize</a:t>
                </a:r>
              </a:p>
              <a:p>
                <a:pPr lvl="1">
                  <a:buFont typeface="Courier New" panose="02070309020205020404" pitchFamily="49" charset="0"/>
                  <a:buChar char="o"/>
                </a:pP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Algorithm:</a:t>
                </a:r>
              </a:p>
              <a:p>
                <a:pPr marL="1257300" lvl="2" indent="-342900">
                  <a:buFont typeface="+mj-lt"/>
                  <a:buAutoNum type="arabicParenR"/>
                </a:pP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Initialize</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a</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counterfactual</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example</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14:m>
                  <m:oMath xmlns:m="http://schemas.openxmlformats.org/officeDocument/2006/math">
                    <m:r>
                      <a:rPr lang="en-US" altLang="zh-CN" sz="1800" b="0" i="1">
                        <a:latin typeface="Cambria Math" panose="02040503050406030204" pitchFamily="18" charset="0"/>
                        <a:cs typeface="Arial" panose="020B0604020202020204" pitchFamily="34" charset="0"/>
                      </a:rPr>
                      <m:t>𝑥</m:t>
                    </m:r>
                    <m:r>
                      <a:rPr lang="en-US" altLang="zh-CN" sz="1800" b="0" i="1">
                        <a:latin typeface="Cambria Math" panose="02040503050406030204" pitchFamily="18" charset="0"/>
                        <a:cs typeface="Arial" panose="020B0604020202020204" pitchFamily="34" charset="0"/>
                      </a:rPr>
                      <m:t>′</m:t>
                    </m:r>
                  </m:oMath>
                </a14:m>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and</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some</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14:m>
                  <m:oMath xmlns:m="http://schemas.openxmlformats.org/officeDocument/2006/math">
                    <m:r>
                      <a:rPr lang="en-US" altLang="zh-CN" sz="1800" b="0" i="1">
                        <a:latin typeface="Cambria Math" panose="02040503050406030204" pitchFamily="18" charset="0"/>
                        <a:cs typeface="Arial" panose="020B0604020202020204" pitchFamily="34" charset="0"/>
                      </a:rPr>
                      <m:t>𝜆</m:t>
                    </m:r>
                  </m:oMath>
                </a14:m>
                <a:endParaRPr lang="en-US" altLang="zh-CN" sz="1800" b="0">
                  <a:latin typeface="Microsoft YaHei UI" panose="020B0503020204020204" pitchFamily="34" charset="-122"/>
                  <a:ea typeface="Microsoft YaHei UI" panose="020B0503020204020204" pitchFamily="34" charset="-122"/>
                  <a:cs typeface="Arial" panose="020B0604020202020204" pitchFamily="34" charset="0"/>
                </a:endParaRPr>
              </a:p>
              <a:p>
                <a:pPr marL="1257300" lvl="2" indent="-342900">
                  <a:buFont typeface="+mj-lt"/>
                  <a:buAutoNum type="arabicParenR"/>
                </a:pP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Optimize</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14:m>
                  <m:oMath xmlns:m="http://schemas.openxmlformats.org/officeDocument/2006/math">
                    <m:r>
                      <a:rPr lang="en-US" altLang="zh-CN" sz="1800" b="0" i="1">
                        <a:latin typeface="Cambria Math" panose="02040503050406030204" pitchFamily="18" charset="0"/>
                        <a:cs typeface="Arial" panose="020B0604020202020204" pitchFamily="34" charset="0"/>
                      </a:rPr>
                      <m:t>𝑥</m:t>
                    </m:r>
                    <m:r>
                      <a:rPr lang="en-US" altLang="zh-CN" sz="1800" b="0" i="1">
                        <a:latin typeface="Cambria Math" panose="02040503050406030204" pitchFamily="18" charset="0"/>
                        <a:cs typeface="Arial" panose="020B0604020202020204" pitchFamily="34" charset="0"/>
                      </a:rPr>
                      <m:t>′</m:t>
                    </m:r>
                  </m:oMath>
                </a14:m>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by</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minimizing</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i="1">
                    <a:latin typeface="Microsoft YaHei UI" panose="020B0503020204020204" pitchFamily="34" charset="-122"/>
                    <a:ea typeface="Microsoft YaHei UI" panose="020B0503020204020204" pitchFamily="34" charset="-122"/>
                    <a:cs typeface="Times New Roman" panose="02020603050405020304" pitchFamily="18" charset="0"/>
                  </a:rPr>
                  <a:t>L</a:t>
                </a:r>
                <a:endParaRPr lang="en-US" altLang="zh-CN" sz="1800" b="0">
                  <a:latin typeface="Microsoft YaHei UI" panose="020B0503020204020204" pitchFamily="34" charset="-122"/>
                  <a:ea typeface="Microsoft YaHei UI" panose="020B0503020204020204" pitchFamily="34" charset="-122"/>
                  <a:cs typeface="Arial" panose="020B0604020202020204" pitchFamily="34" charset="0"/>
                </a:endParaRPr>
              </a:p>
              <a:p>
                <a:pPr marL="1257300" lvl="2" indent="-342900">
                  <a:buFont typeface="+mj-lt"/>
                  <a:buAutoNum type="arabicParenR"/>
                </a:pP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While</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not</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satisfied</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increase</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14:m>
                  <m:oMath xmlns:m="http://schemas.openxmlformats.org/officeDocument/2006/math">
                    <m:r>
                      <a:rPr lang="en-US" altLang="zh-CN" sz="1800" b="0" i="1">
                        <a:latin typeface="Cambria Math" panose="02040503050406030204" pitchFamily="18" charset="0"/>
                        <a:cs typeface="Arial" panose="020B0604020202020204" pitchFamily="34" charset="0"/>
                      </a:rPr>
                      <m:t>𝜆</m:t>
                    </m:r>
                  </m:oMath>
                </a14:m>
                <a:r>
                  <a:rPr lang="zh-CN" altLang="en-US" sz="1800" i="1">
                    <a:latin typeface="Microsoft YaHei UI" panose="020B0503020204020204" pitchFamily="34" charset="-122"/>
                    <a:ea typeface="Microsoft YaHei UI" panose="020B0503020204020204" pitchFamily="34" charset="-122"/>
                    <a:cs typeface="Times New Roman" panose="02020603050405020304" pitchFamily="18"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(so</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to</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focus</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more</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on</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reducing</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the</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first</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term)</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endParaRPr lang="en-US" altLang="zh-CN" sz="1800">
                  <a:latin typeface="Microsoft YaHei UI" panose="020B0503020204020204" pitchFamily="34" charset="-122"/>
                  <a:ea typeface="Microsoft YaHei UI" panose="020B0503020204020204" pitchFamily="34" charset="-122"/>
                  <a:cs typeface="Arial" panose="020B0604020202020204" pitchFamily="34" charset="0"/>
                </a:endParaRPr>
              </a:p>
              <a:p>
                <a:pPr lvl="1">
                  <a:buFont typeface="Courier New" panose="02070309020205020404" pitchFamily="49" charset="0"/>
                  <a:buChar char="o"/>
                </a:pP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Does</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not</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consider</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reasonable</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data</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values</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and</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number</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of</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changed</a:t>
                </a:r>
                <a:r>
                  <a:rPr lang="zh-CN" altLang="en-US" sz="20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2000">
                    <a:latin typeface="Microsoft YaHei UI" panose="020B0503020204020204" pitchFamily="34" charset="-122"/>
                    <a:ea typeface="Microsoft YaHei UI" panose="020B0503020204020204" pitchFamily="34" charset="-122"/>
                    <a:cs typeface="Arial" panose="020B0604020202020204" pitchFamily="34" charset="0"/>
                  </a:rPr>
                  <a:t>features</a:t>
                </a:r>
                <a:endParaRPr lang="en-US" altLang="zh-CN" sz="2400">
                  <a:latin typeface="Microsoft YaHei UI" panose="020B0503020204020204" pitchFamily="34" charset="-122"/>
                  <a:ea typeface="Microsoft YaHei UI" panose="020B0503020204020204" pitchFamily="34" charset="-122"/>
                  <a:cs typeface="Arial" panose="020B0604020202020204" pitchFamily="34" charset="0"/>
                </a:endParaRPr>
              </a:p>
              <a:p>
                <a:r>
                  <a:rPr lang="en-US" altLang="zh-CN" sz="2200">
                    <a:latin typeface="Microsoft YaHei UI" panose="020B0503020204020204" pitchFamily="34" charset="-122"/>
                    <a:ea typeface="Microsoft YaHei UI" panose="020B0503020204020204" pitchFamily="34" charset="-122"/>
                    <a:cs typeface="Arial" panose="020B0604020202020204" pitchFamily="34" charset="0"/>
                  </a:rPr>
                  <a:t>Method by Dandl et al. </a:t>
                </a:r>
                <a:r>
                  <a:rPr lang="en-US" altLang="zh-CN" sz="2200" b="1" baseline="30000">
                    <a:latin typeface="Microsoft YaHei UI" panose="020B0503020204020204" pitchFamily="34" charset="-122"/>
                    <a:ea typeface="Microsoft YaHei UI" panose="020B0503020204020204" pitchFamily="34" charset="-122"/>
                    <a:cs typeface="Arial" panose="020B0604020202020204" pitchFamily="34" charset="0"/>
                  </a:rPr>
                  <a:t>[2]</a:t>
                </a:r>
              </a:p>
              <a:p>
                <a:pPr lvl="1">
                  <a:buFont typeface="Courier New" panose="02070309020205020404" pitchFamily="49" charset="0"/>
                  <a:buChar char="o"/>
                </a:pP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Minimizing</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multiple</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objectives</a:t>
                </a:r>
              </a:p>
              <a:p>
                <a:endParaRPr lang="en-US" altLang="zh-CN" sz="2200">
                  <a:latin typeface="Microsoft YaHei UI" panose="020B0503020204020204" pitchFamily="34" charset="-122"/>
                  <a:ea typeface="Microsoft YaHei UI" panose="020B0503020204020204" pitchFamily="34" charset="-122"/>
                  <a:cs typeface="Arial" panose="020B0604020202020204" pitchFamily="34" charset="0"/>
                </a:endParaRPr>
              </a:p>
              <a:p>
                <a:endParaRPr lang="en-US" altLang="zh-CN" sz="2400">
                  <a:latin typeface="Microsoft YaHei UI" panose="020B0503020204020204" pitchFamily="34" charset="-122"/>
                  <a:ea typeface="Microsoft YaHei UI" panose="020B0503020204020204" pitchFamily="34" charset="-122"/>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2EECA14-A37E-E965-2BD5-C0B6DB3749C1}"/>
                  </a:ext>
                </a:extLst>
              </p:cNvPr>
              <p:cNvSpPr>
                <a:spLocks noGrp="1" noRot="1" noChangeAspect="1" noMove="1" noResize="1" noEditPoints="1" noAdjustHandles="1" noChangeArrowheads="1" noChangeShapeType="1" noTextEdit="1"/>
              </p:cNvSpPr>
              <p:nvPr>
                <p:ph idx="1"/>
              </p:nvPr>
            </p:nvSpPr>
            <p:spPr>
              <a:xfrm>
                <a:off x="439736" y="1132619"/>
                <a:ext cx="11536673" cy="4351338"/>
              </a:xfrm>
              <a:blipFill>
                <a:blip r:embed="rId4"/>
                <a:stretch>
                  <a:fillRect l="-549" t="-1744"/>
                </a:stretch>
              </a:blipFill>
            </p:spPr>
            <p:txBody>
              <a:bodyPr/>
              <a:lstStyle/>
              <a:p>
                <a:r>
                  <a:rPr lang="en-CN">
                    <a:noFill/>
                  </a:rPr>
                  <a:t> </a:t>
                </a:r>
              </a:p>
            </p:txBody>
          </p:sp>
        </mc:Fallback>
      </mc:AlternateContent>
      <p:pic>
        <p:nvPicPr>
          <p:cNvPr id="8" name="Picture 7">
            <a:extLst>
              <a:ext uri="{FF2B5EF4-FFF2-40B4-BE49-F238E27FC236}">
                <a16:creationId xmlns:a16="http://schemas.microsoft.com/office/drawing/2014/main" id="{611DB0D4-B1CC-3EAF-6858-94D02AD4FB48}"/>
              </a:ext>
            </a:extLst>
          </p:cNvPr>
          <p:cNvPicPr>
            <a:picLocks noChangeAspect="1"/>
          </p:cNvPicPr>
          <p:nvPr/>
        </p:nvPicPr>
        <p:blipFill>
          <a:blip r:embed="rId5"/>
          <a:stretch>
            <a:fillRect/>
          </a:stretch>
        </p:blipFill>
        <p:spPr>
          <a:xfrm>
            <a:off x="3984006" y="2792689"/>
            <a:ext cx="1460500" cy="279400"/>
          </a:xfrm>
          <a:prstGeom prst="rect">
            <a:avLst/>
          </a:prstGeom>
        </p:spPr>
      </p:pic>
      <p:pic>
        <p:nvPicPr>
          <p:cNvPr id="10" name="Picture 9">
            <a:extLst>
              <a:ext uri="{FF2B5EF4-FFF2-40B4-BE49-F238E27FC236}">
                <a16:creationId xmlns:a16="http://schemas.microsoft.com/office/drawing/2014/main" id="{238DD125-8269-67F9-47A2-FCB065D6FD75}"/>
              </a:ext>
            </a:extLst>
          </p:cNvPr>
          <p:cNvPicPr>
            <a:picLocks noChangeAspect="1"/>
          </p:cNvPicPr>
          <p:nvPr/>
        </p:nvPicPr>
        <p:blipFill>
          <a:blip r:embed="rId6"/>
          <a:stretch>
            <a:fillRect/>
          </a:stretch>
        </p:blipFill>
        <p:spPr>
          <a:xfrm>
            <a:off x="4603056" y="3739285"/>
            <a:ext cx="7416800" cy="520700"/>
          </a:xfrm>
          <a:prstGeom prst="rect">
            <a:avLst/>
          </a:prstGeom>
        </p:spPr>
      </p:pic>
      <p:pic>
        <p:nvPicPr>
          <p:cNvPr id="12" name="Picture 11" descr="A mathematical equation with numbers and symbols&#10;&#10;Description automatically generated">
            <a:extLst>
              <a:ext uri="{FF2B5EF4-FFF2-40B4-BE49-F238E27FC236}">
                <a16:creationId xmlns:a16="http://schemas.microsoft.com/office/drawing/2014/main" id="{ABCF4443-CDCC-4094-7FD9-C3EB92FB894C}"/>
              </a:ext>
            </a:extLst>
          </p:cNvPr>
          <p:cNvPicPr>
            <a:picLocks noChangeAspect="1"/>
          </p:cNvPicPr>
          <p:nvPr/>
        </p:nvPicPr>
        <p:blipFill>
          <a:blip r:embed="rId7"/>
          <a:stretch>
            <a:fillRect/>
          </a:stretch>
        </p:blipFill>
        <p:spPr>
          <a:xfrm>
            <a:off x="1682889" y="5223161"/>
            <a:ext cx="3491122" cy="798623"/>
          </a:xfrm>
          <a:prstGeom prst="rect">
            <a:avLst/>
          </a:prstGeom>
        </p:spPr>
      </p:pic>
      <p:pic>
        <p:nvPicPr>
          <p:cNvPr id="14" name="Picture 13" descr="A black math equation&#10;&#10;Description automatically generated with medium confidence">
            <a:extLst>
              <a:ext uri="{FF2B5EF4-FFF2-40B4-BE49-F238E27FC236}">
                <a16:creationId xmlns:a16="http://schemas.microsoft.com/office/drawing/2014/main" id="{A3A4F95A-8ED9-C101-910E-C138AC81C56B}"/>
              </a:ext>
            </a:extLst>
          </p:cNvPr>
          <p:cNvPicPr>
            <a:picLocks noChangeAspect="1"/>
          </p:cNvPicPr>
          <p:nvPr/>
        </p:nvPicPr>
        <p:blipFill>
          <a:blip r:embed="rId8"/>
          <a:stretch>
            <a:fillRect/>
          </a:stretch>
        </p:blipFill>
        <p:spPr>
          <a:xfrm>
            <a:off x="1786752" y="4403419"/>
            <a:ext cx="3657754" cy="803507"/>
          </a:xfrm>
          <a:prstGeom prst="rect">
            <a:avLst/>
          </a:prstGeom>
        </p:spPr>
      </p:pic>
      <p:sp>
        <p:nvSpPr>
          <p:cNvPr id="15" name="TextBox 14">
            <a:extLst>
              <a:ext uri="{FF2B5EF4-FFF2-40B4-BE49-F238E27FC236}">
                <a16:creationId xmlns:a16="http://schemas.microsoft.com/office/drawing/2014/main" id="{F8245D37-510A-BEEC-3F81-66A1235EDEAE}"/>
              </a:ext>
            </a:extLst>
          </p:cNvPr>
          <p:cNvSpPr txBox="1"/>
          <p:nvPr/>
        </p:nvSpPr>
        <p:spPr>
          <a:xfrm>
            <a:off x="5715000" y="5223161"/>
            <a:ext cx="3951916" cy="646331"/>
          </a:xfrm>
          <a:prstGeom prst="rect">
            <a:avLst/>
          </a:prstGeom>
          <a:noFill/>
        </p:spPr>
        <p:txBody>
          <a:bodyPr wrap="none" rtlCol="0">
            <a:spAutoFit/>
          </a:bodyPr>
          <a:lstStyle/>
          <a:p>
            <a:r>
              <a:rPr lang="en-US" altLang="zh-CN"/>
              <a:t>Close</a:t>
            </a:r>
            <a:r>
              <a:rPr lang="zh-CN" altLang="en-US"/>
              <a:t> </a:t>
            </a:r>
            <a:r>
              <a:rPr lang="en-US" altLang="zh-CN"/>
              <a:t>to</a:t>
            </a:r>
            <a:r>
              <a:rPr lang="zh-CN" altLang="en-US"/>
              <a:t> </a:t>
            </a:r>
            <a:r>
              <a:rPr lang="en-US" altLang="zh-CN"/>
              <a:t>the</a:t>
            </a:r>
            <a:r>
              <a:rPr lang="zh-CN" altLang="en-US"/>
              <a:t> </a:t>
            </a:r>
            <a:r>
              <a:rPr lang="en-US" altLang="zh-CN"/>
              <a:t>most</a:t>
            </a:r>
            <a:r>
              <a:rPr lang="zh-CN" altLang="en-US"/>
              <a:t> </a:t>
            </a:r>
            <a:r>
              <a:rPr lang="en-US" altLang="zh-CN"/>
              <a:t>similar</a:t>
            </a:r>
            <a:r>
              <a:rPr lang="zh-CN" altLang="en-US"/>
              <a:t> </a:t>
            </a:r>
            <a:r>
              <a:rPr lang="en-US" altLang="zh-CN"/>
              <a:t>observed</a:t>
            </a:r>
            <a:r>
              <a:rPr lang="zh-CN" altLang="en-US"/>
              <a:t> </a:t>
            </a:r>
            <a:r>
              <a:rPr lang="en-US" altLang="zh-CN"/>
              <a:t>data,</a:t>
            </a:r>
          </a:p>
          <a:p>
            <a:r>
              <a:rPr lang="en-US" altLang="zh-CN"/>
              <a:t>making</a:t>
            </a:r>
            <a:r>
              <a:rPr lang="zh-CN" altLang="en-US"/>
              <a:t> </a:t>
            </a:r>
            <a:r>
              <a:rPr lang="en-US" altLang="zh-CN"/>
              <a:t>counterfactual</a:t>
            </a:r>
            <a:r>
              <a:rPr lang="zh-CN" altLang="en-US"/>
              <a:t> </a:t>
            </a:r>
            <a:r>
              <a:rPr lang="en-US" altLang="zh-CN"/>
              <a:t>realistic.</a:t>
            </a:r>
            <a:endParaRPr lang="en-CN"/>
          </a:p>
        </p:txBody>
      </p:sp>
      <p:sp>
        <p:nvSpPr>
          <p:cNvPr id="16" name="TextBox 15">
            <a:extLst>
              <a:ext uri="{FF2B5EF4-FFF2-40B4-BE49-F238E27FC236}">
                <a16:creationId xmlns:a16="http://schemas.microsoft.com/office/drawing/2014/main" id="{3ED90F6B-A8CF-6EB3-BB02-F8A760861DE5}"/>
              </a:ext>
            </a:extLst>
          </p:cNvPr>
          <p:cNvSpPr txBox="1"/>
          <p:nvPr/>
        </p:nvSpPr>
        <p:spPr>
          <a:xfrm>
            <a:off x="5715000" y="4477961"/>
            <a:ext cx="4535216" cy="646331"/>
          </a:xfrm>
          <a:prstGeom prst="rect">
            <a:avLst/>
          </a:prstGeom>
          <a:noFill/>
        </p:spPr>
        <p:txBody>
          <a:bodyPr wrap="none" rtlCol="0">
            <a:spAutoFit/>
          </a:bodyPr>
          <a:lstStyle/>
          <a:p>
            <a:r>
              <a:rPr lang="en-US" altLang="zh-CN"/>
              <a:t>Change</a:t>
            </a:r>
            <a:r>
              <a:rPr lang="zh-CN" altLang="en-US"/>
              <a:t> </a:t>
            </a:r>
            <a:r>
              <a:rPr lang="en-US" altLang="zh-CN"/>
              <a:t>as</a:t>
            </a:r>
            <a:r>
              <a:rPr lang="zh-CN" altLang="en-US"/>
              <a:t> </a:t>
            </a:r>
            <a:r>
              <a:rPr lang="en-US" altLang="zh-CN"/>
              <a:t>less</a:t>
            </a:r>
            <a:r>
              <a:rPr lang="zh-CN" altLang="en-US"/>
              <a:t> </a:t>
            </a:r>
            <a:r>
              <a:rPr lang="en-US" altLang="zh-CN"/>
              <a:t>number</a:t>
            </a:r>
            <a:r>
              <a:rPr lang="zh-CN" altLang="en-US"/>
              <a:t> </a:t>
            </a:r>
            <a:r>
              <a:rPr lang="en-US" altLang="zh-CN"/>
              <a:t>of</a:t>
            </a:r>
            <a:r>
              <a:rPr lang="zh-CN" altLang="en-US"/>
              <a:t> </a:t>
            </a:r>
            <a:r>
              <a:rPr lang="en-US" altLang="zh-CN"/>
              <a:t>features</a:t>
            </a:r>
            <a:r>
              <a:rPr lang="zh-CN" altLang="en-US"/>
              <a:t> </a:t>
            </a:r>
            <a:r>
              <a:rPr lang="en-US" altLang="zh-CN"/>
              <a:t>as</a:t>
            </a:r>
            <a:r>
              <a:rPr lang="zh-CN" altLang="en-US"/>
              <a:t> </a:t>
            </a:r>
            <a:r>
              <a:rPr lang="en-US" altLang="zh-CN"/>
              <a:t>possible,</a:t>
            </a:r>
          </a:p>
          <a:p>
            <a:r>
              <a:rPr lang="en-US" altLang="zh-CN"/>
              <a:t>so</a:t>
            </a:r>
            <a:r>
              <a:rPr lang="zh-CN" altLang="en-US"/>
              <a:t> </a:t>
            </a:r>
            <a:r>
              <a:rPr lang="en-US" altLang="zh-CN"/>
              <a:t>that</a:t>
            </a:r>
            <a:r>
              <a:rPr lang="zh-CN" altLang="en-US"/>
              <a:t> </a:t>
            </a:r>
            <a:r>
              <a:rPr lang="en-US" altLang="zh-CN"/>
              <a:t>the</a:t>
            </a:r>
            <a:r>
              <a:rPr lang="zh-CN" altLang="en-US"/>
              <a:t> </a:t>
            </a:r>
            <a:r>
              <a:rPr lang="en-US" altLang="zh-CN"/>
              <a:t>change</a:t>
            </a:r>
            <a:r>
              <a:rPr lang="zh-CN" altLang="en-US"/>
              <a:t> </a:t>
            </a:r>
            <a:r>
              <a:rPr lang="en-US" altLang="zh-CN"/>
              <a:t>is</a:t>
            </a:r>
            <a:r>
              <a:rPr lang="zh-CN" altLang="en-US"/>
              <a:t> </a:t>
            </a:r>
            <a:r>
              <a:rPr lang="en-US" altLang="zh-CN"/>
              <a:t>feasible.</a:t>
            </a:r>
          </a:p>
        </p:txBody>
      </p:sp>
      <p:sp>
        <p:nvSpPr>
          <p:cNvPr id="18" name="TextBox 17">
            <a:extLst>
              <a:ext uri="{FF2B5EF4-FFF2-40B4-BE49-F238E27FC236}">
                <a16:creationId xmlns:a16="http://schemas.microsoft.com/office/drawing/2014/main" id="{57AB8FF0-143B-5773-E82C-2B8FEE647129}"/>
              </a:ext>
            </a:extLst>
          </p:cNvPr>
          <p:cNvSpPr txBox="1"/>
          <p:nvPr/>
        </p:nvSpPr>
        <p:spPr>
          <a:xfrm>
            <a:off x="172144" y="6291526"/>
            <a:ext cx="11847712" cy="461665"/>
          </a:xfrm>
          <a:prstGeom prst="rect">
            <a:avLst/>
          </a:prstGeom>
          <a:noFill/>
        </p:spPr>
        <p:txBody>
          <a:bodyPr wrap="square">
            <a:spAutoFit/>
          </a:bodyPr>
          <a:lstStyle/>
          <a:p>
            <a:r>
              <a:rPr lang="en-US" altLang="zh-CN" sz="1200" b="0" i="0" dirty="0">
                <a:solidFill>
                  <a:srgbClr val="333333"/>
                </a:solidFill>
                <a:effectLst/>
                <a:highlight>
                  <a:srgbClr val="FFFFFF"/>
                </a:highlight>
                <a:latin typeface="Helvetica Neue" panose="02000503000000020004" pitchFamily="2" charset="0"/>
              </a:rPr>
              <a:t>[1]</a:t>
            </a:r>
            <a:r>
              <a:rPr lang="zh-CN" altLang="en-US" sz="1200" b="0" i="0" dirty="0">
                <a:solidFill>
                  <a:srgbClr val="333333"/>
                </a:solidFill>
                <a:effectLst/>
                <a:highlight>
                  <a:srgbClr val="FFFFFF"/>
                </a:highlight>
                <a:latin typeface="Helvetica Neue" panose="02000503000000020004" pitchFamily="2" charset="0"/>
              </a:rPr>
              <a:t> </a:t>
            </a:r>
            <a:r>
              <a:rPr lang="en-US" sz="1200" b="0" i="0" dirty="0">
                <a:solidFill>
                  <a:srgbClr val="333333"/>
                </a:solidFill>
                <a:effectLst/>
                <a:highlight>
                  <a:srgbClr val="FFFFFF"/>
                </a:highlight>
                <a:latin typeface="Helvetica Neue" panose="02000503000000020004" pitchFamily="2" charset="0"/>
              </a:rPr>
              <a:t>Counterfactual explanations without opening the black box: Automated decisions and the GDPR</a:t>
            </a:r>
            <a:r>
              <a:rPr lang="en-US" sz="1200" dirty="0">
                <a:solidFill>
                  <a:srgbClr val="333333"/>
                </a:solidFill>
                <a:highlight>
                  <a:srgbClr val="FFFFFF"/>
                </a:highlight>
                <a:latin typeface="Helvetica Neue" panose="02000503000000020004" pitchFamily="2" charset="0"/>
              </a:rPr>
              <a:t>. Wachter Sandra, etc. 2017.</a:t>
            </a:r>
            <a:endParaRPr lang="en-US" sz="1200" b="0" i="0" dirty="0">
              <a:solidFill>
                <a:srgbClr val="333333"/>
              </a:solidFill>
              <a:effectLst/>
              <a:highlight>
                <a:srgbClr val="FFFFFF"/>
              </a:highlight>
              <a:latin typeface="Helvetica Neue" panose="02000503000000020004" pitchFamily="2" charset="0"/>
            </a:endParaRPr>
          </a:p>
          <a:p>
            <a:r>
              <a:rPr lang="en-US" altLang="zh-CN" sz="1200" dirty="0">
                <a:solidFill>
                  <a:srgbClr val="333333"/>
                </a:solidFill>
                <a:highlight>
                  <a:srgbClr val="FFFFFF"/>
                </a:highlight>
                <a:latin typeface="Helvetica Neue" panose="02000503000000020004" pitchFamily="2" charset="0"/>
              </a:rPr>
              <a:t>[2] </a:t>
            </a:r>
            <a:r>
              <a:rPr lang="en-US" sz="1200" b="0" i="0" dirty="0">
                <a:solidFill>
                  <a:srgbClr val="333333"/>
                </a:solidFill>
                <a:effectLst/>
                <a:highlight>
                  <a:srgbClr val="FFFFFF"/>
                </a:highlight>
                <a:latin typeface="Helvetica Neue" panose="02000503000000020004" pitchFamily="2" charset="0"/>
              </a:rPr>
              <a:t>Multi-objective counterfactual </a:t>
            </a:r>
            <a:r>
              <a:rPr lang="en-US" sz="1200" dirty="0">
                <a:solidFill>
                  <a:srgbClr val="333333"/>
                </a:solidFill>
                <a:highlight>
                  <a:srgbClr val="FFFFFF"/>
                </a:highlight>
                <a:latin typeface="Helvetica Neue" panose="02000503000000020004" pitchFamily="2" charset="0"/>
              </a:rPr>
              <a:t>explanations. </a:t>
            </a:r>
            <a:r>
              <a:rPr lang="en-US" sz="1200" dirty="0" err="1">
                <a:solidFill>
                  <a:srgbClr val="333333"/>
                </a:solidFill>
                <a:highlight>
                  <a:srgbClr val="FFFFFF"/>
                </a:highlight>
                <a:latin typeface="Helvetica Neue" panose="02000503000000020004" pitchFamily="2" charset="0"/>
              </a:rPr>
              <a:t>Dandl</a:t>
            </a:r>
            <a:r>
              <a:rPr lang="en-US" sz="1200" dirty="0">
                <a:solidFill>
                  <a:srgbClr val="333333"/>
                </a:solidFill>
                <a:highlight>
                  <a:srgbClr val="FFFFFF"/>
                </a:highlight>
                <a:latin typeface="Helvetica Neue" panose="02000503000000020004" pitchFamily="2" charset="0"/>
              </a:rPr>
              <a:t> Susanne, etc. </a:t>
            </a:r>
            <a:r>
              <a:rPr lang="en-US" sz="1200" b="0" i="0" dirty="0">
                <a:solidFill>
                  <a:srgbClr val="333333"/>
                </a:solidFill>
                <a:effectLst/>
                <a:highlight>
                  <a:srgbClr val="FFFFFF"/>
                </a:highlight>
                <a:latin typeface="Helvetica Neue" panose="02000503000000020004" pitchFamily="2" charset="0"/>
              </a:rPr>
              <a:t>2020.</a:t>
            </a:r>
          </a:p>
        </p:txBody>
      </p:sp>
      <p:sp>
        <p:nvSpPr>
          <p:cNvPr id="6" name="Title 1">
            <a:extLst>
              <a:ext uri="{FF2B5EF4-FFF2-40B4-BE49-F238E27FC236}">
                <a16:creationId xmlns:a16="http://schemas.microsoft.com/office/drawing/2014/main" id="{B859FE36-745D-0E28-494D-367A486A643F}"/>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Arial" panose="020B0604020202020204" pitchFamily="34" charset="0"/>
                <a:cs typeface="Arial" panose="020B0604020202020204" pitchFamily="34" charset="0"/>
              </a:rPr>
              <a:t>Counterfactual</a:t>
            </a:r>
            <a:r>
              <a:rPr lang="zh-CN" altLang="en-US">
                <a:solidFill>
                  <a:srgbClr val="AC8E68"/>
                </a:solidFill>
                <a:latin typeface="Arial" panose="020B0604020202020204" pitchFamily="34" charset="0"/>
                <a:cs typeface="Arial" panose="020B0604020202020204" pitchFamily="34" charset="0"/>
              </a:rPr>
              <a:t> </a:t>
            </a:r>
            <a:r>
              <a:rPr lang="en-US" altLang="zh-CN">
                <a:solidFill>
                  <a:srgbClr val="AC8E68"/>
                </a:solidFill>
                <a:latin typeface="Arial" panose="020B0604020202020204" pitchFamily="34" charset="0"/>
                <a:cs typeface="Arial" panose="020B0604020202020204" pitchFamily="34" charset="0"/>
              </a:rPr>
              <a:t>explanation:</a:t>
            </a:r>
            <a:r>
              <a:rPr lang="zh-CN" altLang="en-US">
                <a:solidFill>
                  <a:srgbClr val="AC8E68"/>
                </a:solidFill>
                <a:latin typeface="Arial" panose="020B0604020202020204" pitchFamily="34" charset="0"/>
                <a:cs typeface="Arial" panose="020B0604020202020204" pitchFamily="34" charset="0"/>
              </a:rPr>
              <a:t> </a:t>
            </a:r>
            <a:r>
              <a:rPr lang="en-US" altLang="zh-CN">
                <a:solidFill>
                  <a:srgbClr val="AC8E68"/>
                </a:solidFill>
                <a:latin typeface="Arial" panose="020B0604020202020204" pitchFamily="34" charset="0"/>
                <a:cs typeface="Arial" panose="020B0604020202020204" pitchFamily="34" charset="0"/>
              </a:rPr>
              <a:t>optimization</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4107634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phone&#10;&#10;Description automatically generated">
            <a:extLst>
              <a:ext uri="{FF2B5EF4-FFF2-40B4-BE49-F238E27FC236}">
                <a16:creationId xmlns:a16="http://schemas.microsoft.com/office/drawing/2014/main" id="{DC82D898-B925-186F-EBE5-2DDC6C8FD5D0}"/>
              </a:ext>
            </a:extLst>
          </p:cNvPr>
          <p:cNvPicPr>
            <a:picLocks noChangeAspect="1"/>
          </p:cNvPicPr>
          <p:nvPr/>
        </p:nvPicPr>
        <p:blipFill>
          <a:blip r:embed="rId2"/>
          <a:stretch>
            <a:fillRect/>
          </a:stretch>
        </p:blipFill>
        <p:spPr>
          <a:xfrm>
            <a:off x="1711869" y="1172951"/>
            <a:ext cx="7772400" cy="968156"/>
          </a:xfrm>
          <a:prstGeom prst="rect">
            <a:avLst/>
          </a:prstGeom>
        </p:spPr>
      </p:pic>
      <p:pic>
        <p:nvPicPr>
          <p:cNvPr id="9" name="Picture 8" descr="A screenshot of a graph&#10;&#10;Description automatically generated">
            <a:extLst>
              <a:ext uri="{FF2B5EF4-FFF2-40B4-BE49-F238E27FC236}">
                <a16:creationId xmlns:a16="http://schemas.microsoft.com/office/drawing/2014/main" id="{963BEFE9-492A-1F1A-AA71-59E7853B6798}"/>
              </a:ext>
            </a:extLst>
          </p:cNvPr>
          <p:cNvPicPr>
            <a:picLocks noChangeAspect="1"/>
          </p:cNvPicPr>
          <p:nvPr/>
        </p:nvPicPr>
        <p:blipFill>
          <a:blip r:embed="rId3"/>
          <a:stretch>
            <a:fillRect/>
          </a:stretch>
        </p:blipFill>
        <p:spPr>
          <a:xfrm>
            <a:off x="2057556" y="2545250"/>
            <a:ext cx="7287165" cy="434328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B1B3DB6-5A64-A80F-540D-27DEB7CC6494}"/>
                  </a:ext>
                </a:extLst>
              </p:cNvPr>
              <p:cNvSpPr txBox="1"/>
              <p:nvPr/>
            </p:nvSpPr>
            <p:spPr>
              <a:xfrm>
                <a:off x="555195" y="1437873"/>
                <a:ext cx="1050800" cy="430887"/>
              </a:xfrm>
              <a:prstGeom prst="rect">
                <a:avLst/>
              </a:prstGeom>
              <a:noFill/>
            </p:spPr>
            <p:txBody>
              <a:bodyPr wrap="none" rtlCol="0">
                <a:spAutoFit/>
              </a:bodyPr>
              <a:lstStyle/>
              <a:p>
                <a:r>
                  <a:rPr lang="en-US" altLang="zh-CN" sz="2200">
                    <a:latin typeface="Arial" panose="020B0604020202020204" pitchFamily="34" charset="0"/>
                    <a:cs typeface="Arial" panose="020B0604020202020204" pitchFamily="34" charset="0"/>
                  </a:rPr>
                  <a:t>Input</a:t>
                </a:r>
                <a:r>
                  <a:rPr lang="zh-CN" altLang="en-US" sz="2200">
                    <a:latin typeface="Arial" panose="020B0604020202020204" pitchFamily="34" charset="0"/>
                    <a:cs typeface="Arial" panose="020B0604020202020204" pitchFamily="34" charset="0"/>
                  </a:rPr>
                  <a:t> </a:t>
                </a:r>
                <a14:m>
                  <m:oMath xmlns:m="http://schemas.openxmlformats.org/officeDocument/2006/math">
                    <m:r>
                      <a:rPr lang="en-US" altLang="zh-CN" sz="2200" i="1">
                        <a:latin typeface="Cambria Math" panose="02040503050406030204" pitchFamily="18" charset="0"/>
                      </a:rPr>
                      <m:t>𝑥</m:t>
                    </m:r>
                  </m:oMath>
                </a14:m>
                <a:endParaRPr lang="en-CN" sz="220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AB1B3DB6-5A64-A80F-540D-27DEB7CC6494}"/>
                  </a:ext>
                </a:extLst>
              </p:cNvPr>
              <p:cNvSpPr txBox="1">
                <a:spLocks noRot="1" noChangeAspect="1" noMove="1" noResize="1" noEditPoints="1" noAdjustHandles="1" noChangeArrowheads="1" noChangeShapeType="1" noTextEdit="1"/>
              </p:cNvSpPr>
              <p:nvPr/>
            </p:nvSpPr>
            <p:spPr>
              <a:xfrm>
                <a:off x="555195" y="1437873"/>
                <a:ext cx="1050800" cy="430887"/>
              </a:xfrm>
              <a:prstGeom prst="rect">
                <a:avLst/>
              </a:prstGeom>
              <a:blipFill>
                <a:blip r:embed="rId4"/>
                <a:stretch>
                  <a:fillRect l="-7143" t="-11429" b="-22857"/>
                </a:stretch>
              </a:blipFill>
            </p:spPr>
            <p:txBody>
              <a:bodyPr/>
              <a:lstStyle/>
              <a:p>
                <a:r>
                  <a:rPr lang="en-CN">
                    <a:noFill/>
                  </a:rPr>
                  <a:t> </a:t>
                </a:r>
              </a:p>
            </p:txBody>
          </p:sp>
        </mc:Fallback>
      </mc:AlternateContent>
      <p:sp>
        <p:nvSpPr>
          <p:cNvPr id="12" name="TextBox 11">
            <a:extLst>
              <a:ext uri="{FF2B5EF4-FFF2-40B4-BE49-F238E27FC236}">
                <a16:creationId xmlns:a16="http://schemas.microsoft.com/office/drawing/2014/main" id="{B7D65086-6D2F-91A7-B24F-0EC958ACA276}"/>
              </a:ext>
            </a:extLst>
          </p:cNvPr>
          <p:cNvSpPr txBox="1"/>
          <p:nvPr/>
        </p:nvSpPr>
        <p:spPr>
          <a:xfrm>
            <a:off x="9615116" y="1273056"/>
            <a:ext cx="2428870" cy="769441"/>
          </a:xfrm>
          <a:prstGeom prst="rect">
            <a:avLst/>
          </a:prstGeom>
          <a:noFill/>
        </p:spPr>
        <p:txBody>
          <a:bodyPr wrap="none" rtlCol="0">
            <a:spAutoFit/>
          </a:bodyPr>
          <a:lstStyle/>
          <a:p>
            <a:r>
              <a:rPr lang="en-US" altLang="zh-CN" sz="2200">
                <a:latin typeface="Arial" panose="020B0604020202020204" pitchFamily="34" charset="0"/>
                <a:cs typeface="Arial" panose="020B0604020202020204" pitchFamily="34" charset="0"/>
              </a:rPr>
              <a:t>Approval</a:t>
            </a:r>
          </a:p>
          <a:p>
            <a:r>
              <a:rPr lang="en-US" sz="2200">
                <a:latin typeface="Arial" panose="020B0604020202020204" pitchFamily="34" charset="0"/>
                <a:cs typeface="Arial" panose="020B0604020202020204" pitchFamily="34" charset="0"/>
              </a:rPr>
              <a:t>probability 24.2 %</a:t>
            </a:r>
            <a:endParaRPr lang="en-CN" sz="22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592B893-CADA-3F93-B688-A6AA23F222C9}"/>
                  </a:ext>
                </a:extLst>
              </p:cNvPr>
              <p:cNvSpPr txBox="1"/>
              <p:nvPr/>
            </p:nvSpPr>
            <p:spPr>
              <a:xfrm>
                <a:off x="0" y="4241950"/>
                <a:ext cx="2152185" cy="646331"/>
              </a:xfrm>
              <a:prstGeom prst="rect">
                <a:avLst/>
              </a:prstGeom>
              <a:noFill/>
            </p:spPr>
            <p:txBody>
              <a:bodyPr wrap="square">
                <a:spAutoFit/>
              </a:bodyPr>
              <a:lstStyle/>
              <a:p>
                <a:r>
                  <a:rPr lang="en-US" altLang="zh-CN" sz="1800">
                    <a:latin typeface="Arial" panose="020B0604020202020204" pitchFamily="34" charset="0"/>
                    <a:cs typeface="Arial" panose="020B0604020202020204" pitchFamily="34" charset="0"/>
                  </a:rPr>
                  <a:t>Diverse</a:t>
                </a:r>
                <a:r>
                  <a:rPr lang="zh-CN" altLang="en-US" sz="1800">
                    <a:latin typeface="Arial" panose="020B0604020202020204" pitchFamily="34" charset="0"/>
                    <a:cs typeface="Arial" panose="020B0604020202020204" pitchFamily="34" charset="0"/>
                  </a:rPr>
                  <a:t> </a:t>
                </a:r>
                <a:r>
                  <a:rPr lang="en-US" altLang="zh-CN" sz="1800">
                    <a:latin typeface="Arial" panose="020B0604020202020204" pitchFamily="34" charset="0"/>
                    <a:cs typeface="Arial" panose="020B0604020202020204" pitchFamily="34" charset="0"/>
                  </a:rPr>
                  <a:t>multiple</a:t>
                </a:r>
              </a:p>
              <a:p>
                <a:r>
                  <a:rPr lang="en-US" altLang="zh-CN" sz="1800">
                    <a:latin typeface="Arial" panose="020B0604020202020204" pitchFamily="34" charset="0"/>
                    <a:cs typeface="Arial" panose="020B0604020202020204" pitchFamily="34" charset="0"/>
                  </a:rPr>
                  <a:t>Counterfactuals</a:t>
                </a:r>
                <a:r>
                  <a:rPr lang="zh-CN" altLang="en-US" sz="1800">
                    <a:latin typeface="Arial" panose="020B0604020202020204" pitchFamily="34" charset="0"/>
                    <a:cs typeface="Arial" panose="020B0604020202020204" pitchFamily="34" charset="0"/>
                  </a:rPr>
                  <a:t> </a:t>
                </a:r>
                <a14:m>
                  <m:oMath xmlns:m="http://schemas.openxmlformats.org/officeDocument/2006/math">
                    <m:r>
                      <a:rPr lang="en-US" altLang="zh-CN" sz="1800" b="0" i="1">
                        <a:latin typeface="Cambria Math" panose="02040503050406030204" pitchFamily="18" charset="0"/>
                      </a:rPr>
                      <m:t>𝑥</m:t>
                    </m:r>
                    <m:r>
                      <a:rPr lang="en-US" altLang="zh-CN" sz="1800" b="0" i="1">
                        <a:latin typeface="Cambria Math" panose="02040503050406030204" pitchFamily="18" charset="0"/>
                      </a:rPr>
                      <m:t>′</m:t>
                    </m:r>
                  </m:oMath>
                </a14:m>
                <a:endParaRPr lang="en-CN" sz="180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F592B893-CADA-3F93-B688-A6AA23F222C9}"/>
                  </a:ext>
                </a:extLst>
              </p:cNvPr>
              <p:cNvSpPr txBox="1">
                <a:spLocks noRot="1" noChangeAspect="1" noMove="1" noResize="1" noEditPoints="1" noAdjustHandles="1" noChangeArrowheads="1" noChangeShapeType="1" noTextEdit="1"/>
              </p:cNvSpPr>
              <p:nvPr/>
            </p:nvSpPr>
            <p:spPr>
              <a:xfrm>
                <a:off x="0" y="4241950"/>
                <a:ext cx="2152185" cy="646331"/>
              </a:xfrm>
              <a:prstGeom prst="rect">
                <a:avLst/>
              </a:prstGeom>
              <a:blipFill>
                <a:blip r:embed="rId5"/>
                <a:stretch>
                  <a:fillRect l="-2353" t="-5882" b="-13725"/>
                </a:stretch>
              </a:blipFill>
            </p:spPr>
            <p:txBody>
              <a:bodyPr/>
              <a:lstStyle/>
              <a:p>
                <a:r>
                  <a:rPr lang="en-CN">
                    <a:noFill/>
                  </a:rPr>
                  <a:t> </a:t>
                </a:r>
              </a:p>
            </p:txBody>
          </p:sp>
        </mc:Fallback>
      </mc:AlternateContent>
      <p:sp>
        <p:nvSpPr>
          <p:cNvPr id="16" name="TextBox 15">
            <a:extLst>
              <a:ext uri="{FF2B5EF4-FFF2-40B4-BE49-F238E27FC236}">
                <a16:creationId xmlns:a16="http://schemas.microsoft.com/office/drawing/2014/main" id="{36DE20E6-5658-C000-B217-4990DEE39EBC}"/>
              </a:ext>
            </a:extLst>
          </p:cNvPr>
          <p:cNvSpPr txBox="1"/>
          <p:nvPr/>
        </p:nvSpPr>
        <p:spPr>
          <a:xfrm>
            <a:off x="8395988" y="2024140"/>
            <a:ext cx="1229421" cy="584775"/>
          </a:xfrm>
          <a:prstGeom prst="rect">
            <a:avLst/>
          </a:prstGeom>
          <a:noFill/>
        </p:spPr>
        <p:txBody>
          <a:bodyPr wrap="square">
            <a:spAutoFit/>
          </a:bodyPr>
          <a:lstStyle/>
          <a:p>
            <a:r>
              <a:rPr lang="en-US" altLang="zh-CN" sz="1600">
                <a:latin typeface="Arial" panose="020B0604020202020204" pitchFamily="34" charset="0"/>
                <a:cs typeface="Arial" panose="020B0604020202020204" pitchFamily="34" charset="0"/>
              </a:rPr>
              <a:t>Approval</a:t>
            </a:r>
          </a:p>
          <a:p>
            <a:r>
              <a:rPr lang="en-US" sz="1600">
                <a:latin typeface="Arial" panose="020B0604020202020204" pitchFamily="34" charset="0"/>
                <a:cs typeface="Arial" panose="020B0604020202020204" pitchFamily="34" charset="0"/>
              </a:rPr>
              <a:t>probability</a:t>
            </a:r>
            <a:endParaRPr lang="en-CN" sz="1600"/>
          </a:p>
        </p:txBody>
      </p:sp>
      <p:sp>
        <p:nvSpPr>
          <p:cNvPr id="17" name="Rounded Rectangle 16">
            <a:extLst>
              <a:ext uri="{FF2B5EF4-FFF2-40B4-BE49-F238E27FC236}">
                <a16:creationId xmlns:a16="http://schemas.microsoft.com/office/drawing/2014/main" id="{D7B03C36-3F7E-4C20-66B9-B4AE8222EE53}"/>
              </a:ext>
            </a:extLst>
          </p:cNvPr>
          <p:cNvSpPr/>
          <p:nvPr/>
        </p:nvSpPr>
        <p:spPr>
          <a:xfrm>
            <a:off x="2152185" y="4241950"/>
            <a:ext cx="925552" cy="2616050"/>
          </a:xfrm>
          <a:prstGeom prst="round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9" name="TextBox 18">
            <a:extLst>
              <a:ext uri="{FF2B5EF4-FFF2-40B4-BE49-F238E27FC236}">
                <a16:creationId xmlns:a16="http://schemas.microsoft.com/office/drawing/2014/main" id="{726327AE-90B2-C04D-B635-AC37DA94B49C}"/>
              </a:ext>
            </a:extLst>
          </p:cNvPr>
          <p:cNvSpPr txBox="1"/>
          <p:nvPr/>
        </p:nvSpPr>
        <p:spPr>
          <a:xfrm>
            <a:off x="755496" y="5781237"/>
            <a:ext cx="1519353" cy="646331"/>
          </a:xfrm>
          <a:prstGeom prst="rect">
            <a:avLst/>
          </a:prstGeom>
          <a:noFill/>
        </p:spPr>
        <p:txBody>
          <a:bodyPr wrap="square">
            <a:spAutoFit/>
          </a:bodyPr>
          <a:lstStyle/>
          <a:p>
            <a:r>
              <a:rPr lang="en-US" altLang="zh-CN" sz="1800" dirty="0">
                <a:latin typeface="Arial" panose="020B0604020202020204" pitchFamily="34" charset="0"/>
                <a:cs typeface="Arial" panose="020B0604020202020204" pitchFamily="34" charset="0"/>
              </a:rPr>
              <a:t>Not</a:t>
            </a:r>
            <a:r>
              <a:rPr lang="zh-CN" altLang="en-US"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realistic</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changes</a:t>
            </a:r>
            <a:endParaRPr lang="en-CN" dirty="0"/>
          </a:p>
        </p:txBody>
      </p:sp>
      <p:sp>
        <p:nvSpPr>
          <p:cNvPr id="21" name="Rounded Rectangle 20">
            <a:extLst>
              <a:ext uri="{FF2B5EF4-FFF2-40B4-BE49-F238E27FC236}">
                <a16:creationId xmlns:a16="http://schemas.microsoft.com/office/drawing/2014/main" id="{CB376AF6-B2F8-295B-B29F-06ED3595F6B9}"/>
              </a:ext>
            </a:extLst>
          </p:cNvPr>
          <p:cNvSpPr/>
          <p:nvPr/>
        </p:nvSpPr>
        <p:spPr>
          <a:xfrm>
            <a:off x="6698166" y="5988205"/>
            <a:ext cx="925552" cy="845024"/>
          </a:xfrm>
          <a:prstGeom prst="round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2" name="TextBox 21">
            <a:extLst>
              <a:ext uri="{FF2B5EF4-FFF2-40B4-BE49-F238E27FC236}">
                <a16:creationId xmlns:a16="http://schemas.microsoft.com/office/drawing/2014/main" id="{874DA49F-5A2D-9D29-7B0C-A89E01BFDD10}"/>
              </a:ext>
            </a:extLst>
          </p:cNvPr>
          <p:cNvSpPr txBox="1"/>
          <p:nvPr/>
        </p:nvSpPr>
        <p:spPr>
          <a:xfrm>
            <a:off x="9556861" y="6104402"/>
            <a:ext cx="1519353" cy="646331"/>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Too</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many</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changes</a:t>
            </a:r>
            <a:endParaRPr lang="en-CN" dirty="0"/>
          </a:p>
        </p:txBody>
      </p:sp>
      <p:sp>
        <p:nvSpPr>
          <p:cNvPr id="2" name="Title 1">
            <a:extLst>
              <a:ext uri="{FF2B5EF4-FFF2-40B4-BE49-F238E27FC236}">
                <a16:creationId xmlns:a16="http://schemas.microsoft.com/office/drawing/2014/main" id="{C67DBCBC-2C85-42E4-4BC4-190D62E84606}"/>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Arial" panose="020B0604020202020204" pitchFamily="34" charset="0"/>
                <a:cs typeface="Arial" panose="020B0604020202020204" pitchFamily="34" charset="0"/>
              </a:rPr>
              <a:t>Counterfactual</a:t>
            </a:r>
            <a:r>
              <a:rPr lang="zh-CN" altLang="en-US">
                <a:solidFill>
                  <a:srgbClr val="AC8E68"/>
                </a:solidFill>
                <a:latin typeface="Arial" panose="020B0604020202020204" pitchFamily="34" charset="0"/>
                <a:cs typeface="Arial" panose="020B0604020202020204" pitchFamily="34" charset="0"/>
              </a:rPr>
              <a:t> </a:t>
            </a:r>
            <a:r>
              <a:rPr lang="en-US" altLang="zh-CN">
                <a:solidFill>
                  <a:srgbClr val="AC8E68"/>
                </a:solidFill>
                <a:latin typeface="Arial" panose="020B0604020202020204" pitchFamily="34" charset="0"/>
                <a:cs typeface="Arial" panose="020B0604020202020204" pitchFamily="34" charset="0"/>
              </a:rPr>
              <a:t>explanation:</a:t>
            </a:r>
            <a:r>
              <a:rPr lang="zh-CN" altLang="en-US">
                <a:solidFill>
                  <a:srgbClr val="AC8E68"/>
                </a:solidFill>
                <a:latin typeface="Arial" panose="020B0604020202020204" pitchFamily="34" charset="0"/>
                <a:cs typeface="Arial" panose="020B0604020202020204" pitchFamily="34" charset="0"/>
              </a:rPr>
              <a:t> </a:t>
            </a:r>
            <a:r>
              <a:rPr lang="en-US" altLang="zh-CN">
                <a:solidFill>
                  <a:srgbClr val="AC8E68"/>
                </a:solidFill>
                <a:latin typeface="Arial" panose="020B0604020202020204" pitchFamily="34" charset="0"/>
                <a:cs typeface="Arial" panose="020B0604020202020204" pitchFamily="34" charset="0"/>
              </a:rPr>
              <a:t>example</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14919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87F552-269C-4362-6B79-4A0460F8E9BD}"/>
              </a:ext>
            </a:extLst>
          </p:cNvPr>
          <p:cNvSpPr/>
          <p:nvPr/>
        </p:nvSpPr>
        <p:spPr>
          <a:xfrm>
            <a:off x="6507818" y="2378347"/>
            <a:ext cx="5591042" cy="1985277"/>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C245C93-46FD-D7F2-764A-E779B289A1CC}"/>
              </a:ext>
            </a:extLst>
          </p:cNvPr>
          <p:cNvSpPr>
            <a:spLocks noGrp="1"/>
          </p:cNvSpPr>
          <p:nvPr>
            <p:ph idx="1"/>
          </p:nvPr>
        </p:nvSpPr>
        <p:spPr>
          <a:xfrm>
            <a:off x="560613" y="1080347"/>
            <a:ext cx="7571704" cy="543490"/>
          </a:xfrm>
        </p:spPr>
        <p:txBody>
          <a:bodyPr>
            <a:normAutofit/>
          </a:bodyPr>
          <a:lstStyle/>
          <a:p>
            <a:pPr marL="0" indent="0">
              <a:buNone/>
            </a:pPr>
            <a:r>
              <a:rPr lang="en-US" sz="2000">
                <a:effectLst/>
                <a:latin typeface="Arial" panose="020B0604020202020204" pitchFamily="34" charset="0"/>
                <a:cs typeface="Arial" panose="020B0604020202020204" pitchFamily="34" charset="0"/>
              </a:rPr>
              <a:t>Taxonomy of evaluation approaches for interpretability</a:t>
            </a:r>
            <a:r>
              <a:rPr lang="en-US" sz="2000" b="1" baseline="30000">
                <a:effectLst/>
                <a:latin typeface="Arial" panose="020B0604020202020204" pitchFamily="34" charset="0"/>
                <a:cs typeface="Arial" panose="020B0604020202020204" pitchFamily="34" charset="0"/>
              </a:rPr>
              <a:t>[1]</a:t>
            </a:r>
            <a:endParaRPr lang="en-US" sz="20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9822C1E-E906-31C7-1DFB-11A0C7A6AB23}"/>
              </a:ext>
            </a:extLst>
          </p:cNvPr>
          <p:cNvSpPr txBox="1"/>
          <p:nvPr/>
        </p:nvSpPr>
        <p:spPr>
          <a:xfrm>
            <a:off x="560612" y="6336457"/>
            <a:ext cx="7378521"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Image Source: </a:t>
            </a:r>
          </a:p>
          <a:p>
            <a:r>
              <a:rPr lang="en-US" sz="1200" dirty="0">
                <a:effectLst/>
                <a:latin typeface="Arial" panose="020B0604020202020204" pitchFamily="34" charset="0"/>
                <a:cs typeface="Arial" panose="020B0604020202020204" pitchFamily="34" charset="0"/>
              </a:rPr>
              <a:t>Towards A Rigorous Science of Interpretable Machine Learning. Finale Doshi-Velez, etc. 2017.</a:t>
            </a:r>
            <a:endParaRPr lang="en-US" sz="1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EE63888-216E-EE2D-3472-F16BEFC23882}"/>
              </a:ext>
            </a:extLst>
          </p:cNvPr>
          <p:cNvPicPr>
            <a:picLocks noChangeAspect="1"/>
          </p:cNvPicPr>
          <p:nvPr/>
        </p:nvPicPr>
        <p:blipFill>
          <a:blip r:embed="rId2"/>
          <a:stretch>
            <a:fillRect/>
          </a:stretch>
        </p:blipFill>
        <p:spPr>
          <a:xfrm>
            <a:off x="417183" y="1977461"/>
            <a:ext cx="6090635" cy="2649702"/>
          </a:xfrm>
          <a:prstGeom prst="rect">
            <a:avLst/>
          </a:prstGeom>
        </p:spPr>
      </p:pic>
      <p:sp>
        <p:nvSpPr>
          <p:cNvPr id="5" name="Content Placeholder 2">
            <a:extLst>
              <a:ext uri="{FF2B5EF4-FFF2-40B4-BE49-F238E27FC236}">
                <a16:creationId xmlns:a16="http://schemas.microsoft.com/office/drawing/2014/main" id="{C3D2BCB0-AED8-86D6-79D3-1811DADC5B43}"/>
              </a:ext>
            </a:extLst>
          </p:cNvPr>
          <p:cNvSpPr txBox="1">
            <a:spLocks/>
          </p:cNvSpPr>
          <p:nvPr/>
        </p:nvSpPr>
        <p:spPr>
          <a:xfrm>
            <a:off x="6507818" y="2497283"/>
            <a:ext cx="5591042" cy="353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latin typeface="Arial" panose="020B0604020202020204" pitchFamily="34" charset="0"/>
                <a:cs typeface="Arial" panose="020B0604020202020204" pitchFamily="34" charset="0"/>
              </a:rPr>
              <a:t>Doctors + deployed AI in a hospital with a patient</a:t>
            </a:r>
          </a:p>
        </p:txBody>
      </p:sp>
      <p:sp>
        <p:nvSpPr>
          <p:cNvPr id="6" name="Content Placeholder 2">
            <a:extLst>
              <a:ext uri="{FF2B5EF4-FFF2-40B4-BE49-F238E27FC236}">
                <a16:creationId xmlns:a16="http://schemas.microsoft.com/office/drawing/2014/main" id="{5CF81F4D-DF88-B7AE-B750-F8A9559F89F8}"/>
              </a:ext>
            </a:extLst>
          </p:cNvPr>
          <p:cNvSpPr txBox="1">
            <a:spLocks/>
          </p:cNvSpPr>
          <p:nvPr/>
        </p:nvSpPr>
        <p:spPr>
          <a:xfrm>
            <a:off x="6507818" y="3302312"/>
            <a:ext cx="5591042" cy="353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latin typeface="Arial" panose="020B0604020202020204" pitchFamily="34" charset="0"/>
                <a:cs typeface="Arial" panose="020B0604020202020204" pitchFamily="34" charset="0"/>
              </a:rPr>
              <a:t>Doctors judge explanations in office without patients.</a:t>
            </a:r>
          </a:p>
        </p:txBody>
      </p:sp>
      <p:sp>
        <p:nvSpPr>
          <p:cNvPr id="8" name="Content Placeholder 2">
            <a:extLst>
              <a:ext uri="{FF2B5EF4-FFF2-40B4-BE49-F238E27FC236}">
                <a16:creationId xmlns:a16="http://schemas.microsoft.com/office/drawing/2014/main" id="{1A39EF63-9AE1-121A-A864-A66467FFDDB6}"/>
              </a:ext>
            </a:extLst>
          </p:cNvPr>
          <p:cNvSpPr txBox="1">
            <a:spLocks/>
          </p:cNvSpPr>
          <p:nvPr/>
        </p:nvSpPr>
        <p:spPr>
          <a:xfrm>
            <a:off x="6507818" y="3964737"/>
            <a:ext cx="5591042" cy="353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latin typeface="Arial" panose="020B0604020202020204" pitchFamily="34" charset="0"/>
                <a:cs typeface="Arial" panose="020B0604020202020204" pitchFamily="34" charset="0"/>
              </a:rPr>
              <a:t>Machines calculate metrics for explanations.</a:t>
            </a:r>
          </a:p>
        </p:txBody>
      </p:sp>
      <p:sp>
        <p:nvSpPr>
          <p:cNvPr id="11" name="TextBox 10">
            <a:extLst>
              <a:ext uri="{FF2B5EF4-FFF2-40B4-BE49-F238E27FC236}">
                <a16:creationId xmlns:a16="http://schemas.microsoft.com/office/drawing/2014/main" id="{B55DA4C2-9A9A-C43B-728C-2259C71FE9FB}"/>
              </a:ext>
            </a:extLst>
          </p:cNvPr>
          <p:cNvSpPr txBox="1"/>
          <p:nvPr/>
        </p:nvSpPr>
        <p:spPr>
          <a:xfrm>
            <a:off x="8454826" y="1873067"/>
            <a:ext cx="1342623" cy="369332"/>
          </a:xfrm>
          <a:prstGeom prst="rect">
            <a:avLst/>
          </a:prstGeom>
          <a:noFill/>
        </p:spPr>
        <p:txBody>
          <a:bodyPr wrap="square">
            <a:spAutoFit/>
          </a:bodyPr>
          <a:lstStyle/>
          <a:p>
            <a:r>
              <a:rPr lang="en-US" sz="1800">
                <a:effectLst/>
                <a:latin typeface="Arial" panose="020B0604020202020204" pitchFamily="34" charset="0"/>
                <a:cs typeface="Arial" panose="020B0604020202020204" pitchFamily="34" charset="0"/>
              </a:rPr>
              <a:t>Examples:</a:t>
            </a:r>
            <a:endParaRPr lang="en-US"/>
          </a:p>
        </p:txBody>
      </p:sp>
      <p:sp>
        <p:nvSpPr>
          <p:cNvPr id="12" name="Content Placeholder 2">
            <a:extLst>
              <a:ext uri="{FF2B5EF4-FFF2-40B4-BE49-F238E27FC236}">
                <a16:creationId xmlns:a16="http://schemas.microsoft.com/office/drawing/2014/main" id="{956937E4-B726-D418-CBD9-4A04595A2A8A}"/>
              </a:ext>
            </a:extLst>
          </p:cNvPr>
          <p:cNvSpPr txBox="1">
            <a:spLocks/>
          </p:cNvSpPr>
          <p:nvPr/>
        </p:nvSpPr>
        <p:spPr>
          <a:xfrm>
            <a:off x="560612" y="4980788"/>
            <a:ext cx="11415797" cy="8147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Arial" panose="020B0604020202020204" pitchFamily="34" charset="0"/>
                <a:cs typeface="Arial" panose="020B0604020202020204" pitchFamily="34" charset="0"/>
              </a:rPr>
              <a:t>A research paper usually have a mixture of the last two approaches, while the application-grounded evaluation is too costly to perform on a regular basis.</a:t>
            </a:r>
          </a:p>
        </p:txBody>
      </p:sp>
      <p:sp>
        <p:nvSpPr>
          <p:cNvPr id="13" name="Title 1">
            <a:extLst>
              <a:ext uri="{FF2B5EF4-FFF2-40B4-BE49-F238E27FC236}">
                <a16:creationId xmlns:a16="http://schemas.microsoft.com/office/drawing/2014/main" id="{F819D0AF-C4E4-AADB-C4FA-11332C8D57B3}"/>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AC8E68"/>
                </a:solidFill>
                <a:latin typeface="Arial" panose="020B0604020202020204" pitchFamily="34" charset="0"/>
                <a:cs typeface="Arial" panose="020B0604020202020204" pitchFamily="34" charset="0"/>
              </a:rPr>
              <a:t>Explanation evaluation metrics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465887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C245C93-46FD-D7F2-764A-E779B289A1CC}"/>
              </a:ext>
            </a:extLst>
          </p:cNvPr>
          <p:cNvSpPr>
            <a:spLocks noGrp="1"/>
          </p:cNvSpPr>
          <p:nvPr>
            <p:ph idx="1"/>
          </p:nvPr>
        </p:nvSpPr>
        <p:spPr>
          <a:xfrm>
            <a:off x="838199" y="1216408"/>
            <a:ext cx="10515600" cy="535119"/>
          </a:xfrm>
        </p:spPr>
        <p:txBody>
          <a:bodyPr>
            <a:normAutofit/>
          </a:bodyPr>
          <a:lstStyle/>
          <a:p>
            <a:r>
              <a:rPr lang="en-US" sz="2000">
                <a:latin typeface="Arial" panose="020B0604020202020204" pitchFamily="34" charset="0"/>
                <a:cs typeface="Arial" panose="020B0604020202020204" pitchFamily="34" charset="0"/>
              </a:rPr>
              <a:t>Evaluating decision sets [1] and lists [2], which can be learned</a:t>
            </a: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9822C1E-E906-31C7-1DFB-11A0C7A6AB23}"/>
              </a:ext>
            </a:extLst>
          </p:cNvPr>
          <p:cNvSpPr txBox="1"/>
          <p:nvPr/>
        </p:nvSpPr>
        <p:spPr>
          <a:xfrm>
            <a:off x="838199" y="6203707"/>
            <a:ext cx="9178637" cy="461665"/>
          </a:xfrm>
          <a:prstGeom prst="rect">
            <a:avLst/>
          </a:prstGeom>
          <a:noFill/>
        </p:spPr>
        <p:txBody>
          <a:bodyPr wrap="square">
            <a:spAutoFit/>
          </a:bodyPr>
          <a:lstStyle/>
          <a:p>
            <a:r>
              <a:rPr lang="en-US" sz="1200" dirty="0">
                <a:effectLst/>
                <a:latin typeface="Arial" panose="020B0604020202020204" pitchFamily="34" charset="0"/>
                <a:cs typeface="Arial" panose="020B0604020202020204" pitchFamily="34" charset="0"/>
              </a:rPr>
              <a:t>[1] Interpretable Decision Sets: A Joint Framework for Description and Prediction. Himabindu </a:t>
            </a:r>
            <a:r>
              <a:rPr lang="en-US" sz="1200" dirty="0" err="1">
                <a:effectLst/>
                <a:latin typeface="Arial" panose="020B0604020202020204" pitchFamily="34" charset="0"/>
                <a:cs typeface="Arial" panose="020B0604020202020204" pitchFamily="34" charset="0"/>
              </a:rPr>
              <a:t>Lakkaraju</a:t>
            </a:r>
            <a:r>
              <a:rPr lang="en-US" sz="1200" dirty="0">
                <a:effectLst/>
                <a:latin typeface="Arial" panose="020B0604020202020204" pitchFamily="34" charset="0"/>
                <a:cs typeface="Arial" panose="020B0604020202020204" pitchFamily="34" charset="0"/>
              </a:rPr>
              <a:t>, etc. KDD 2016.</a:t>
            </a:r>
          </a:p>
          <a:p>
            <a:r>
              <a:rPr lang="en-US" sz="1200" dirty="0">
                <a:effectLst/>
                <a:latin typeface="Arial" panose="020B0604020202020204" pitchFamily="34" charset="0"/>
                <a:cs typeface="Arial" panose="020B0604020202020204" pitchFamily="34" charset="0"/>
              </a:rPr>
              <a:t>[2] Learning Decision </a:t>
            </a:r>
            <a:r>
              <a:rPr lang="en-US" sz="1200" dirty="0">
                <a:latin typeface="Arial" panose="020B0604020202020204" pitchFamily="34" charset="0"/>
                <a:cs typeface="Arial" panose="020B0604020202020204" pitchFamily="34" charset="0"/>
              </a:rPr>
              <a:t>L</a:t>
            </a:r>
            <a:r>
              <a:rPr lang="en-US" sz="1200" dirty="0">
                <a:effectLst/>
                <a:latin typeface="Arial" panose="020B0604020202020204" pitchFamily="34" charset="0"/>
                <a:cs typeface="Arial" panose="020B0604020202020204" pitchFamily="34" charset="0"/>
              </a:rPr>
              <a:t>ists. RL Rivest. </a:t>
            </a:r>
            <a:r>
              <a:rPr lang="en-US" sz="1200" dirty="0">
                <a:latin typeface="Arial" panose="020B0604020202020204" pitchFamily="34" charset="0"/>
                <a:cs typeface="Arial" panose="020B0604020202020204" pitchFamily="34" charset="0"/>
              </a:rPr>
              <a:t>1987.</a:t>
            </a:r>
          </a:p>
        </p:txBody>
      </p:sp>
      <p:pic>
        <p:nvPicPr>
          <p:cNvPr id="6" name="Picture 5" descr="A screenshot of a white background&#10;&#10;Description automatically generated with medium confidence">
            <a:extLst>
              <a:ext uri="{FF2B5EF4-FFF2-40B4-BE49-F238E27FC236}">
                <a16:creationId xmlns:a16="http://schemas.microsoft.com/office/drawing/2014/main" id="{1AFB917D-CB11-50A5-8809-FA88C13764F2}"/>
              </a:ext>
            </a:extLst>
          </p:cNvPr>
          <p:cNvPicPr>
            <a:picLocks noChangeAspect="1"/>
          </p:cNvPicPr>
          <p:nvPr/>
        </p:nvPicPr>
        <p:blipFill>
          <a:blip r:embed="rId2"/>
          <a:stretch>
            <a:fillRect/>
          </a:stretch>
        </p:blipFill>
        <p:spPr>
          <a:xfrm>
            <a:off x="1313109" y="1633660"/>
            <a:ext cx="9565780" cy="2391445"/>
          </a:xfrm>
          <a:prstGeom prst="rect">
            <a:avLst/>
          </a:prstGeom>
        </p:spPr>
      </p:pic>
      <p:sp>
        <p:nvSpPr>
          <p:cNvPr id="8" name="Content Placeholder 2">
            <a:extLst>
              <a:ext uri="{FF2B5EF4-FFF2-40B4-BE49-F238E27FC236}">
                <a16:creationId xmlns:a16="http://schemas.microsoft.com/office/drawing/2014/main" id="{190AC555-9094-15AA-989F-ED8E65D22EFB}"/>
              </a:ext>
            </a:extLst>
          </p:cNvPr>
          <p:cNvSpPr txBox="1">
            <a:spLocks/>
          </p:cNvSpPr>
          <p:nvPr/>
        </p:nvSpPr>
        <p:spPr>
          <a:xfrm>
            <a:off x="838199" y="4133203"/>
            <a:ext cx="11049001" cy="1945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Arial" panose="020B0604020202020204" pitchFamily="34" charset="0"/>
                <a:cs typeface="Arial" panose="020B0604020202020204" pitchFamily="34" charset="0"/>
              </a:rPr>
              <a:t>Human evaluation of </a:t>
            </a:r>
            <a:r>
              <a:rPr lang="en-US" sz="2000" b="1" i="1">
                <a:latin typeface="Arial" panose="020B0604020202020204" pitchFamily="34" charset="0"/>
                <a:cs typeface="Arial" panose="020B0604020202020204" pitchFamily="34" charset="0"/>
              </a:rPr>
              <a:t>global</a:t>
            </a:r>
            <a:r>
              <a:rPr lang="en-US" sz="2000">
                <a:latin typeface="Arial" panose="020B0604020202020204" pitchFamily="34" charset="0"/>
                <a:cs typeface="Arial" panose="020B0604020202020204" pitchFamily="34" charset="0"/>
              </a:rPr>
              <a:t> rules: ask humans to write a description of the classifier based on the rules, then experts evaluate the description to get an correct/incorrect answer. </a:t>
            </a:r>
            <a:r>
              <a:rPr lang="en-US" sz="2000">
                <a:solidFill>
                  <a:schemeClr val="accent6">
                    <a:lumMod val="60000"/>
                    <a:lumOff val="40000"/>
                  </a:schemeClr>
                </a:solidFill>
                <a:latin typeface="Arial" panose="020B0604020202020204" pitchFamily="34" charset="0"/>
                <a:cs typeface="Arial" panose="020B0604020202020204" pitchFamily="34" charset="0"/>
              </a:rPr>
              <a:t>Shorter time, shorter descriptions, and higher accuracy</a:t>
            </a:r>
            <a:r>
              <a:rPr lang="en-US" sz="2000">
                <a:latin typeface="Arial" panose="020B0604020202020204" pitchFamily="34" charset="0"/>
                <a:cs typeface="Arial" panose="020B0604020202020204" pitchFamily="34" charset="0"/>
              </a:rPr>
              <a:t> are better.</a:t>
            </a:r>
          </a:p>
          <a:p>
            <a:pPr>
              <a:lnSpc>
                <a:spcPct val="100000"/>
              </a:lnSpc>
              <a:spcBef>
                <a:spcPts val="0"/>
              </a:spcBef>
              <a:defRPr/>
            </a:pPr>
            <a:r>
              <a:rPr kumimoji="0" lang="en-US"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Human evaluation of </a:t>
            </a:r>
            <a:r>
              <a:rPr kumimoji="0" lang="en-US" sz="2000" b="1"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local</a:t>
            </a:r>
            <a:r>
              <a:rPr kumimoji="0" lang="en-US"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rules: </a:t>
            </a: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ask humans to use the rules to decide if a simulated patient has a disease given some feature values. </a:t>
            </a:r>
            <a:r>
              <a:rPr kumimoji="0" lang="en-US" sz="2000" b="0" i="0" u="none" strike="noStrike" kern="1200" cap="none" spc="0" normalizeH="0" baseline="0" noProof="0">
                <a:ln>
                  <a:noFill/>
                </a:ln>
                <a:solidFill>
                  <a:schemeClr val="accent6">
                    <a:lumMod val="60000"/>
                    <a:lumOff val="40000"/>
                  </a:schemeClr>
                </a:solidFill>
                <a:effectLst/>
                <a:uLnTx/>
                <a:uFillTx/>
                <a:latin typeface="Arial" panose="020B0604020202020204" pitchFamily="34" charset="0"/>
                <a:ea typeface="+mn-ea"/>
                <a:cs typeface="Arial" panose="020B0604020202020204" pitchFamily="34" charset="0"/>
              </a:rPr>
              <a:t>Shorter time and higher accuracy </a:t>
            </a: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are better.</a:t>
            </a:r>
          </a:p>
          <a:p>
            <a:pPr>
              <a:lnSpc>
                <a:spcPct val="100000"/>
              </a:lnSpc>
              <a:spcBef>
                <a:spcPts val="0"/>
              </a:spcBef>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Conclusions: decision sets lead to better human evaluation performance.</a:t>
            </a:r>
          </a:p>
        </p:txBody>
      </p:sp>
      <p:sp>
        <p:nvSpPr>
          <p:cNvPr id="3" name="Title 1">
            <a:extLst>
              <a:ext uri="{FF2B5EF4-FFF2-40B4-BE49-F238E27FC236}">
                <a16:creationId xmlns:a16="http://schemas.microsoft.com/office/drawing/2014/main" id="{B3404B1D-87EB-E967-E081-B7674F8A254C}"/>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AC8E68"/>
                </a:solidFill>
                <a:latin typeface="Arial" panose="020B0604020202020204" pitchFamily="34" charset="0"/>
                <a:cs typeface="Arial" panose="020B0604020202020204" pitchFamily="34" charset="0"/>
              </a:rPr>
              <a:t>Real human evaluation on simple tasks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4238853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C245C93-46FD-D7F2-764A-E779B289A1CC}"/>
              </a:ext>
            </a:extLst>
          </p:cNvPr>
          <p:cNvSpPr>
            <a:spLocks noGrp="1"/>
          </p:cNvSpPr>
          <p:nvPr>
            <p:ph idx="1"/>
          </p:nvPr>
        </p:nvSpPr>
        <p:spPr>
          <a:xfrm>
            <a:off x="419099" y="1131742"/>
            <a:ext cx="11353801" cy="4594516"/>
          </a:xfrm>
        </p:spPr>
        <p:txBody>
          <a:bodyPr>
            <a:normAutofit/>
          </a:bodyPr>
          <a:lstStyle/>
          <a:p>
            <a:r>
              <a:rPr lang="en-US" sz="2400">
                <a:latin typeface="Arial" panose="020B0604020202020204" pitchFamily="34" charset="0"/>
                <a:cs typeface="Arial" panose="020B0604020202020204" pitchFamily="34" charset="0"/>
              </a:rPr>
              <a:t>Human-grounded evaluation cannot be reproduced and cannot be scaled.</a:t>
            </a:r>
          </a:p>
          <a:p>
            <a:r>
              <a:rPr lang="en-US" sz="2400">
                <a:latin typeface="Arial" panose="020B0604020202020204" pitchFamily="34" charset="0"/>
                <a:cs typeface="Arial" panose="020B0604020202020204" pitchFamily="34" charset="0"/>
              </a:rPr>
              <a:t>Need functionally-grounded evaluation, using quantitative metrics:</a:t>
            </a:r>
          </a:p>
          <a:p>
            <a:pPr lvl="1">
              <a:buFont typeface="Courier New" panose="02070309020205020404" pitchFamily="49" charset="0"/>
              <a:buChar char="o"/>
            </a:pPr>
            <a:r>
              <a:rPr lang="en-US" sz="2000" b="1">
                <a:solidFill>
                  <a:schemeClr val="accent1">
                    <a:lumMod val="40000"/>
                    <a:lumOff val="60000"/>
                  </a:schemeClr>
                </a:solidFill>
                <a:latin typeface="Arial" panose="020B0604020202020204" pitchFamily="34" charset="0"/>
                <a:cs typeface="Arial" panose="020B0604020202020204" pitchFamily="34" charset="0"/>
              </a:rPr>
              <a:t>Faithfulness</a:t>
            </a:r>
            <a:r>
              <a:rPr lang="en-US" sz="2000">
                <a:latin typeface="Arial" panose="020B0604020202020204" pitchFamily="34" charset="0"/>
                <a:cs typeface="Arial" panose="020B0604020202020204" pitchFamily="34" charset="0"/>
              </a:rPr>
              <a:t>: how close the explanation can approximate the predictions of the target model.</a:t>
            </a:r>
          </a:p>
          <a:p>
            <a:pPr lvl="1">
              <a:buFont typeface="Courier New" panose="02070309020205020404" pitchFamily="49" charset="0"/>
              <a:buChar char="o"/>
            </a:pPr>
            <a:r>
              <a:rPr lang="en-US" sz="2000" b="1">
                <a:solidFill>
                  <a:srgbClr val="FFC000"/>
                </a:solidFill>
                <a:latin typeface="Arial" panose="020B0604020202020204" pitchFamily="34" charset="0"/>
                <a:cs typeface="Arial" panose="020B0604020202020204" pitchFamily="34" charset="0"/>
              </a:rPr>
              <a:t>Complexity</a:t>
            </a:r>
            <a:r>
              <a:rPr lang="en-US" sz="2000">
                <a:latin typeface="Arial" panose="020B0604020202020204" pitchFamily="34" charset="0"/>
                <a:cs typeface="Arial" panose="020B0604020202020204" pitchFamily="34" charset="0"/>
              </a:rPr>
              <a:t>: how many explaining elements are used and how they are fit together.</a:t>
            </a:r>
          </a:p>
        </p:txBody>
      </p:sp>
      <p:sp>
        <p:nvSpPr>
          <p:cNvPr id="7" name="TextBox 6">
            <a:extLst>
              <a:ext uri="{FF2B5EF4-FFF2-40B4-BE49-F238E27FC236}">
                <a16:creationId xmlns:a16="http://schemas.microsoft.com/office/drawing/2014/main" id="{59822C1E-E906-31C7-1DFB-11A0C7A6AB23}"/>
              </a:ext>
            </a:extLst>
          </p:cNvPr>
          <p:cNvSpPr txBox="1"/>
          <p:nvPr/>
        </p:nvSpPr>
        <p:spPr>
          <a:xfrm>
            <a:off x="612584" y="5901352"/>
            <a:ext cx="8285019" cy="830997"/>
          </a:xfrm>
          <a:prstGeom prst="rect">
            <a:avLst/>
          </a:prstGeom>
          <a:noFill/>
        </p:spPr>
        <p:txBody>
          <a:bodyPr wrap="square">
            <a:spAutoFit/>
          </a:bodyPr>
          <a:lstStyle/>
          <a:p>
            <a:r>
              <a:rPr lang="en-US" sz="1200" dirty="0">
                <a:effectLst/>
                <a:latin typeface="Arial" panose="020B0604020202020204" pitchFamily="34" charset="0"/>
                <a:cs typeface="Arial" panose="020B0604020202020204" pitchFamily="34" charset="0"/>
              </a:rPr>
              <a:t>[1] Towards A Rigorous Science of Interpretable Machine Learning. F Doshi-Velez, etc. 2017</a:t>
            </a:r>
          </a:p>
          <a:p>
            <a:r>
              <a:rPr lang="en-US" sz="1200" dirty="0">
                <a:latin typeface="Arial" panose="020B0604020202020204" pitchFamily="34" charset="0"/>
                <a:cs typeface="Arial" panose="020B0604020202020204" pitchFamily="34" charset="0"/>
              </a:rPr>
              <a:t>[2] “Why Should I Trust You?”: Explaining the Predictions of Any Classifier. Marco Tulio Ribeiro, etc. KDD 2016.</a:t>
            </a:r>
          </a:p>
          <a:p>
            <a:r>
              <a:rPr lang="en-US" sz="1200" dirty="0">
                <a:latin typeface="Arial" panose="020B0604020202020204" pitchFamily="34" charset="0"/>
                <a:cs typeface="Arial" panose="020B0604020202020204" pitchFamily="34" charset="0"/>
              </a:rPr>
              <a:t>Image Source: </a:t>
            </a:r>
          </a:p>
          <a:p>
            <a:r>
              <a:rPr lang="en-US" sz="1200" dirty="0">
                <a:latin typeface="Arial" panose="020B0604020202020204" pitchFamily="34" charset="0"/>
                <a:cs typeface="Arial" panose="020B0604020202020204" pitchFamily="34" charset="0"/>
              </a:rPr>
              <a:t>[3] </a:t>
            </a:r>
            <a:r>
              <a:rPr lang="en-US" altLang="zh-CN" sz="1200" dirty="0"/>
              <a:t>IFME: Influence Function Based Model Explanation for Black Box Decision Systems. Zha, etc. 2020.</a:t>
            </a:r>
          </a:p>
        </p:txBody>
      </p:sp>
      <p:pic>
        <p:nvPicPr>
          <p:cNvPr id="5" name="Picture 4" descr="A blue and pink background with red and blue dots and lines&#10;&#10;Description automatically generated">
            <a:extLst>
              <a:ext uri="{FF2B5EF4-FFF2-40B4-BE49-F238E27FC236}">
                <a16:creationId xmlns:a16="http://schemas.microsoft.com/office/drawing/2014/main" id="{AF7A508C-9AED-2B1B-C64E-59CD3FBA86C3}"/>
              </a:ext>
            </a:extLst>
          </p:cNvPr>
          <p:cNvPicPr>
            <a:picLocks noChangeAspect="1"/>
          </p:cNvPicPr>
          <p:nvPr/>
        </p:nvPicPr>
        <p:blipFill>
          <a:blip r:embed="rId3"/>
          <a:stretch>
            <a:fillRect/>
          </a:stretch>
        </p:blipFill>
        <p:spPr>
          <a:xfrm>
            <a:off x="930497" y="2894734"/>
            <a:ext cx="4619223" cy="2831524"/>
          </a:xfrm>
          <a:prstGeom prst="rect">
            <a:avLst/>
          </a:prstGeom>
        </p:spPr>
      </p:pic>
      <p:sp>
        <p:nvSpPr>
          <p:cNvPr id="9" name="Title 1">
            <a:extLst>
              <a:ext uri="{FF2B5EF4-FFF2-40B4-BE49-F238E27FC236}">
                <a16:creationId xmlns:a16="http://schemas.microsoft.com/office/drawing/2014/main" id="{20E89D96-A148-AD77-2E98-5E44C919A2EF}"/>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Arial" panose="020B0604020202020204" pitchFamily="34" charset="0"/>
                <a:cs typeface="Arial" panose="020B0604020202020204" pitchFamily="34" charset="0"/>
              </a:rPr>
              <a:t>Quantitative</a:t>
            </a:r>
            <a:r>
              <a:rPr lang="zh-CN" altLang="en-US">
                <a:solidFill>
                  <a:srgbClr val="AC8E68"/>
                </a:solidFill>
                <a:latin typeface="Arial" panose="020B0604020202020204" pitchFamily="34" charset="0"/>
                <a:cs typeface="Arial" panose="020B0604020202020204" pitchFamily="34" charset="0"/>
              </a:rPr>
              <a:t> </a:t>
            </a:r>
            <a:r>
              <a:rPr lang="en-US">
                <a:solidFill>
                  <a:srgbClr val="AC8E68"/>
                </a:solidFill>
                <a:latin typeface="Arial" panose="020B0604020202020204" pitchFamily="34" charset="0"/>
                <a:cs typeface="Arial" panose="020B0604020202020204" pitchFamily="34" charset="0"/>
              </a:rPr>
              <a:t>evaluation</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4018677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C245C93-46FD-D7F2-764A-E779B289A1CC}"/>
              </a:ext>
            </a:extLst>
          </p:cNvPr>
          <p:cNvSpPr>
            <a:spLocks noGrp="1"/>
          </p:cNvSpPr>
          <p:nvPr>
            <p:ph idx="1"/>
          </p:nvPr>
        </p:nvSpPr>
        <p:spPr>
          <a:xfrm>
            <a:off x="560614" y="1171387"/>
            <a:ext cx="10649756" cy="4594516"/>
          </a:xfrm>
        </p:spPr>
        <p:txBody>
          <a:bodyPr>
            <a:normAutofit/>
          </a:bodyPr>
          <a:lstStyle/>
          <a:p>
            <a:r>
              <a:rPr lang="en-US" sz="2400">
                <a:latin typeface="Microsoft YaHei UI" panose="020B0503020204020204" pitchFamily="34" charset="-122"/>
                <a:ea typeface="Microsoft YaHei UI" panose="020B0503020204020204" pitchFamily="34" charset="-122"/>
                <a:cs typeface="Arial" panose="020B0604020202020204" pitchFamily="34" charset="0"/>
              </a:rPr>
              <a:t>Need functionally-grounded evaluation, using quantitative metrics:</a:t>
            </a:r>
          </a:p>
          <a:p>
            <a:pPr lvl="1">
              <a:buFont typeface="Courier New" panose="02070309020205020404" pitchFamily="49" charset="0"/>
              <a:buChar char="o"/>
            </a:pPr>
            <a:r>
              <a:rPr lang="en-US" sz="2000">
                <a:latin typeface="Microsoft YaHei UI" panose="020B0503020204020204" pitchFamily="34" charset="-122"/>
                <a:ea typeface="Microsoft YaHei UI" panose="020B0503020204020204" pitchFamily="34" charset="-122"/>
                <a:cs typeface="Arial" panose="020B0604020202020204" pitchFamily="34" charset="0"/>
              </a:rPr>
              <a:t>Counterfactual: change the identified elements in the explanation to change the model output. Help establish a causal-outcome relationship.</a:t>
            </a:r>
          </a:p>
          <a:p>
            <a:pPr lvl="1">
              <a:buFont typeface="Courier New" panose="02070309020205020404" pitchFamily="49" charset="0"/>
              <a:buChar char="o"/>
            </a:pPr>
            <a:endParaRPr lang="en-US" sz="2000">
              <a:latin typeface="Microsoft YaHei UI" panose="020B0503020204020204" pitchFamily="34" charset="-122"/>
              <a:ea typeface="Microsoft YaHei UI" panose="020B0503020204020204" pitchFamily="34" charset="-122"/>
              <a:cs typeface="Arial" panose="020B0604020202020204" pitchFamily="34" charset="0"/>
            </a:endParaRPr>
          </a:p>
          <a:p>
            <a:pPr lvl="1">
              <a:buFont typeface="Courier New" panose="02070309020205020404" pitchFamily="49" charset="0"/>
              <a:buChar char="o"/>
            </a:pPr>
            <a:endParaRPr lang="en-US" sz="2000">
              <a:latin typeface="Microsoft YaHei UI" panose="020B0503020204020204" pitchFamily="34" charset="-122"/>
              <a:ea typeface="Microsoft YaHei UI" panose="020B0503020204020204" pitchFamily="34" charset="-122"/>
              <a:cs typeface="Arial" panose="020B0604020202020204" pitchFamily="34" charset="0"/>
            </a:endParaRPr>
          </a:p>
          <a:p>
            <a:pPr lvl="1">
              <a:buFont typeface="Courier New" panose="02070309020205020404" pitchFamily="49" charset="0"/>
              <a:buChar char="o"/>
            </a:pPr>
            <a:endParaRPr lang="en-US" sz="2000">
              <a:latin typeface="Microsoft YaHei UI" panose="020B0503020204020204" pitchFamily="34" charset="-122"/>
              <a:ea typeface="Microsoft YaHei UI" panose="020B0503020204020204" pitchFamily="34" charset="-122"/>
              <a:cs typeface="Arial" panose="020B0604020202020204" pitchFamily="34" charset="0"/>
            </a:endParaRPr>
          </a:p>
          <a:p>
            <a:pPr lvl="1">
              <a:buFont typeface="Courier New" panose="02070309020205020404" pitchFamily="49" charset="0"/>
              <a:buChar char="o"/>
            </a:pPr>
            <a:endParaRPr lang="en-US" sz="2000">
              <a:latin typeface="Microsoft YaHei UI" panose="020B0503020204020204" pitchFamily="34" charset="-122"/>
              <a:ea typeface="Microsoft YaHei UI" panose="020B0503020204020204" pitchFamily="34" charset="-122"/>
              <a:cs typeface="Arial" panose="020B0604020202020204" pitchFamily="34" charset="0"/>
            </a:endParaRPr>
          </a:p>
          <a:p>
            <a:pPr lvl="1">
              <a:buFont typeface="Courier New" panose="02070309020205020404" pitchFamily="49" charset="0"/>
              <a:buChar char="o"/>
            </a:pPr>
            <a:endParaRPr lang="en-US" sz="2000">
              <a:latin typeface="Microsoft YaHei UI" panose="020B0503020204020204" pitchFamily="34" charset="-122"/>
              <a:ea typeface="Microsoft YaHei UI" panose="020B0503020204020204" pitchFamily="34" charset="-122"/>
              <a:cs typeface="Arial" panose="020B0604020202020204" pitchFamily="34" charset="0"/>
            </a:endParaRPr>
          </a:p>
          <a:p>
            <a:pPr marL="457200" lvl="1" indent="0">
              <a:buNone/>
            </a:pPr>
            <a:endParaRPr lang="en-US" sz="2000">
              <a:latin typeface="Microsoft YaHei UI" panose="020B0503020204020204" pitchFamily="34" charset="-122"/>
              <a:ea typeface="Microsoft YaHei UI" panose="020B0503020204020204" pitchFamily="34" charset="-122"/>
              <a:cs typeface="Arial" panose="020B0604020202020204" pitchFamily="34" charset="0"/>
            </a:endParaRPr>
          </a:p>
          <a:p>
            <a:pPr lvl="1">
              <a:buFont typeface="Courier New" panose="02070309020205020404" pitchFamily="49" charset="0"/>
              <a:buChar char="o"/>
            </a:pPr>
            <a:r>
              <a:rPr lang="en-US" sz="2000">
                <a:latin typeface="Microsoft YaHei UI" panose="020B0503020204020204" pitchFamily="34" charset="-122"/>
                <a:ea typeface="Microsoft YaHei UI" panose="020B0503020204020204" pitchFamily="34" charset="-122"/>
                <a:cs typeface="Arial" panose="020B0604020202020204" pitchFamily="34" charset="0"/>
              </a:rPr>
              <a:t>Sanity check</a:t>
            </a:r>
            <a:r>
              <a:rPr lang="en-US" sz="2000" b="1" baseline="30000">
                <a:latin typeface="Microsoft YaHei UI" panose="020B0503020204020204" pitchFamily="34" charset="-122"/>
                <a:ea typeface="Microsoft YaHei UI" panose="020B0503020204020204" pitchFamily="34" charset="-122"/>
                <a:cs typeface="Arial" panose="020B0604020202020204" pitchFamily="34" charset="0"/>
              </a:rPr>
              <a:t>[1]</a:t>
            </a:r>
            <a:r>
              <a:rPr lang="en-US" sz="2000">
                <a:latin typeface="Microsoft YaHei UI" panose="020B0503020204020204" pitchFamily="34" charset="-122"/>
                <a:ea typeface="Microsoft YaHei UI" panose="020B0503020204020204" pitchFamily="34" charset="-122"/>
                <a:cs typeface="Arial" panose="020B0604020202020204" pitchFamily="34" charset="0"/>
              </a:rPr>
              <a:t>: is an explanation invariant to irrelevant input perturbations?</a:t>
            </a:r>
          </a:p>
          <a:p>
            <a:pPr lvl="2">
              <a:buFont typeface="Wingdings" pitchFamily="2" charset="2"/>
              <a:buChar char="§"/>
            </a:pP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Later</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used</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by</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many</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LLM</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explanation</a:t>
            </a:r>
            <a:r>
              <a:rPr lang="zh-CN" altLang="en-US" sz="1800">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sz="1800">
                <a:latin typeface="Microsoft YaHei UI" panose="020B0503020204020204" pitchFamily="34" charset="-122"/>
                <a:ea typeface="Microsoft YaHei UI" panose="020B0503020204020204" pitchFamily="34" charset="-122"/>
                <a:cs typeface="Arial" panose="020B0604020202020204" pitchFamily="34" charset="0"/>
              </a:rPr>
              <a:t>evaluation</a:t>
            </a:r>
            <a:endParaRPr lang="en-US" sz="1800">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7" name="TextBox 6">
            <a:extLst>
              <a:ext uri="{FF2B5EF4-FFF2-40B4-BE49-F238E27FC236}">
                <a16:creationId xmlns:a16="http://schemas.microsoft.com/office/drawing/2014/main" id="{59822C1E-E906-31C7-1DFB-11A0C7A6AB23}"/>
              </a:ext>
            </a:extLst>
          </p:cNvPr>
          <p:cNvSpPr txBox="1"/>
          <p:nvPr/>
        </p:nvSpPr>
        <p:spPr>
          <a:xfrm>
            <a:off x="560614" y="5773062"/>
            <a:ext cx="5702431" cy="830997"/>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Image Source:</a:t>
            </a:r>
          </a:p>
          <a:p>
            <a:r>
              <a:rPr lang="en-US" sz="1200" dirty="0">
                <a:latin typeface="Arial" panose="020B0604020202020204" pitchFamily="34" charset="0"/>
                <a:cs typeface="Arial" panose="020B0604020202020204" pitchFamily="34" charset="0"/>
              </a:rPr>
              <a:t>[1] The (Un)reliability of Saliency Methods. PJ </a:t>
            </a:r>
            <a:r>
              <a:rPr lang="en-US" sz="1200" dirty="0" err="1">
                <a:latin typeface="Arial" panose="020B0604020202020204" pitchFamily="34" charset="0"/>
                <a:cs typeface="Arial" panose="020B0604020202020204" pitchFamily="34" charset="0"/>
              </a:rPr>
              <a:t>Kindermans</a:t>
            </a:r>
            <a:r>
              <a:rPr lang="en-US" sz="1200" dirty="0">
                <a:latin typeface="Arial" panose="020B0604020202020204" pitchFamily="34" charset="0"/>
                <a:cs typeface="Arial" panose="020B0604020202020204" pitchFamily="34" charset="0"/>
              </a:rPr>
              <a:t>. 2017.</a:t>
            </a:r>
          </a:p>
          <a:p>
            <a:r>
              <a:rPr lang="en-US" sz="1200" dirty="0">
                <a:latin typeface="Arial" panose="020B0604020202020204" pitchFamily="34" charset="0"/>
                <a:cs typeface="Arial" panose="020B0604020202020204" pitchFamily="34" charset="0"/>
              </a:rPr>
              <a:t>[2] Analysis of Explainers of Black Box Deep Neural Networks for Computer Vision: A Survey. David Muench, etc. 2021.</a:t>
            </a:r>
          </a:p>
        </p:txBody>
      </p:sp>
      <p:pic>
        <p:nvPicPr>
          <p:cNvPr id="8" name="Picture 7" descr="A collage of a person holding an electric guitar&#10;&#10;Description automatically generated">
            <a:extLst>
              <a:ext uri="{FF2B5EF4-FFF2-40B4-BE49-F238E27FC236}">
                <a16:creationId xmlns:a16="http://schemas.microsoft.com/office/drawing/2014/main" id="{2F508693-D33D-E60C-5A78-3B40083F19E4}"/>
              </a:ext>
            </a:extLst>
          </p:cNvPr>
          <p:cNvPicPr>
            <a:picLocks noChangeAspect="1"/>
          </p:cNvPicPr>
          <p:nvPr/>
        </p:nvPicPr>
        <p:blipFill>
          <a:blip r:embed="rId3"/>
          <a:stretch>
            <a:fillRect/>
          </a:stretch>
        </p:blipFill>
        <p:spPr>
          <a:xfrm>
            <a:off x="2801947" y="2223114"/>
            <a:ext cx="6782007" cy="1866476"/>
          </a:xfrm>
          <a:prstGeom prst="rect">
            <a:avLst/>
          </a:prstGeom>
        </p:spPr>
      </p:pic>
      <p:pic>
        <p:nvPicPr>
          <p:cNvPr id="6" name="Picture 5" descr="A screenshot of a computer screen&#10;&#10;Description automatically generated">
            <a:extLst>
              <a:ext uri="{FF2B5EF4-FFF2-40B4-BE49-F238E27FC236}">
                <a16:creationId xmlns:a16="http://schemas.microsoft.com/office/drawing/2014/main" id="{6D876159-A762-0E27-53A2-7C0A9019F603}"/>
              </a:ext>
            </a:extLst>
          </p:cNvPr>
          <p:cNvPicPr>
            <a:picLocks noChangeAspect="1"/>
          </p:cNvPicPr>
          <p:nvPr/>
        </p:nvPicPr>
        <p:blipFill>
          <a:blip r:embed="rId4"/>
          <a:stretch>
            <a:fillRect/>
          </a:stretch>
        </p:blipFill>
        <p:spPr>
          <a:xfrm>
            <a:off x="6263045" y="4843240"/>
            <a:ext cx="4947325" cy="1845325"/>
          </a:xfrm>
          <a:prstGeom prst="rect">
            <a:avLst/>
          </a:prstGeom>
        </p:spPr>
      </p:pic>
      <p:sp>
        <p:nvSpPr>
          <p:cNvPr id="9" name="Title 1">
            <a:extLst>
              <a:ext uri="{FF2B5EF4-FFF2-40B4-BE49-F238E27FC236}">
                <a16:creationId xmlns:a16="http://schemas.microsoft.com/office/drawing/2014/main" id="{9F50C406-33BA-6EBE-ACC6-E267FE1723B7}"/>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Arial" panose="020B0604020202020204" pitchFamily="34" charset="0"/>
                <a:cs typeface="Arial" panose="020B0604020202020204" pitchFamily="34" charset="0"/>
              </a:rPr>
              <a:t>Quantitative</a:t>
            </a:r>
            <a:r>
              <a:rPr lang="zh-CN" altLang="en-US">
                <a:solidFill>
                  <a:srgbClr val="AC8E68"/>
                </a:solidFill>
                <a:latin typeface="Arial" panose="020B0604020202020204" pitchFamily="34" charset="0"/>
                <a:cs typeface="Arial" panose="020B0604020202020204" pitchFamily="34" charset="0"/>
              </a:rPr>
              <a:t> </a:t>
            </a:r>
            <a:r>
              <a:rPr lang="en-US">
                <a:solidFill>
                  <a:srgbClr val="AC8E68"/>
                </a:solidFill>
                <a:latin typeface="Arial" panose="020B0604020202020204" pitchFamily="34" charset="0"/>
                <a:cs typeface="Arial" panose="020B0604020202020204" pitchFamily="34" charset="0"/>
              </a:rPr>
              <a:t>evaluation</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118182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C245C93-46FD-D7F2-764A-E779B289A1CC}"/>
              </a:ext>
            </a:extLst>
          </p:cNvPr>
          <p:cNvSpPr>
            <a:spLocks noGrp="1"/>
          </p:cNvSpPr>
          <p:nvPr>
            <p:ph idx="1"/>
          </p:nvPr>
        </p:nvSpPr>
        <p:spPr>
          <a:xfrm>
            <a:off x="696686" y="1154390"/>
            <a:ext cx="10515600" cy="5089104"/>
          </a:xfrm>
        </p:spPr>
        <p:txBody>
          <a:bodyPr>
            <a:normAutofit fontScale="85000" lnSpcReduction="20000"/>
          </a:bodyPr>
          <a:lstStyle/>
          <a:p>
            <a:r>
              <a:rPr lang="en-US" sz="2400" dirty="0">
                <a:latin typeface="Arial" panose="020B0604020202020204" pitchFamily="34" charset="0"/>
                <a:cs typeface="Arial" panose="020B0604020202020204" pitchFamily="34" charset="0"/>
              </a:rPr>
              <a:t>Methods for Deep Neural Networks and reinforcement </a:t>
            </a:r>
            <a:r>
              <a:rPr lang="en-US" sz="2400" dirty="0" err="1">
                <a:latin typeface="Arial" panose="020B0604020202020204" pitchFamily="34" charset="0"/>
                <a:cs typeface="Arial" panose="020B0604020202020204" pitchFamily="34" charset="0"/>
              </a:rPr>
              <a:t>learning</a:t>
            </a:r>
            <a:r>
              <a:rPr lang="en-US" altLang="zh-CN" sz="2400" dirty="0" err="1">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There</a:t>
            </a:r>
            <a:r>
              <a:rPr lang="en-US" sz="2400" dirty="0">
                <a:latin typeface="Arial" panose="020B0604020202020204" pitchFamily="34" charset="0"/>
                <a:cs typeface="Arial" panose="020B0604020202020204" pitchFamily="34" charset="0"/>
              </a:rPr>
              <a:t> are many interesting methods to discussed.</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Relationship between all these methods [1].</a:t>
            </a:r>
          </a:p>
          <a:p>
            <a:r>
              <a:rPr lang="en-US" sz="2400" dirty="0">
                <a:latin typeface="Arial" panose="020B0604020202020204" pitchFamily="34" charset="0"/>
                <a:cs typeface="Arial" panose="020B0604020202020204" pitchFamily="34" charset="0"/>
              </a:rPr>
              <a:t>Interactions with other responsibility areas (privacy, fairness, robustness)</a:t>
            </a:r>
          </a:p>
          <a:p>
            <a:r>
              <a:rPr lang="en-US" altLang="zh-CN" sz="2400" dirty="0">
                <a:latin typeface="Arial" panose="020B0604020202020204" pitchFamily="34" charset="0"/>
                <a:cs typeface="Arial" panose="020B0604020202020204" pitchFamily="34" charset="0"/>
              </a:rPr>
              <a:t>Interpreting</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Transformer</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and</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large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foundation</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models.</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Surveys:</a:t>
            </a:r>
          </a:p>
          <a:p>
            <a:pPr lvl="1"/>
            <a:r>
              <a:rPr lang="en-US" sz="2100" dirty="0">
                <a:latin typeface="Arial" panose="020B0604020202020204" pitchFamily="34" charset="0"/>
                <a:cs typeface="Arial" panose="020B0604020202020204" pitchFamily="34" charset="0"/>
              </a:rPr>
              <a:t>Techniques for Interpretable Machine Learning. CACM. 2020</a:t>
            </a:r>
          </a:p>
          <a:p>
            <a:pPr lvl="1"/>
            <a:r>
              <a:rPr lang="en-US" sz="2100" dirty="0">
                <a:effectLst/>
                <a:latin typeface="Arial" panose="020B0604020202020204" pitchFamily="34" charset="0"/>
                <a:cs typeface="Arial" panose="020B0604020202020204" pitchFamily="34" charset="0"/>
              </a:rPr>
              <a:t>A Multidisciplinary Survey and Framework for Design and Evaluation of Explainable AI Systems. ACM TIST 2020</a:t>
            </a:r>
          </a:p>
          <a:p>
            <a:pPr lvl="1"/>
            <a:r>
              <a:rPr lang="en-US" sz="2100" dirty="0">
                <a:effectLst/>
                <a:latin typeface="Arial" panose="020B0604020202020204" pitchFamily="34" charset="0"/>
                <a:cs typeface="Arial" panose="020B0604020202020204" pitchFamily="34" charset="0"/>
              </a:rPr>
              <a:t>Methods for interpreting and understanding deep neural networks. 2017</a:t>
            </a:r>
          </a:p>
          <a:p>
            <a:pPr lvl="1"/>
            <a:r>
              <a:rPr lang="en-US" sz="2100" dirty="0">
                <a:latin typeface="Arial" panose="020B0604020202020204" pitchFamily="34" charset="0"/>
                <a:cs typeface="Arial" panose="020B0604020202020204" pitchFamily="34" charset="0"/>
              </a:rPr>
              <a:t>Towards A Rigorous Science of Interpretable Machine Learning. 2017</a:t>
            </a:r>
          </a:p>
        </p:txBody>
      </p:sp>
      <p:sp>
        <p:nvSpPr>
          <p:cNvPr id="5" name="TextBox 4">
            <a:extLst>
              <a:ext uri="{FF2B5EF4-FFF2-40B4-BE49-F238E27FC236}">
                <a16:creationId xmlns:a16="http://schemas.microsoft.com/office/drawing/2014/main" id="{7DBA2422-E381-7BD1-7AE7-DDC19CC67346}"/>
              </a:ext>
            </a:extLst>
          </p:cNvPr>
          <p:cNvSpPr txBox="1"/>
          <p:nvPr/>
        </p:nvSpPr>
        <p:spPr>
          <a:xfrm>
            <a:off x="696686" y="5957730"/>
            <a:ext cx="8194964" cy="830997"/>
          </a:xfrm>
          <a:prstGeom prst="rect">
            <a:avLst/>
          </a:prstGeom>
          <a:noFill/>
        </p:spPr>
        <p:txBody>
          <a:bodyPr wrap="square">
            <a:spAutoFit/>
          </a:bodyPr>
          <a:lstStyle/>
          <a:p>
            <a:r>
              <a:rPr lang="en-US" sz="1200" dirty="0">
                <a:effectLst/>
                <a:latin typeface="Arial" panose="020B0604020202020204" pitchFamily="34" charset="0"/>
                <a:cs typeface="Arial" panose="020B0604020202020204" pitchFamily="34" charset="0"/>
              </a:rPr>
              <a:t>[1] A unified approach to interpreting model predictions</a:t>
            </a:r>
            <a:r>
              <a:rPr lang="en-US" sz="1200" dirty="0">
                <a:latin typeface="Arial" panose="020B0604020202020204" pitchFamily="34" charset="0"/>
                <a:cs typeface="Arial" panose="020B0604020202020204" pitchFamily="34" charset="0"/>
              </a:rPr>
              <a:t>. S. M. Lundberg, etc. </a:t>
            </a:r>
            <a:r>
              <a:rPr lang="en-US" sz="1200" dirty="0">
                <a:effectLst/>
                <a:latin typeface="Arial" panose="020B0604020202020204" pitchFamily="34" charset="0"/>
                <a:cs typeface="Arial" panose="020B0604020202020204" pitchFamily="34" charset="0"/>
              </a:rPr>
              <a:t>2017.</a:t>
            </a:r>
          </a:p>
          <a:p>
            <a:r>
              <a:rPr lang="en-US" sz="1200" dirty="0">
                <a:latin typeface="Arial" panose="020B0604020202020204" pitchFamily="34" charset="0"/>
                <a:cs typeface="Arial" panose="020B0604020202020204" pitchFamily="34" charset="0"/>
              </a:rPr>
              <a:t>Image Source: </a:t>
            </a:r>
          </a:p>
          <a:p>
            <a:r>
              <a:rPr lang="en-US" sz="1200" dirty="0">
                <a:latin typeface="Arial" panose="020B0604020202020204" pitchFamily="34" charset="0"/>
                <a:cs typeface="Arial" panose="020B0604020202020204" pitchFamily="34" charset="0"/>
              </a:rPr>
              <a:t>[2] Ten years after ImageNet: a 360° perspective on artificial intelligence. Sanjay Chawla, etc. 2023. </a:t>
            </a:r>
          </a:p>
          <a:p>
            <a:r>
              <a:rPr lang="en-US" sz="1200" dirty="0">
                <a:latin typeface="Arial" panose="020B0604020202020204" pitchFamily="34" charset="0"/>
                <a:cs typeface="Arial" panose="020B0604020202020204" pitchFamily="34" charset="0"/>
              </a:rPr>
              <a:t>[3] https://</a:t>
            </a:r>
            <a:r>
              <a:rPr lang="en-US" sz="1200" dirty="0" err="1">
                <a:latin typeface="Arial" panose="020B0604020202020204" pitchFamily="34" charset="0"/>
                <a:cs typeface="Arial" panose="020B0604020202020204" pitchFamily="34" charset="0"/>
              </a:rPr>
              <a:t>www.smithsonianmag.com</a:t>
            </a:r>
            <a:r>
              <a:rPr lang="en-US" sz="1200" dirty="0">
                <a:latin typeface="Arial" panose="020B0604020202020204" pitchFamily="34" charset="0"/>
                <a:cs typeface="Arial" panose="020B0604020202020204" pitchFamily="34" charset="0"/>
              </a:rPr>
              <a:t>/innovation/artificial-intelligence-is-now-used-predict-crime-is-it-biased-180968337/</a:t>
            </a:r>
          </a:p>
        </p:txBody>
      </p:sp>
      <p:pic>
        <p:nvPicPr>
          <p:cNvPr id="1026" name="Picture 2" descr="Defense against adversarial attacks in traffic sign images identification  based on 5G | EURASIP Journal on Wireless Communications and Networking |  Full Text">
            <a:extLst>
              <a:ext uri="{FF2B5EF4-FFF2-40B4-BE49-F238E27FC236}">
                <a16:creationId xmlns:a16="http://schemas.microsoft.com/office/drawing/2014/main" id="{448AA183-8F76-1DCD-2537-E5FC85A09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52" y="1627752"/>
            <a:ext cx="4453853" cy="1521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FB6AD08-AB28-3AB6-DEB3-AA1A23BA7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870" y="1627752"/>
            <a:ext cx="5233830" cy="152146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DE00D62-E9E9-F390-BBE7-8643A292EF3C}"/>
              </a:ext>
            </a:extLst>
          </p:cNvPr>
          <p:cNvSpPr txBox="1">
            <a:spLocks/>
          </p:cNvSpPr>
          <p:nvPr/>
        </p:nvSpPr>
        <p:spPr>
          <a:xfrm>
            <a:off x="280074" y="205995"/>
            <a:ext cx="11696336" cy="750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Arial" panose="020B0604020202020204" pitchFamily="34" charset="0"/>
                <a:cs typeface="Arial" panose="020B0604020202020204" pitchFamily="34" charset="0"/>
              </a:rPr>
              <a:t>Looking</a:t>
            </a:r>
            <a:r>
              <a:rPr lang="zh-CN" altLang="en-US">
                <a:solidFill>
                  <a:srgbClr val="AC8E68"/>
                </a:solidFill>
                <a:latin typeface="Arial" panose="020B0604020202020204" pitchFamily="34" charset="0"/>
                <a:cs typeface="Arial" panose="020B0604020202020204" pitchFamily="34" charset="0"/>
              </a:rPr>
              <a:t> </a:t>
            </a:r>
            <a:r>
              <a:rPr lang="en-US" altLang="zh-CN">
                <a:solidFill>
                  <a:srgbClr val="AC8E68"/>
                </a:solidFill>
                <a:latin typeface="Arial" panose="020B0604020202020204" pitchFamily="34" charset="0"/>
                <a:cs typeface="Arial" panose="020B0604020202020204" pitchFamily="34" charset="0"/>
              </a:rPr>
              <a:t>forward</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75321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C367A-8F19-10E5-A94D-D70EC42093F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758A69C-3500-7130-E5E7-B5C7B41DE075}"/>
              </a:ext>
            </a:extLst>
          </p:cNvPr>
          <p:cNvSpPr txBox="1">
            <a:spLocks/>
          </p:cNvSpPr>
          <p:nvPr/>
        </p:nvSpPr>
        <p:spPr>
          <a:xfrm>
            <a:off x="280074" y="205995"/>
            <a:ext cx="8729293" cy="750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Motivations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2" name="TextBox 1">
            <a:extLst>
              <a:ext uri="{FF2B5EF4-FFF2-40B4-BE49-F238E27FC236}">
                <a16:creationId xmlns:a16="http://schemas.microsoft.com/office/drawing/2014/main" id="{1B3C6B25-CE4C-FD80-69C6-CAC62688A7B5}"/>
              </a:ext>
            </a:extLst>
          </p:cNvPr>
          <p:cNvSpPr txBox="1"/>
          <p:nvPr/>
        </p:nvSpPr>
        <p:spPr>
          <a:xfrm>
            <a:off x="280073" y="1032293"/>
            <a:ext cx="11334983"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2200" dirty="0">
                <a:latin typeface="Microsoft YaHei UI" panose="020B0503020204020204" pitchFamily="34" charset="-122"/>
                <a:ea typeface="Microsoft YaHei UI" panose="020B0503020204020204" pitchFamily="34" charset="-122"/>
              </a:rPr>
              <a:t>To</a:t>
            </a:r>
            <a:r>
              <a:rPr lang="zh-CN" altLang="en-US" sz="2200" dirty="0">
                <a:latin typeface="Microsoft YaHei UI" panose="020B0503020204020204" pitchFamily="34" charset="-122"/>
                <a:ea typeface="Microsoft YaHei UI" panose="020B0503020204020204" pitchFamily="34" charset="-122"/>
              </a:rPr>
              <a:t> </a:t>
            </a:r>
            <a:r>
              <a:rPr lang="en-US" altLang="zh-CN" sz="2200" dirty="0">
                <a:latin typeface="Microsoft YaHei UI" panose="020B0503020204020204" pitchFamily="34" charset="-122"/>
                <a:ea typeface="Microsoft YaHei UI" panose="020B0503020204020204" pitchFamily="34" charset="-122"/>
              </a:rPr>
              <a:t>intervene:</a:t>
            </a:r>
            <a:r>
              <a:rPr lang="zh-CN" altLang="en-US" sz="2200" dirty="0">
                <a:latin typeface="Microsoft YaHei UI" panose="020B0503020204020204" pitchFamily="34" charset="-122"/>
                <a:ea typeface="Microsoft YaHei UI" panose="020B0503020204020204" pitchFamily="34" charset="-122"/>
              </a:rPr>
              <a:t> </a:t>
            </a:r>
            <a:r>
              <a:rPr lang="en-US" altLang="zh-CN" sz="2200" dirty="0">
                <a:latin typeface="Microsoft YaHei UI" panose="020B0503020204020204" pitchFamily="34" charset="-122"/>
                <a:ea typeface="Microsoft YaHei UI" panose="020B0503020204020204" pitchFamily="34" charset="-122"/>
              </a:rPr>
              <a:t>w</a:t>
            </a:r>
            <a:r>
              <a:rPr lang="en-US" sz="2200" dirty="0">
                <a:latin typeface="Microsoft YaHei UI" panose="020B0503020204020204" pitchFamily="34" charset="-122"/>
                <a:ea typeface="Microsoft YaHei UI" panose="020B0503020204020204" pitchFamily="34" charset="-122"/>
              </a:rPr>
              <a:t>hen an AI model makes a decision that impacts a person's life, it's essential to </a:t>
            </a:r>
            <a:r>
              <a:rPr lang="en-US" sz="2200" b="1" dirty="0">
                <a:solidFill>
                  <a:srgbClr val="FF0000"/>
                </a:solidFill>
                <a:latin typeface="Microsoft YaHei UI" panose="020B0503020204020204" pitchFamily="34" charset="-122"/>
                <a:ea typeface="Microsoft YaHei UI" panose="020B0503020204020204" pitchFamily="34" charset="-122"/>
              </a:rPr>
              <a:t>override </a:t>
            </a:r>
            <a:r>
              <a:rPr lang="en-US" sz="2200" dirty="0">
                <a:latin typeface="Microsoft YaHei UI" panose="020B0503020204020204" pitchFamily="34" charset="-122"/>
                <a:ea typeface="Microsoft YaHei UI" panose="020B0503020204020204" pitchFamily="34" charset="-122"/>
              </a:rPr>
              <a:t>that decision.</a:t>
            </a:r>
          </a:p>
          <a:p>
            <a:pPr marL="742950" lvl="1" indent="-285750">
              <a:buFont typeface="Arial" panose="020B0604020202020204" pitchFamily="34" charset="0"/>
              <a:buChar char="•"/>
            </a:pPr>
            <a:r>
              <a:rPr lang="en-US" altLang="zh-CN" sz="2000" dirty="0">
                <a:latin typeface="Microsoft YaHei UI" panose="020B0503020204020204" pitchFamily="34" charset="-122"/>
                <a:ea typeface="Microsoft YaHei UI" panose="020B0503020204020204" pitchFamily="34" charset="-122"/>
              </a:rPr>
              <a:t>A</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c</a:t>
            </a:r>
            <a:r>
              <a:rPr lang="en-US" sz="2000" dirty="0">
                <a:latin typeface="Microsoft YaHei UI" panose="020B0503020204020204" pitchFamily="34" charset="-122"/>
                <a:ea typeface="Microsoft YaHei UI" panose="020B0503020204020204" pitchFamily="34" charset="-122"/>
              </a:rPr>
              <a:t>lear explanation of why the decision was made </a:t>
            </a:r>
            <a:r>
              <a:rPr lang="en-US" altLang="zh-CN" sz="2000" dirty="0">
                <a:latin typeface="Microsoft YaHei UI" panose="020B0503020204020204" pitchFamily="34" charset="-122"/>
                <a:ea typeface="Microsoft YaHei UI" panose="020B0503020204020204" pitchFamily="34" charset="-122"/>
              </a:rPr>
              <a:t>helps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with</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intervention</a:t>
            </a:r>
            <a:r>
              <a:rPr lang="en-US" sz="2000" dirty="0">
                <a:latin typeface="Microsoft YaHei UI" panose="020B0503020204020204" pitchFamily="34" charset="-122"/>
                <a:ea typeface="Microsoft YaHei UI" panose="020B0503020204020204" pitchFamily="34" charset="-122"/>
              </a:rPr>
              <a:t>.</a:t>
            </a:r>
          </a:p>
        </p:txBody>
      </p:sp>
      <p:pic>
        <p:nvPicPr>
          <p:cNvPr id="6148" name="Picture 4" descr="How are FICO Scores Calculated? | myFICO">
            <a:extLst>
              <a:ext uri="{FF2B5EF4-FFF2-40B4-BE49-F238E27FC236}">
                <a16:creationId xmlns:a16="http://schemas.microsoft.com/office/drawing/2014/main" id="{066668FF-8E98-682E-B1D7-BAD1FE501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262" y="2547705"/>
            <a:ext cx="2356235" cy="2281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1E5E762-85D3-CED9-CD80-1D6F553BA5BA}"/>
              </a:ext>
            </a:extLst>
          </p:cNvPr>
          <p:cNvSpPr txBox="1"/>
          <p:nvPr/>
        </p:nvSpPr>
        <p:spPr>
          <a:xfrm>
            <a:off x="4780551" y="2117503"/>
            <a:ext cx="2677656" cy="369332"/>
          </a:xfrm>
          <a:prstGeom prst="rect">
            <a:avLst/>
          </a:prstGeom>
          <a:noFill/>
        </p:spPr>
        <p:txBody>
          <a:bodyPr wrap="none" rtlCol="0">
            <a:spAutoFit/>
          </a:bodyPr>
          <a:lstStyle/>
          <a:p>
            <a:r>
              <a:rPr lang="en-US" altLang="zh-CN"/>
              <a:t>Global</a:t>
            </a:r>
            <a:r>
              <a:rPr lang="zh-CN" altLang="en-US"/>
              <a:t> </a:t>
            </a:r>
            <a:r>
              <a:rPr lang="en-US" altLang="zh-CN"/>
              <a:t>evaluation</a:t>
            </a:r>
            <a:r>
              <a:rPr lang="zh-CN" altLang="en-US"/>
              <a:t> </a:t>
            </a:r>
            <a:r>
              <a:rPr lang="en-US" altLang="zh-CN"/>
              <a:t>factors</a:t>
            </a:r>
          </a:p>
        </p:txBody>
      </p:sp>
      <p:sp>
        <p:nvSpPr>
          <p:cNvPr id="5" name="TextBox 4">
            <a:extLst>
              <a:ext uri="{FF2B5EF4-FFF2-40B4-BE49-F238E27FC236}">
                <a16:creationId xmlns:a16="http://schemas.microsoft.com/office/drawing/2014/main" id="{3D8457BC-7A19-39EC-9659-59D713939994}"/>
              </a:ext>
            </a:extLst>
          </p:cNvPr>
          <p:cNvSpPr txBox="1"/>
          <p:nvPr/>
        </p:nvSpPr>
        <p:spPr>
          <a:xfrm>
            <a:off x="980758" y="2117503"/>
            <a:ext cx="2606996" cy="369332"/>
          </a:xfrm>
          <a:prstGeom prst="rect">
            <a:avLst/>
          </a:prstGeom>
          <a:noFill/>
        </p:spPr>
        <p:txBody>
          <a:bodyPr wrap="none" rtlCol="0">
            <a:spAutoFit/>
          </a:bodyPr>
          <a:lstStyle/>
          <a:p>
            <a:r>
              <a:rPr lang="en-US" altLang="zh-CN"/>
              <a:t>A</a:t>
            </a:r>
            <a:r>
              <a:rPr lang="zh-CN" altLang="en-US"/>
              <a:t> </a:t>
            </a:r>
            <a:r>
              <a:rPr lang="en-US" altLang="zh-CN"/>
              <a:t>credit</a:t>
            </a:r>
            <a:r>
              <a:rPr lang="zh-CN" altLang="en-US"/>
              <a:t> </a:t>
            </a:r>
            <a:r>
              <a:rPr lang="en-US" altLang="zh-CN"/>
              <a:t>card</a:t>
            </a:r>
            <a:r>
              <a:rPr lang="zh-CN" altLang="en-US"/>
              <a:t> </a:t>
            </a:r>
            <a:r>
              <a:rPr lang="en-US" altLang="zh-CN"/>
              <a:t>application</a:t>
            </a:r>
            <a:endParaRPr lang="en-CN"/>
          </a:p>
        </p:txBody>
      </p:sp>
      <p:pic>
        <p:nvPicPr>
          <p:cNvPr id="6150" name="Picture 6" descr="Applying For Credit Cards - Low Interest Credit">
            <a:extLst>
              <a:ext uri="{FF2B5EF4-FFF2-40B4-BE49-F238E27FC236}">
                <a16:creationId xmlns:a16="http://schemas.microsoft.com/office/drawing/2014/main" id="{F5271313-EABE-F4BE-A50A-CCB72AD0D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139" y="2739787"/>
            <a:ext cx="2356235" cy="1571551"/>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a:extLst>
              <a:ext uri="{FF2B5EF4-FFF2-40B4-BE49-F238E27FC236}">
                <a16:creationId xmlns:a16="http://schemas.microsoft.com/office/drawing/2014/main" id="{3216D1F5-553E-F203-CBAD-37C86B803FEF}"/>
              </a:ext>
            </a:extLst>
          </p:cNvPr>
          <p:cNvSpPr/>
          <p:nvPr/>
        </p:nvSpPr>
        <p:spPr>
          <a:xfrm>
            <a:off x="4086603" y="3278132"/>
            <a:ext cx="358923" cy="273465"/>
          </a:xfrm>
          <a:prstGeom prst="rightArrow">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6152" name="Picture 8" descr="Does Getting Denied for a Credit Card Hurt Your Score?">
            <a:extLst>
              <a:ext uri="{FF2B5EF4-FFF2-40B4-BE49-F238E27FC236}">
                <a16:creationId xmlns:a16="http://schemas.microsoft.com/office/drawing/2014/main" id="{47B3D80E-0592-298B-16A7-D3CD9B6BAB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165" y="2739787"/>
            <a:ext cx="2886434" cy="1623619"/>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a:extLst>
              <a:ext uri="{FF2B5EF4-FFF2-40B4-BE49-F238E27FC236}">
                <a16:creationId xmlns:a16="http://schemas.microsoft.com/office/drawing/2014/main" id="{9BEA6A81-A29E-3606-B047-259B1842B213}"/>
              </a:ext>
            </a:extLst>
          </p:cNvPr>
          <p:cNvSpPr/>
          <p:nvPr/>
        </p:nvSpPr>
        <p:spPr>
          <a:xfrm>
            <a:off x="7613771" y="3278132"/>
            <a:ext cx="358923" cy="273465"/>
          </a:xfrm>
          <a:prstGeom prst="rightArrow">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6154" name="Picture 10" descr="Emoji With Question Mark PNG Transparent Images Free Download | Vector  Files | Pngtree">
            <a:extLst>
              <a:ext uri="{FF2B5EF4-FFF2-40B4-BE49-F238E27FC236}">
                <a16:creationId xmlns:a16="http://schemas.microsoft.com/office/drawing/2014/main" id="{53116E62-F0B8-FEEB-F07C-D26EA623AA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9208" y="4363406"/>
            <a:ext cx="1251857" cy="1251857"/>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a:extLst>
              <a:ext uri="{FF2B5EF4-FFF2-40B4-BE49-F238E27FC236}">
                <a16:creationId xmlns:a16="http://schemas.microsoft.com/office/drawing/2014/main" id="{33A2EA23-7A14-AC2C-7DA8-BBE7FAD5C0FB}"/>
              </a:ext>
            </a:extLst>
          </p:cNvPr>
          <p:cNvSpPr/>
          <p:nvPr/>
        </p:nvSpPr>
        <p:spPr>
          <a:xfrm rot="5400000">
            <a:off x="9053724" y="4829137"/>
            <a:ext cx="358923" cy="273465"/>
          </a:xfrm>
          <a:prstGeom prst="rightArrow">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14" name="Group 13">
            <a:extLst>
              <a:ext uri="{FF2B5EF4-FFF2-40B4-BE49-F238E27FC236}">
                <a16:creationId xmlns:a16="http://schemas.microsoft.com/office/drawing/2014/main" id="{7C4F07AC-2335-6202-5B59-9B1FC1C9036D}"/>
              </a:ext>
            </a:extLst>
          </p:cNvPr>
          <p:cNvGrpSpPr/>
          <p:nvPr/>
        </p:nvGrpSpPr>
        <p:grpSpPr>
          <a:xfrm>
            <a:off x="924866" y="4784778"/>
            <a:ext cx="7047828" cy="1477328"/>
            <a:chOff x="4030685" y="2107411"/>
            <a:chExt cx="7047828" cy="1477328"/>
          </a:xfrm>
        </p:grpSpPr>
        <p:sp>
          <p:nvSpPr>
            <p:cNvPr id="10" name="TextBox 9">
              <a:extLst>
                <a:ext uri="{FF2B5EF4-FFF2-40B4-BE49-F238E27FC236}">
                  <a16:creationId xmlns:a16="http://schemas.microsoft.com/office/drawing/2014/main" id="{E3C6F315-6BA0-D207-7040-27B0F66B2899}"/>
                </a:ext>
              </a:extLst>
            </p:cNvPr>
            <p:cNvSpPr txBox="1"/>
            <p:nvPr/>
          </p:nvSpPr>
          <p:spPr>
            <a:xfrm>
              <a:off x="8060842" y="2185156"/>
              <a:ext cx="3017671" cy="1200329"/>
            </a:xfrm>
            <a:prstGeom prst="rect">
              <a:avLst/>
            </a:prstGeom>
            <a:noFill/>
          </p:spPr>
          <p:txBody>
            <a:bodyPr wrap="square" rtlCol="0">
              <a:spAutoFit/>
            </a:bodyPr>
            <a:lstStyle/>
            <a:p>
              <a:r>
                <a:rPr lang="en-US" altLang="zh-CN" b="1" dirty="0"/>
                <a:t>Explanation:</a:t>
              </a:r>
              <a:r>
                <a:rPr lang="zh-CN" altLang="en-US" b="1" dirty="0"/>
                <a:t> </a:t>
              </a:r>
              <a:r>
                <a:rPr lang="en-US" altLang="zh-CN" i="1" u="sng" dirty="0"/>
                <a:t>the</a:t>
              </a:r>
              <a:r>
                <a:rPr lang="zh-CN" altLang="en-US" i="1" u="sng" dirty="0"/>
                <a:t> </a:t>
              </a:r>
              <a:r>
                <a:rPr lang="en-US" altLang="zh-CN" i="1" u="sng" dirty="0"/>
                <a:t>case</a:t>
              </a:r>
              <a:r>
                <a:rPr lang="zh-CN" altLang="en-US" i="1" u="sng" dirty="0"/>
                <a:t> </a:t>
              </a:r>
              <a:r>
                <a:rPr lang="en-US" altLang="zh-CN" i="1" u="sng" dirty="0"/>
                <a:t>is</a:t>
              </a:r>
              <a:r>
                <a:rPr lang="zh-CN" altLang="en-US" i="1" u="sng" dirty="0"/>
                <a:t> </a:t>
              </a:r>
              <a:r>
                <a:rPr lang="en-US" altLang="zh-CN" i="1" u="sng" dirty="0"/>
                <a:t>denied</a:t>
              </a:r>
              <a:r>
                <a:rPr lang="zh-CN" altLang="en-US" i="1" u="sng" dirty="0"/>
                <a:t> </a:t>
              </a:r>
              <a:r>
                <a:rPr lang="en-US" altLang="zh-CN" i="1" u="sng" dirty="0"/>
                <a:t>because</a:t>
              </a:r>
              <a:r>
                <a:rPr lang="zh-CN" altLang="en-US" i="1" u="sng" dirty="0"/>
                <a:t> </a:t>
              </a:r>
              <a:r>
                <a:rPr lang="en-US" altLang="zh-CN" i="1" u="sng" dirty="0"/>
                <a:t>you</a:t>
              </a:r>
              <a:r>
                <a:rPr lang="zh-CN" altLang="en-US" i="1" u="sng" dirty="0"/>
                <a:t> </a:t>
              </a:r>
              <a:r>
                <a:rPr lang="en-US" altLang="zh-CN" i="1" u="sng" dirty="0"/>
                <a:t>owe</a:t>
              </a:r>
              <a:br>
                <a:rPr lang="en-CN" altLang="zh-CN" i="1" u="sng" dirty="0"/>
              </a:br>
              <a:r>
                <a:rPr lang="en-CN" altLang="zh-CN" i="1" u="sng" dirty="0"/>
                <a:t>too</a:t>
              </a:r>
              <a:r>
                <a:rPr lang="zh-CN" altLang="en-US" i="1" u="sng" dirty="0"/>
                <a:t> </a:t>
              </a:r>
              <a:r>
                <a:rPr lang="en-US" altLang="zh-CN" i="1" u="sng" dirty="0"/>
                <a:t>much,</a:t>
              </a:r>
              <a:r>
                <a:rPr lang="zh-CN" altLang="en-US" i="1" u="sng" dirty="0"/>
                <a:t> </a:t>
              </a:r>
              <a:r>
                <a:rPr lang="en-US" altLang="zh-CN" i="1" u="sng" dirty="0"/>
                <a:t>and</a:t>
              </a:r>
              <a:r>
                <a:rPr lang="zh-CN" altLang="en-US" i="1" u="sng" dirty="0"/>
                <a:t> </a:t>
              </a:r>
              <a:r>
                <a:rPr lang="en-US" altLang="zh-CN" i="1" u="sng" dirty="0"/>
                <a:t>reducing</a:t>
              </a:r>
              <a:r>
                <a:rPr lang="zh-CN" altLang="en-US" i="1" u="sng" dirty="0"/>
                <a:t> </a:t>
              </a:r>
              <a:r>
                <a:rPr lang="en-US" altLang="zh-CN" i="1" u="sng" dirty="0"/>
                <a:t>that</a:t>
              </a:r>
              <a:r>
                <a:rPr lang="zh-CN" altLang="en-US" i="1" u="sng" dirty="0"/>
                <a:t> </a:t>
              </a:r>
              <a:r>
                <a:rPr lang="en-US" altLang="zh-CN" i="1" u="sng" dirty="0"/>
                <a:t>by</a:t>
              </a:r>
              <a:r>
                <a:rPr lang="zh-CN" altLang="en-US" i="1" u="sng" dirty="0"/>
                <a:t> </a:t>
              </a:r>
              <a:r>
                <a:rPr lang="en-US" altLang="zh-CN" i="1" u="sng" dirty="0"/>
                <a:t>50%</a:t>
              </a:r>
              <a:r>
                <a:rPr lang="zh-CN" altLang="en-US" i="1" u="sng" dirty="0"/>
                <a:t> </a:t>
              </a:r>
              <a:r>
                <a:rPr lang="en-US" altLang="zh-CN" i="1" u="sng" dirty="0"/>
                <a:t>will</a:t>
              </a:r>
              <a:r>
                <a:rPr lang="zh-CN" altLang="en-US" i="1" u="sng" dirty="0"/>
                <a:t> </a:t>
              </a:r>
              <a:r>
                <a:rPr lang="en-US" altLang="zh-CN" i="1" u="sng" dirty="0"/>
                <a:t>be</a:t>
              </a:r>
              <a:r>
                <a:rPr lang="zh-CN" altLang="en-US" i="1" u="sng" dirty="0"/>
                <a:t> </a:t>
              </a:r>
              <a:r>
                <a:rPr lang="en-US" altLang="zh-CN" i="1" u="sng" dirty="0"/>
                <a:t>helpful.</a:t>
              </a:r>
            </a:p>
          </p:txBody>
        </p:sp>
        <p:sp>
          <p:nvSpPr>
            <p:cNvPr id="12" name="Right Arrow 11">
              <a:extLst>
                <a:ext uri="{FF2B5EF4-FFF2-40B4-BE49-F238E27FC236}">
                  <a16:creationId xmlns:a16="http://schemas.microsoft.com/office/drawing/2014/main" id="{387AE60B-8BB5-44DC-B3C9-9EEF0CF0159E}"/>
                </a:ext>
              </a:extLst>
            </p:cNvPr>
            <p:cNvSpPr/>
            <p:nvPr/>
          </p:nvSpPr>
          <p:spPr>
            <a:xfrm rot="10800000">
              <a:off x="7526685" y="2709342"/>
              <a:ext cx="358923" cy="273465"/>
            </a:xfrm>
            <a:prstGeom prst="rightArrow">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3" name="TextBox 12">
              <a:extLst>
                <a:ext uri="{FF2B5EF4-FFF2-40B4-BE49-F238E27FC236}">
                  <a16:creationId xmlns:a16="http://schemas.microsoft.com/office/drawing/2014/main" id="{63EF4A37-05B5-7675-EB6F-D5F69DAFBB13}"/>
                </a:ext>
              </a:extLst>
            </p:cNvPr>
            <p:cNvSpPr txBox="1"/>
            <p:nvPr/>
          </p:nvSpPr>
          <p:spPr>
            <a:xfrm>
              <a:off x="4030685" y="2107411"/>
              <a:ext cx="2939010" cy="1477328"/>
            </a:xfrm>
            <a:prstGeom prst="rect">
              <a:avLst/>
            </a:prstGeom>
            <a:noFill/>
            <a:ln>
              <a:solidFill>
                <a:schemeClr val="bg1">
                  <a:lumMod val="65000"/>
                </a:schemeClr>
              </a:solidFill>
            </a:ln>
          </p:spPr>
          <p:txBody>
            <a:bodyPr wrap="none" rtlCol="0">
              <a:spAutoFit/>
            </a:bodyPr>
            <a:lstStyle/>
            <a:p>
              <a:r>
                <a:rPr lang="en-US" altLang="zh-CN" dirty="0"/>
                <a:t>Interventions:</a:t>
              </a:r>
            </a:p>
            <a:p>
              <a:pPr marL="342900" indent="-342900">
                <a:buAutoNum type="arabicParenR"/>
              </a:pPr>
              <a:r>
                <a:rPr lang="en-US" altLang="zh-CN" dirty="0"/>
                <a:t>Reduce</a:t>
              </a:r>
              <a:r>
                <a:rPr lang="zh-CN" altLang="en-US" dirty="0"/>
                <a:t> </a:t>
              </a:r>
              <a:r>
                <a:rPr lang="en-US" altLang="zh-CN" dirty="0"/>
                <a:t>electricity</a:t>
              </a:r>
              <a:r>
                <a:rPr lang="zh-CN" altLang="en-US" dirty="0"/>
                <a:t> </a:t>
              </a:r>
              <a:r>
                <a:rPr lang="en-US" altLang="zh-CN" dirty="0"/>
                <a:t>bill</a:t>
              </a:r>
            </a:p>
            <a:p>
              <a:pPr marL="342900" indent="-342900">
                <a:buAutoNum type="arabicParenR"/>
              </a:pPr>
              <a:r>
                <a:rPr lang="en-US" altLang="zh-CN" dirty="0"/>
                <a:t>Less</a:t>
              </a:r>
              <a:r>
                <a:rPr lang="zh-CN" altLang="en-US" dirty="0"/>
                <a:t> </a:t>
              </a:r>
              <a:r>
                <a:rPr lang="en-US" altLang="zh-CN" dirty="0"/>
                <a:t>dining</a:t>
              </a:r>
              <a:r>
                <a:rPr lang="zh-CN" altLang="en-US" dirty="0"/>
                <a:t> </a:t>
              </a:r>
              <a:r>
                <a:rPr lang="en-US" altLang="zh-CN" dirty="0"/>
                <a:t>out</a:t>
              </a:r>
            </a:p>
            <a:p>
              <a:pPr marL="342900" indent="-342900">
                <a:buAutoNum type="arabicParenR"/>
              </a:pPr>
              <a:r>
                <a:rPr lang="en-US" altLang="zh-CN" dirty="0"/>
                <a:t>No</a:t>
              </a:r>
              <a:r>
                <a:rPr lang="zh-CN" altLang="en-US" dirty="0"/>
                <a:t> </a:t>
              </a:r>
              <a:r>
                <a:rPr lang="en-US" altLang="zh-CN" dirty="0"/>
                <a:t>purchase</a:t>
              </a:r>
              <a:r>
                <a:rPr lang="zh-CN" altLang="en-US" dirty="0"/>
                <a:t> </a:t>
              </a:r>
              <a:r>
                <a:rPr lang="en-US" altLang="zh-CN" dirty="0"/>
                <a:t>of</a:t>
              </a:r>
              <a:r>
                <a:rPr lang="zh-CN" altLang="en-US" dirty="0"/>
                <a:t> </a:t>
              </a:r>
              <a:r>
                <a:rPr lang="en-US" altLang="zh-CN" dirty="0"/>
                <a:t>luxuries.</a:t>
              </a:r>
            </a:p>
            <a:p>
              <a:pPr marL="342900" indent="-342900">
                <a:buAutoNum type="arabicParenR"/>
              </a:pPr>
              <a:r>
                <a:rPr lang="en-US" dirty="0"/>
                <a:t>……</a:t>
              </a:r>
              <a:endParaRPr lang="en-CN" dirty="0"/>
            </a:p>
          </p:txBody>
        </p:sp>
      </p:grpSp>
      <p:sp>
        <p:nvSpPr>
          <p:cNvPr id="15" name="Right Arrow 14">
            <a:extLst>
              <a:ext uri="{FF2B5EF4-FFF2-40B4-BE49-F238E27FC236}">
                <a16:creationId xmlns:a16="http://schemas.microsoft.com/office/drawing/2014/main" id="{1245469A-B4D7-FD50-2EB7-570E2D17DACA}"/>
              </a:ext>
            </a:extLst>
          </p:cNvPr>
          <p:cNvSpPr/>
          <p:nvPr/>
        </p:nvSpPr>
        <p:spPr>
          <a:xfrm rot="10800000">
            <a:off x="7905987" y="5386709"/>
            <a:ext cx="358923" cy="273465"/>
          </a:xfrm>
          <a:prstGeom prst="rightArrow">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6" name="Right Arrow 15">
            <a:extLst>
              <a:ext uri="{FF2B5EF4-FFF2-40B4-BE49-F238E27FC236}">
                <a16:creationId xmlns:a16="http://schemas.microsoft.com/office/drawing/2014/main" id="{E9BC5843-8CFF-A720-8637-E3DE098BAD32}"/>
              </a:ext>
            </a:extLst>
          </p:cNvPr>
          <p:cNvSpPr/>
          <p:nvPr/>
        </p:nvSpPr>
        <p:spPr>
          <a:xfrm rot="16200000">
            <a:off x="2084199" y="4429235"/>
            <a:ext cx="358923" cy="273465"/>
          </a:xfrm>
          <a:prstGeom prst="rightArrow">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8" name="TextBox 17">
            <a:extLst>
              <a:ext uri="{FF2B5EF4-FFF2-40B4-BE49-F238E27FC236}">
                <a16:creationId xmlns:a16="http://schemas.microsoft.com/office/drawing/2014/main" id="{C4EB4244-FCAF-0560-C190-7EB9AABC9B92}"/>
              </a:ext>
            </a:extLst>
          </p:cNvPr>
          <p:cNvSpPr txBox="1"/>
          <p:nvPr/>
        </p:nvSpPr>
        <p:spPr>
          <a:xfrm>
            <a:off x="2439969" y="4395772"/>
            <a:ext cx="1404674" cy="369332"/>
          </a:xfrm>
          <a:prstGeom prst="rect">
            <a:avLst/>
          </a:prstGeom>
          <a:noFill/>
        </p:spPr>
        <p:txBody>
          <a:bodyPr wrap="square">
            <a:spAutoFit/>
          </a:bodyPr>
          <a:lstStyle/>
          <a:p>
            <a:r>
              <a:rPr lang="en-US" altLang="zh-CN" b="1">
                <a:solidFill>
                  <a:srgbClr val="FF0000"/>
                </a:solidFill>
              </a:rPr>
              <a:t>Apply</a:t>
            </a:r>
            <a:r>
              <a:rPr lang="zh-CN" altLang="en-US" b="1">
                <a:solidFill>
                  <a:srgbClr val="FF0000"/>
                </a:solidFill>
              </a:rPr>
              <a:t> </a:t>
            </a:r>
            <a:r>
              <a:rPr lang="en-US" altLang="zh-CN" b="1">
                <a:solidFill>
                  <a:srgbClr val="FF0000"/>
                </a:solidFill>
              </a:rPr>
              <a:t>again</a:t>
            </a:r>
            <a:endParaRPr lang="en-CN" b="1">
              <a:solidFill>
                <a:srgbClr val="FF0000"/>
              </a:solidFill>
            </a:endParaRPr>
          </a:p>
        </p:txBody>
      </p:sp>
      <p:sp>
        <p:nvSpPr>
          <p:cNvPr id="4" name="TextBox 3">
            <a:extLst>
              <a:ext uri="{FF2B5EF4-FFF2-40B4-BE49-F238E27FC236}">
                <a16:creationId xmlns:a16="http://schemas.microsoft.com/office/drawing/2014/main" id="{BACB1B10-645B-FAC5-3C12-5A0A1F6533E5}"/>
              </a:ext>
            </a:extLst>
          </p:cNvPr>
          <p:cNvSpPr txBox="1"/>
          <p:nvPr/>
        </p:nvSpPr>
        <p:spPr>
          <a:xfrm>
            <a:off x="4028392" y="5997798"/>
            <a:ext cx="8224456" cy="830997"/>
          </a:xfrm>
          <a:prstGeom prst="rect">
            <a:avLst/>
          </a:prstGeom>
          <a:noFill/>
        </p:spPr>
        <p:txBody>
          <a:bodyPr wrap="square" rtlCol="0">
            <a:spAutoFit/>
          </a:bodyPr>
          <a:lstStyle/>
          <a:p>
            <a:r>
              <a:rPr lang="en-US" altLang="zh-CN" sz="1200" dirty="0"/>
              <a:t>Image Source: </a:t>
            </a:r>
          </a:p>
          <a:p>
            <a:r>
              <a:rPr lang="en-US" altLang="zh-CN" sz="1200" dirty="0"/>
              <a:t>[1] https://</a:t>
            </a:r>
            <a:r>
              <a:rPr lang="en-US" altLang="zh-CN" sz="1200" dirty="0" err="1"/>
              <a:t>www.dreamstime.com</a:t>
            </a:r>
            <a:r>
              <a:rPr lang="en-US" altLang="zh-CN" sz="1200" dirty="0"/>
              <a:t>/stock-photography-hand-signing-fictitious-credit-card-application-image16568402</a:t>
            </a:r>
          </a:p>
          <a:p>
            <a:r>
              <a:rPr lang="en-US" altLang="zh-CN" sz="1200" dirty="0"/>
              <a:t>[2] https://www.myfico.com/credit-education/whats-in-your-credit-score</a:t>
            </a:r>
          </a:p>
          <a:p>
            <a:r>
              <a:rPr lang="en-US" altLang="zh-CN" sz="1200" dirty="0"/>
              <a:t>[3] https://</a:t>
            </a:r>
            <a:r>
              <a:rPr lang="en-US" altLang="zh-CN" sz="1200" dirty="0" err="1"/>
              <a:t>creditmergency.com</a:t>
            </a:r>
            <a:r>
              <a:rPr lang="en-US" altLang="zh-CN" sz="1200" dirty="0"/>
              <a:t>/why-was-my-credit-card-application-denied/</a:t>
            </a:r>
          </a:p>
        </p:txBody>
      </p:sp>
    </p:spTree>
    <p:extLst>
      <p:ext uri="{BB962C8B-B14F-4D97-AF65-F5344CB8AC3E}">
        <p14:creationId xmlns:p14="http://schemas.microsoft.com/office/powerpoint/2010/main" val="100666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0F576-FC7C-CE71-8D6F-7D8B48E9475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D47B674-0D78-E50E-051F-C5F7976579B0}"/>
              </a:ext>
            </a:extLst>
          </p:cNvPr>
          <p:cNvSpPr txBox="1">
            <a:spLocks/>
          </p:cNvSpPr>
          <p:nvPr/>
        </p:nvSpPr>
        <p:spPr>
          <a:xfrm>
            <a:off x="280074" y="205995"/>
            <a:ext cx="8729293" cy="750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Motivations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2" name="TextBox 1">
            <a:extLst>
              <a:ext uri="{FF2B5EF4-FFF2-40B4-BE49-F238E27FC236}">
                <a16:creationId xmlns:a16="http://schemas.microsoft.com/office/drawing/2014/main" id="{F150E4E3-9F2B-3A95-6CE3-6E9F47A8F93F}"/>
              </a:ext>
            </a:extLst>
          </p:cNvPr>
          <p:cNvSpPr txBox="1"/>
          <p:nvPr/>
        </p:nvSpPr>
        <p:spPr>
          <a:xfrm>
            <a:off x="280073" y="1032293"/>
            <a:ext cx="6587403" cy="3816429"/>
          </a:xfrm>
          <a:prstGeom prst="rect">
            <a:avLst/>
          </a:prstGeom>
          <a:noFill/>
        </p:spPr>
        <p:txBody>
          <a:bodyPr wrap="square" rtlCol="0">
            <a:spAutoFit/>
          </a:bodyPr>
          <a:lstStyle/>
          <a:p>
            <a:pPr marL="285750" indent="-285750">
              <a:buFont typeface="Arial" panose="020B0604020202020204" pitchFamily="34" charset="0"/>
              <a:buChar char="•"/>
            </a:pPr>
            <a:r>
              <a:rPr lang="en-US" altLang="zh-CN" sz="2200">
                <a:latin typeface="Microsoft YaHei UI" panose="020B0503020204020204" pitchFamily="34" charset="-122"/>
                <a:ea typeface="Microsoft YaHei UI" panose="020B0503020204020204" pitchFamily="34" charset="-122"/>
              </a:rPr>
              <a:t>Explainable</a:t>
            </a:r>
            <a:r>
              <a:rPr lang="zh-CN" altLang="en-US" sz="2200">
                <a:latin typeface="Microsoft YaHei UI" panose="020B0503020204020204" pitchFamily="34" charset="-122"/>
                <a:ea typeface="Microsoft YaHei UI" panose="020B0503020204020204" pitchFamily="34" charset="-122"/>
              </a:rPr>
              <a:t> </a:t>
            </a:r>
            <a:r>
              <a:rPr lang="en-US" altLang="zh-CN" sz="2200">
                <a:latin typeface="Microsoft YaHei UI" panose="020B0503020204020204" pitchFamily="34" charset="-122"/>
                <a:ea typeface="Microsoft YaHei UI" panose="020B0503020204020204" pitchFamily="34" charset="-122"/>
              </a:rPr>
              <a:t>financial</a:t>
            </a:r>
            <a:r>
              <a:rPr lang="zh-CN" altLang="en-US" sz="2200">
                <a:latin typeface="Microsoft YaHei UI" panose="020B0503020204020204" pitchFamily="34" charset="-122"/>
                <a:ea typeface="Microsoft YaHei UI" panose="020B0503020204020204" pitchFamily="34" charset="-122"/>
              </a:rPr>
              <a:t> </a:t>
            </a:r>
            <a:r>
              <a:rPr lang="en-US" altLang="zh-CN" sz="2200">
                <a:latin typeface="Microsoft YaHei UI" panose="020B0503020204020204" pitchFamily="34" charset="-122"/>
                <a:ea typeface="Microsoft YaHei UI" panose="020B0503020204020204" pitchFamily="34" charset="-122"/>
              </a:rPr>
              <a:t>fraud</a:t>
            </a:r>
            <a:r>
              <a:rPr lang="zh-CN" altLang="en-US" sz="2200">
                <a:latin typeface="Microsoft YaHei UI" panose="020B0503020204020204" pitchFamily="34" charset="-122"/>
                <a:ea typeface="Microsoft YaHei UI" panose="020B0503020204020204" pitchFamily="34" charset="-122"/>
              </a:rPr>
              <a:t> </a:t>
            </a:r>
            <a:r>
              <a:rPr lang="en-US" altLang="zh-CN" sz="2200">
                <a:latin typeface="Microsoft YaHei UI" panose="020B0503020204020204" pitchFamily="34" charset="-122"/>
                <a:ea typeface="Microsoft YaHei UI" panose="020B0503020204020204" pitchFamily="34" charset="-122"/>
              </a:rPr>
              <a:t>intervention</a:t>
            </a:r>
          </a:p>
          <a:p>
            <a:pPr marL="742950" lvl="1" indent="-285750">
              <a:buFont typeface="Arial" panose="020B0604020202020204" pitchFamily="34" charset="0"/>
              <a:buChar char="•"/>
            </a:pPr>
            <a:r>
              <a:rPr lang="en-CN" sz="2000">
                <a:latin typeface="Microsoft YaHei UI" panose="020B0503020204020204" pitchFamily="34" charset="-122"/>
                <a:ea typeface="Microsoft YaHei UI" panose="020B0503020204020204" pitchFamily="34" charset="-122"/>
              </a:rPr>
              <a:t>De</a:t>
            </a:r>
            <a:r>
              <a:rPr lang="en-US" altLang="zh-CN" sz="2000">
                <a:latin typeface="Microsoft YaHei UI" panose="020B0503020204020204" pitchFamily="34" charset="-122"/>
                <a:ea typeface="Microsoft YaHei UI" panose="020B0503020204020204" pitchFamily="34" charset="-122"/>
              </a:rPr>
              <a:t>tecting</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suspicious</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financial</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accounts</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is</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not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enough,</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but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require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human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intervention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to</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stop</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financial</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loss</a:t>
            </a:r>
            <a:r>
              <a:rPr lang="en-US" altLang="zh-CN" sz="2000" b="1" baseline="30000">
                <a:latin typeface="Microsoft YaHei UI" panose="020B0503020204020204" pitchFamily="34" charset="-122"/>
                <a:ea typeface="Microsoft YaHei UI" panose="020B0503020204020204" pitchFamily="34" charset="-122"/>
              </a:rPr>
              <a:t>[3]</a:t>
            </a:r>
            <a:r>
              <a:rPr lang="en-US" altLang="zh-CN" sz="2000">
                <a:latin typeface="Microsoft YaHei UI" panose="020B0503020204020204" pitchFamily="34" charset="-122"/>
                <a:ea typeface="Microsoft YaHei UI" panose="020B0503020204020204" pitchFamily="34" charset="-122"/>
              </a:rPr>
              <a:t>. </a:t>
            </a:r>
          </a:p>
          <a:p>
            <a:pPr marL="742950" lvl="1" indent="-285750">
              <a:buFont typeface="Arial" panose="020B0604020202020204" pitchFamily="34" charset="0"/>
              <a:buChar char="•"/>
            </a:pPr>
            <a:endParaRPr lang="en-US" altLang="zh-CN" sz="2000">
              <a:latin typeface="Microsoft YaHei UI" panose="020B0503020204020204" pitchFamily="34" charset="-122"/>
              <a:ea typeface="Microsoft YaHei UI" panose="020B0503020204020204" pitchFamily="34" charset="-122"/>
            </a:endParaRPr>
          </a:p>
          <a:p>
            <a:pPr marL="742950" lvl="1" indent="-285750">
              <a:buFont typeface="Arial" panose="020B0604020202020204" pitchFamily="34" charset="0"/>
              <a:buChar char="•"/>
            </a:pPr>
            <a:r>
              <a:rPr lang="en-US" altLang="zh-CN" sz="2000">
                <a:latin typeface="Microsoft YaHei UI" panose="020B0503020204020204" pitchFamily="34" charset="-122"/>
                <a:ea typeface="Microsoft YaHei UI" panose="020B0503020204020204" pitchFamily="34" charset="-122"/>
              </a:rPr>
              <a:t>But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a</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mis-classification,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in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particular,</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false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positives</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(e.g.,</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Kevin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in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the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example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on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the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right)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can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make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innocent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customers</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unhappy.</a:t>
            </a:r>
          </a:p>
          <a:p>
            <a:pPr marL="742950" lvl="1" indent="-285750">
              <a:buFont typeface="Arial" panose="020B0604020202020204" pitchFamily="34" charset="0"/>
              <a:buChar char="•"/>
            </a:pPr>
            <a:endParaRPr lang="en-US" altLang="zh-CN" sz="2000">
              <a:latin typeface="Microsoft YaHei UI" panose="020B0503020204020204" pitchFamily="34" charset="-122"/>
              <a:ea typeface="Microsoft YaHei UI" panose="020B0503020204020204" pitchFamily="34" charset="-122"/>
            </a:endParaRPr>
          </a:p>
          <a:p>
            <a:pPr marL="742950" lvl="1" indent="-285750">
              <a:buFont typeface="Arial" panose="020B0604020202020204" pitchFamily="34" charset="0"/>
              <a:buChar char="•"/>
            </a:pPr>
            <a:r>
              <a:rPr lang="en-US" altLang="zh-CN" sz="2000">
                <a:latin typeface="Microsoft YaHei UI" panose="020B0503020204020204" pitchFamily="34" charset="-122"/>
                <a:ea typeface="Microsoft YaHei UI" panose="020B0503020204020204" pitchFamily="34" charset="-122"/>
              </a:rPr>
              <a:t>Explanations</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that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justify</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why</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an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account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is</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suspicious</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can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be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useful</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for</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human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to</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make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more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precise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decisions.</a:t>
            </a:r>
          </a:p>
        </p:txBody>
      </p:sp>
      <p:sp>
        <p:nvSpPr>
          <p:cNvPr id="4" name="TextBox 3">
            <a:extLst>
              <a:ext uri="{FF2B5EF4-FFF2-40B4-BE49-F238E27FC236}">
                <a16:creationId xmlns:a16="http://schemas.microsoft.com/office/drawing/2014/main" id="{77A5A041-17AD-A08E-208E-D3CFBB110A95}"/>
              </a:ext>
            </a:extLst>
          </p:cNvPr>
          <p:cNvSpPr txBox="1"/>
          <p:nvPr/>
        </p:nvSpPr>
        <p:spPr>
          <a:xfrm>
            <a:off x="425821" y="5451676"/>
            <a:ext cx="5616943" cy="1231106"/>
          </a:xfrm>
          <a:prstGeom prst="rect">
            <a:avLst/>
          </a:prstGeom>
          <a:noFill/>
        </p:spPr>
        <p:txBody>
          <a:bodyPr wrap="square" rtlCol="0">
            <a:spAutoFit/>
          </a:bodyPr>
          <a:lstStyle/>
          <a:p>
            <a:r>
              <a:rPr lang="en-US" sz="1400" b="1" u="sng" dirty="0">
                <a:solidFill>
                  <a:srgbClr val="C00000"/>
                </a:solidFill>
              </a:rPr>
              <a:t>P</a:t>
            </a:r>
            <a:r>
              <a:rPr lang="en-US" altLang="zh-CN" sz="1400" b="1" u="sng" dirty="0">
                <a:solidFill>
                  <a:srgbClr val="C00000"/>
                </a:solidFill>
              </a:rPr>
              <a:t>ublications</a:t>
            </a:r>
            <a:r>
              <a:rPr lang="zh-CN" altLang="en-US" sz="1400" b="1" u="sng" dirty="0">
                <a:solidFill>
                  <a:srgbClr val="C00000"/>
                </a:solidFill>
              </a:rPr>
              <a:t> </a:t>
            </a:r>
            <a:r>
              <a:rPr lang="en-US" altLang="zh-CN" sz="1400" b="1" u="sng" dirty="0">
                <a:solidFill>
                  <a:srgbClr val="C00000"/>
                </a:solidFill>
              </a:rPr>
              <a:t>from</a:t>
            </a:r>
            <a:r>
              <a:rPr lang="zh-CN" altLang="en-US" sz="1400" b="1" u="sng" dirty="0">
                <a:solidFill>
                  <a:srgbClr val="C00000"/>
                </a:solidFill>
              </a:rPr>
              <a:t> </a:t>
            </a:r>
            <a:r>
              <a:rPr lang="en-US" altLang="zh-CN" sz="1400" b="1" u="sng" dirty="0">
                <a:solidFill>
                  <a:srgbClr val="C00000"/>
                </a:solidFill>
              </a:rPr>
              <a:t>my</a:t>
            </a:r>
            <a:r>
              <a:rPr lang="zh-CN" altLang="en-US" sz="1400" b="1" u="sng" dirty="0">
                <a:solidFill>
                  <a:srgbClr val="C00000"/>
                </a:solidFill>
              </a:rPr>
              <a:t> </a:t>
            </a:r>
            <a:r>
              <a:rPr lang="en-US" altLang="zh-CN" sz="1400" b="1" u="sng" dirty="0">
                <a:solidFill>
                  <a:srgbClr val="C00000"/>
                </a:solidFill>
              </a:rPr>
              <a:t>group</a:t>
            </a:r>
            <a:endParaRPr lang="en-US" sz="1400" b="1" u="sng" dirty="0">
              <a:solidFill>
                <a:srgbClr val="C00000"/>
              </a:solidFill>
            </a:endParaRPr>
          </a:p>
          <a:p>
            <a:r>
              <a:rPr lang="en-US" altLang="zh-CN" sz="1200" dirty="0"/>
              <a:t>[1]</a:t>
            </a:r>
            <a:r>
              <a:rPr lang="zh-CN" altLang="en-US" sz="1200" dirty="0"/>
              <a:t> </a:t>
            </a:r>
            <a:r>
              <a:rPr lang="en-US" sz="1200" dirty="0"/>
              <a:t>Review graph based online store review spammer detection</a:t>
            </a:r>
            <a:r>
              <a:rPr lang="en-US" altLang="zh-CN" sz="1200" dirty="0"/>
              <a:t>.</a:t>
            </a:r>
            <a:r>
              <a:rPr lang="zh-CN" altLang="en-US" sz="1200" dirty="0"/>
              <a:t> </a:t>
            </a:r>
            <a:r>
              <a:rPr lang="en-US" altLang="zh-CN" sz="1200" dirty="0"/>
              <a:t>ICDM</a:t>
            </a:r>
            <a:r>
              <a:rPr lang="zh-CN" altLang="en-US" sz="1200" dirty="0"/>
              <a:t> </a:t>
            </a:r>
            <a:r>
              <a:rPr lang="en-US" altLang="zh-CN" sz="1200" dirty="0"/>
              <a:t>2011.</a:t>
            </a:r>
          </a:p>
          <a:p>
            <a:r>
              <a:rPr lang="en-US" altLang="zh-CN" sz="1200" dirty="0"/>
              <a:t>[2]</a:t>
            </a:r>
            <a:r>
              <a:rPr lang="zh-CN" altLang="en-US" sz="1200" dirty="0"/>
              <a:t> </a:t>
            </a:r>
            <a:r>
              <a:rPr lang="en-US" sz="1200" dirty="0"/>
              <a:t>Inconsistent Matters: A Knowledge-guided Dual-consistency Network for Multi-modal Rumor Detection</a:t>
            </a:r>
            <a:r>
              <a:rPr lang="en-US" altLang="zh-CN" sz="1200" dirty="0"/>
              <a:t>.</a:t>
            </a:r>
            <a:r>
              <a:rPr lang="zh-CN" altLang="en-US" sz="1200" dirty="0"/>
              <a:t> </a:t>
            </a:r>
            <a:r>
              <a:rPr lang="en-US" altLang="zh-CN" sz="1200" dirty="0"/>
              <a:t>TKDE</a:t>
            </a:r>
            <a:r>
              <a:rPr lang="zh-CN" altLang="en-US" sz="1200" dirty="0"/>
              <a:t> </a:t>
            </a:r>
            <a:r>
              <a:rPr lang="en-US" altLang="zh-CN" sz="1200" dirty="0"/>
              <a:t>2023.</a:t>
            </a:r>
          </a:p>
          <a:p>
            <a:r>
              <a:rPr lang="en-US" altLang="zh-CN" sz="1200" dirty="0"/>
              <a:t>[3]</a:t>
            </a:r>
            <a:r>
              <a:rPr lang="zh-CN" altLang="en-US" sz="1200" dirty="0"/>
              <a:t> </a:t>
            </a:r>
            <a:r>
              <a:rPr lang="en-US" sz="1200" dirty="0"/>
              <a:t>Enhancing Robustness of Graph Neural Networks on Social Media with Explainable Inverse Reinforcement Learning</a:t>
            </a:r>
            <a:r>
              <a:rPr lang="en-US" altLang="zh-CN" sz="1200" dirty="0"/>
              <a:t>.</a:t>
            </a:r>
            <a:r>
              <a:rPr lang="zh-CN" altLang="en-US" sz="1200" dirty="0"/>
              <a:t> </a:t>
            </a:r>
            <a:r>
              <a:rPr lang="en-US" altLang="zh-CN" sz="1200" dirty="0" err="1"/>
              <a:t>NeurIPS</a:t>
            </a:r>
            <a:r>
              <a:rPr lang="zh-CN" altLang="en-US" sz="1200" dirty="0"/>
              <a:t> </a:t>
            </a:r>
            <a:r>
              <a:rPr lang="en-US" altLang="zh-CN" sz="1200" dirty="0"/>
              <a:t>2024.</a:t>
            </a:r>
            <a:endParaRPr lang="en-US" sz="1200" dirty="0"/>
          </a:p>
        </p:txBody>
      </p:sp>
      <p:pic>
        <p:nvPicPr>
          <p:cNvPr id="15" name="Graphic 14" descr="Male profile with solid fill">
            <a:extLst>
              <a:ext uri="{FF2B5EF4-FFF2-40B4-BE49-F238E27FC236}">
                <a16:creationId xmlns:a16="http://schemas.microsoft.com/office/drawing/2014/main" id="{F7F2A3C4-551B-0173-294C-CC89FD1D72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73425" y="294328"/>
            <a:ext cx="914400" cy="914400"/>
          </a:xfrm>
          <a:prstGeom prst="rect">
            <a:avLst/>
          </a:prstGeom>
        </p:spPr>
      </p:pic>
      <p:pic>
        <p:nvPicPr>
          <p:cNvPr id="16" name="Graphic 15" descr="Male profile outline">
            <a:extLst>
              <a:ext uri="{FF2B5EF4-FFF2-40B4-BE49-F238E27FC236}">
                <a16:creationId xmlns:a16="http://schemas.microsoft.com/office/drawing/2014/main" id="{B4C9D887-C878-9770-F2BF-DEC35B7870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72935" y="1697356"/>
            <a:ext cx="914400" cy="914400"/>
          </a:xfrm>
          <a:prstGeom prst="rect">
            <a:avLst/>
          </a:prstGeom>
        </p:spPr>
      </p:pic>
      <p:pic>
        <p:nvPicPr>
          <p:cNvPr id="17" name="Graphic 16" descr="Male profile with solid fill">
            <a:extLst>
              <a:ext uri="{FF2B5EF4-FFF2-40B4-BE49-F238E27FC236}">
                <a16:creationId xmlns:a16="http://schemas.microsoft.com/office/drawing/2014/main" id="{6C336707-0B1F-B6F3-109A-430E4A4C43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72935" y="294328"/>
            <a:ext cx="914400" cy="914400"/>
          </a:xfrm>
          <a:prstGeom prst="rect">
            <a:avLst/>
          </a:prstGeom>
        </p:spPr>
      </p:pic>
      <p:cxnSp>
        <p:nvCxnSpPr>
          <p:cNvPr id="19" name="Straight Connector 18">
            <a:extLst>
              <a:ext uri="{FF2B5EF4-FFF2-40B4-BE49-F238E27FC236}">
                <a16:creationId xmlns:a16="http://schemas.microsoft.com/office/drawing/2014/main" id="{A7674C2B-1A39-FFD7-73CE-91D409785D8C}"/>
              </a:ext>
            </a:extLst>
          </p:cNvPr>
          <p:cNvCxnSpPr>
            <a:cxnSpLocks/>
          </p:cNvCxnSpPr>
          <p:nvPr/>
        </p:nvCxnSpPr>
        <p:spPr>
          <a:xfrm>
            <a:off x="9387825" y="750423"/>
            <a:ext cx="685110" cy="1105"/>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B3C7C121-ECE7-D4D7-F652-7EDBF3735C82}"/>
              </a:ext>
            </a:extLst>
          </p:cNvPr>
          <p:cNvSpPr txBox="1"/>
          <p:nvPr/>
        </p:nvSpPr>
        <p:spPr>
          <a:xfrm>
            <a:off x="9292599" y="400230"/>
            <a:ext cx="875561" cy="369332"/>
          </a:xfrm>
          <a:prstGeom prst="rect">
            <a:avLst/>
          </a:prstGeom>
          <a:noFill/>
        </p:spPr>
        <p:txBody>
          <a:bodyPr wrap="none" rtlCol="0">
            <a:spAutoFit/>
          </a:bodyPr>
          <a:lstStyle/>
          <a:p>
            <a:r>
              <a:rPr lang="en-US" altLang="zh-CN"/>
              <a:t>friends</a:t>
            </a:r>
            <a:endParaRPr lang="en-CN"/>
          </a:p>
        </p:txBody>
      </p:sp>
      <p:pic>
        <p:nvPicPr>
          <p:cNvPr id="23" name="Graphic 22" descr="Male profile with solid fill">
            <a:extLst>
              <a:ext uri="{FF2B5EF4-FFF2-40B4-BE49-F238E27FC236}">
                <a16:creationId xmlns:a16="http://schemas.microsoft.com/office/drawing/2014/main" id="{55612693-97E4-34CF-15F2-37744E4385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73425" y="1770530"/>
            <a:ext cx="914400" cy="914400"/>
          </a:xfrm>
          <a:prstGeom prst="rect">
            <a:avLst/>
          </a:prstGeom>
        </p:spPr>
      </p:pic>
      <p:cxnSp>
        <p:nvCxnSpPr>
          <p:cNvPr id="24" name="Straight Connector 23">
            <a:extLst>
              <a:ext uri="{FF2B5EF4-FFF2-40B4-BE49-F238E27FC236}">
                <a16:creationId xmlns:a16="http://schemas.microsoft.com/office/drawing/2014/main" id="{7CF5617F-6458-CE90-D6B1-488A1E3081C4}"/>
              </a:ext>
            </a:extLst>
          </p:cNvPr>
          <p:cNvCxnSpPr>
            <a:cxnSpLocks/>
            <a:stCxn id="15" idx="2"/>
            <a:endCxn id="23" idx="0"/>
          </p:cNvCxnSpPr>
          <p:nvPr/>
        </p:nvCxnSpPr>
        <p:spPr>
          <a:xfrm>
            <a:off x="8930625" y="1208728"/>
            <a:ext cx="0" cy="561802"/>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BC843897-8BDB-9918-8393-AE46E61C3FD2}"/>
              </a:ext>
            </a:extLst>
          </p:cNvPr>
          <p:cNvSpPr txBox="1"/>
          <p:nvPr/>
        </p:nvSpPr>
        <p:spPr>
          <a:xfrm>
            <a:off x="7682973" y="1360497"/>
            <a:ext cx="978153" cy="369332"/>
          </a:xfrm>
          <a:prstGeom prst="rect">
            <a:avLst/>
          </a:prstGeom>
          <a:noFill/>
        </p:spPr>
        <p:txBody>
          <a:bodyPr wrap="none" rtlCol="0">
            <a:spAutoFit/>
          </a:bodyPr>
          <a:lstStyle/>
          <a:p>
            <a:r>
              <a:rPr lang="en-US" altLang="zh-CN"/>
              <a:t>same</a:t>
            </a:r>
            <a:r>
              <a:rPr lang="zh-CN" altLang="en-US"/>
              <a:t> </a:t>
            </a:r>
            <a:r>
              <a:rPr lang="en-US" altLang="zh-CN"/>
              <a:t>IP</a:t>
            </a:r>
            <a:endParaRPr lang="en-CN"/>
          </a:p>
        </p:txBody>
      </p:sp>
      <p:cxnSp>
        <p:nvCxnSpPr>
          <p:cNvPr id="28" name="Straight Connector 27">
            <a:extLst>
              <a:ext uri="{FF2B5EF4-FFF2-40B4-BE49-F238E27FC236}">
                <a16:creationId xmlns:a16="http://schemas.microsoft.com/office/drawing/2014/main" id="{9025C538-1094-6B39-F7EB-924478BAC474}"/>
              </a:ext>
            </a:extLst>
          </p:cNvPr>
          <p:cNvCxnSpPr>
            <a:cxnSpLocks/>
          </p:cNvCxnSpPr>
          <p:nvPr/>
        </p:nvCxnSpPr>
        <p:spPr>
          <a:xfrm>
            <a:off x="9292599" y="1208728"/>
            <a:ext cx="1016827" cy="561802"/>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828DB88C-64A0-6412-14C5-62AE578FB9A7}"/>
              </a:ext>
            </a:extLst>
          </p:cNvPr>
          <p:cNvSpPr txBox="1"/>
          <p:nvPr/>
        </p:nvSpPr>
        <p:spPr>
          <a:xfrm>
            <a:off x="9193691" y="1626565"/>
            <a:ext cx="978153" cy="369332"/>
          </a:xfrm>
          <a:prstGeom prst="rect">
            <a:avLst/>
          </a:prstGeom>
          <a:noFill/>
        </p:spPr>
        <p:txBody>
          <a:bodyPr wrap="none" rtlCol="0">
            <a:spAutoFit/>
          </a:bodyPr>
          <a:lstStyle/>
          <a:p>
            <a:r>
              <a:rPr lang="en-US" altLang="zh-CN"/>
              <a:t>same</a:t>
            </a:r>
            <a:r>
              <a:rPr lang="zh-CN" altLang="en-US"/>
              <a:t> </a:t>
            </a:r>
            <a:r>
              <a:rPr lang="en-US" altLang="zh-CN"/>
              <a:t>IP</a:t>
            </a:r>
            <a:endParaRPr lang="en-CN"/>
          </a:p>
        </p:txBody>
      </p:sp>
      <p:pic>
        <p:nvPicPr>
          <p:cNvPr id="32" name="Graphic 31" descr="Male profile with solid fill">
            <a:extLst>
              <a:ext uri="{FF2B5EF4-FFF2-40B4-BE49-F238E27FC236}">
                <a16:creationId xmlns:a16="http://schemas.microsoft.com/office/drawing/2014/main" id="{3F25D864-67D4-BF8A-DAE3-34D0517342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45350" y="3668025"/>
            <a:ext cx="914400" cy="914400"/>
          </a:xfrm>
          <a:prstGeom prst="rect">
            <a:avLst/>
          </a:prstGeom>
        </p:spPr>
      </p:pic>
      <p:pic>
        <p:nvPicPr>
          <p:cNvPr id="33" name="Graphic 32" descr="Male profile outline">
            <a:extLst>
              <a:ext uri="{FF2B5EF4-FFF2-40B4-BE49-F238E27FC236}">
                <a16:creationId xmlns:a16="http://schemas.microsoft.com/office/drawing/2014/main" id="{8C32AD7B-2B78-B2EE-4BE5-2B0D3B7FBD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10960" y="3668025"/>
            <a:ext cx="914400" cy="914400"/>
          </a:xfrm>
          <a:prstGeom prst="rect">
            <a:avLst/>
          </a:prstGeom>
        </p:spPr>
      </p:pic>
      <p:sp>
        <p:nvSpPr>
          <p:cNvPr id="34" name="Rectangle 33">
            <a:extLst>
              <a:ext uri="{FF2B5EF4-FFF2-40B4-BE49-F238E27FC236}">
                <a16:creationId xmlns:a16="http://schemas.microsoft.com/office/drawing/2014/main" id="{DF994EA2-94A2-4E14-4488-6283CD71DA6A}"/>
              </a:ext>
            </a:extLst>
          </p:cNvPr>
          <p:cNvSpPr/>
          <p:nvPr/>
        </p:nvSpPr>
        <p:spPr>
          <a:xfrm>
            <a:off x="8360884" y="3011378"/>
            <a:ext cx="2626451" cy="15348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5" name="TextBox 34">
            <a:extLst>
              <a:ext uri="{FF2B5EF4-FFF2-40B4-BE49-F238E27FC236}">
                <a16:creationId xmlns:a16="http://schemas.microsoft.com/office/drawing/2014/main" id="{B1F56854-0D44-C207-71E9-AC420C2C93C0}"/>
              </a:ext>
            </a:extLst>
          </p:cNvPr>
          <p:cNvSpPr txBox="1"/>
          <p:nvPr/>
        </p:nvSpPr>
        <p:spPr>
          <a:xfrm>
            <a:off x="8603464" y="749493"/>
            <a:ext cx="641522" cy="369332"/>
          </a:xfrm>
          <a:prstGeom prst="rect">
            <a:avLst/>
          </a:prstGeom>
          <a:noFill/>
        </p:spPr>
        <p:txBody>
          <a:bodyPr wrap="none" rtlCol="0">
            <a:spAutoFit/>
          </a:bodyPr>
          <a:lstStyle/>
          <a:p>
            <a:r>
              <a:rPr lang="en-US" altLang="zh-CN">
                <a:solidFill>
                  <a:srgbClr val="C00000"/>
                </a:solidFill>
              </a:rPr>
              <a:t>John</a:t>
            </a:r>
            <a:endParaRPr lang="en-CN">
              <a:solidFill>
                <a:srgbClr val="C00000"/>
              </a:solidFill>
            </a:endParaRPr>
          </a:p>
        </p:txBody>
      </p:sp>
      <p:sp>
        <p:nvSpPr>
          <p:cNvPr id="36" name="TextBox 35">
            <a:extLst>
              <a:ext uri="{FF2B5EF4-FFF2-40B4-BE49-F238E27FC236}">
                <a16:creationId xmlns:a16="http://schemas.microsoft.com/office/drawing/2014/main" id="{673F82FF-D526-9F0F-670D-0ADA978A8763}"/>
              </a:ext>
            </a:extLst>
          </p:cNvPr>
          <p:cNvSpPr txBox="1"/>
          <p:nvPr/>
        </p:nvSpPr>
        <p:spPr>
          <a:xfrm>
            <a:off x="10187602" y="2209696"/>
            <a:ext cx="718723" cy="369332"/>
          </a:xfrm>
          <a:prstGeom prst="rect">
            <a:avLst/>
          </a:prstGeom>
          <a:noFill/>
        </p:spPr>
        <p:txBody>
          <a:bodyPr wrap="none" rtlCol="0">
            <a:spAutoFit/>
          </a:bodyPr>
          <a:lstStyle/>
          <a:p>
            <a:r>
              <a:rPr lang="en-US" altLang="zh-CN">
                <a:solidFill>
                  <a:schemeClr val="tx2">
                    <a:lumMod val="25000"/>
                    <a:lumOff val="75000"/>
                  </a:schemeClr>
                </a:solidFill>
              </a:rPr>
              <a:t>Kevin</a:t>
            </a:r>
            <a:endParaRPr lang="en-CN">
              <a:solidFill>
                <a:schemeClr val="tx2">
                  <a:lumMod val="25000"/>
                  <a:lumOff val="75000"/>
                </a:schemeClr>
              </a:solidFill>
            </a:endParaRPr>
          </a:p>
        </p:txBody>
      </p:sp>
      <p:sp>
        <p:nvSpPr>
          <p:cNvPr id="37" name="TextBox 36">
            <a:extLst>
              <a:ext uri="{FF2B5EF4-FFF2-40B4-BE49-F238E27FC236}">
                <a16:creationId xmlns:a16="http://schemas.microsoft.com/office/drawing/2014/main" id="{BF43E1D2-3C8E-554C-2CDE-8200254B0EE8}"/>
              </a:ext>
            </a:extLst>
          </p:cNvPr>
          <p:cNvSpPr txBox="1"/>
          <p:nvPr/>
        </p:nvSpPr>
        <p:spPr>
          <a:xfrm>
            <a:off x="9828240" y="4178928"/>
            <a:ext cx="718723" cy="369332"/>
          </a:xfrm>
          <a:prstGeom prst="rect">
            <a:avLst/>
          </a:prstGeom>
          <a:noFill/>
        </p:spPr>
        <p:txBody>
          <a:bodyPr wrap="none" rtlCol="0">
            <a:spAutoFit/>
          </a:bodyPr>
          <a:lstStyle/>
          <a:p>
            <a:r>
              <a:rPr lang="en-US" altLang="zh-CN">
                <a:solidFill>
                  <a:schemeClr val="tx2">
                    <a:lumMod val="25000"/>
                    <a:lumOff val="75000"/>
                  </a:schemeClr>
                </a:solidFill>
              </a:rPr>
              <a:t>Kevin</a:t>
            </a:r>
            <a:endParaRPr lang="en-CN">
              <a:solidFill>
                <a:schemeClr val="tx2">
                  <a:lumMod val="25000"/>
                  <a:lumOff val="75000"/>
                </a:schemeClr>
              </a:solidFill>
            </a:endParaRPr>
          </a:p>
        </p:txBody>
      </p:sp>
      <p:sp>
        <p:nvSpPr>
          <p:cNvPr id="38" name="TextBox 37">
            <a:extLst>
              <a:ext uri="{FF2B5EF4-FFF2-40B4-BE49-F238E27FC236}">
                <a16:creationId xmlns:a16="http://schemas.microsoft.com/office/drawing/2014/main" id="{31A70F31-B5B7-6A0B-1482-0B2CC7D94BBE}"/>
              </a:ext>
            </a:extLst>
          </p:cNvPr>
          <p:cNvSpPr txBox="1"/>
          <p:nvPr/>
        </p:nvSpPr>
        <p:spPr>
          <a:xfrm>
            <a:off x="8974762" y="4157500"/>
            <a:ext cx="641522" cy="369332"/>
          </a:xfrm>
          <a:prstGeom prst="rect">
            <a:avLst/>
          </a:prstGeom>
          <a:noFill/>
        </p:spPr>
        <p:txBody>
          <a:bodyPr wrap="none" rtlCol="0">
            <a:spAutoFit/>
          </a:bodyPr>
          <a:lstStyle/>
          <a:p>
            <a:r>
              <a:rPr lang="en-US" altLang="zh-CN">
                <a:solidFill>
                  <a:srgbClr val="C00000"/>
                </a:solidFill>
              </a:rPr>
              <a:t>John</a:t>
            </a:r>
            <a:endParaRPr lang="en-CN">
              <a:solidFill>
                <a:srgbClr val="C00000"/>
              </a:solidFill>
            </a:endParaRPr>
          </a:p>
        </p:txBody>
      </p:sp>
      <p:sp>
        <p:nvSpPr>
          <p:cNvPr id="39" name="TextBox 38">
            <a:extLst>
              <a:ext uri="{FF2B5EF4-FFF2-40B4-BE49-F238E27FC236}">
                <a16:creationId xmlns:a16="http://schemas.microsoft.com/office/drawing/2014/main" id="{7945CE8B-3A59-8408-3CD2-6981AF9DCF4E}"/>
              </a:ext>
            </a:extLst>
          </p:cNvPr>
          <p:cNvSpPr txBox="1"/>
          <p:nvPr/>
        </p:nvSpPr>
        <p:spPr>
          <a:xfrm>
            <a:off x="8626519" y="3054080"/>
            <a:ext cx="2163401" cy="646331"/>
          </a:xfrm>
          <a:prstGeom prst="rect">
            <a:avLst/>
          </a:prstGeom>
          <a:noFill/>
        </p:spPr>
        <p:txBody>
          <a:bodyPr wrap="square" rtlCol="0">
            <a:spAutoFit/>
          </a:bodyPr>
          <a:lstStyle/>
          <a:p>
            <a:r>
              <a:rPr lang="en-US" altLang="zh-CN"/>
              <a:t>Detected</a:t>
            </a:r>
            <a:r>
              <a:rPr lang="zh-CN" altLang="en-US"/>
              <a:t> </a:t>
            </a:r>
            <a:r>
              <a:rPr lang="en-US" altLang="zh-CN"/>
              <a:t>by</a:t>
            </a:r>
            <a:r>
              <a:rPr lang="zh-CN" altLang="en-US"/>
              <a:t> </a:t>
            </a:r>
            <a:r>
              <a:rPr lang="en-US" altLang="zh-CN"/>
              <a:t>a</a:t>
            </a:r>
          </a:p>
          <a:p>
            <a:r>
              <a:rPr lang="en-US" altLang="zh-CN"/>
              <a:t>graphical</a:t>
            </a:r>
            <a:r>
              <a:rPr lang="zh-CN" altLang="en-US"/>
              <a:t> </a:t>
            </a:r>
            <a:r>
              <a:rPr lang="en-US" altLang="zh-CN"/>
              <a:t>model</a:t>
            </a:r>
            <a:r>
              <a:rPr lang="en-US" altLang="zh-CN" b="1" baseline="30000"/>
              <a:t>[1,2]</a:t>
            </a:r>
            <a:endParaRPr lang="en-CN" b="1" baseline="30000"/>
          </a:p>
        </p:txBody>
      </p:sp>
      <p:sp>
        <p:nvSpPr>
          <p:cNvPr id="40" name="TextBox 39">
            <a:extLst>
              <a:ext uri="{FF2B5EF4-FFF2-40B4-BE49-F238E27FC236}">
                <a16:creationId xmlns:a16="http://schemas.microsoft.com/office/drawing/2014/main" id="{27605501-0F5E-685E-3359-326A87581E45}"/>
              </a:ext>
            </a:extLst>
          </p:cNvPr>
          <p:cNvSpPr txBox="1"/>
          <p:nvPr/>
        </p:nvSpPr>
        <p:spPr>
          <a:xfrm>
            <a:off x="6359099" y="4961854"/>
            <a:ext cx="2592376" cy="1754326"/>
          </a:xfrm>
          <a:prstGeom prst="rect">
            <a:avLst/>
          </a:prstGeom>
          <a:noFill/>
          <a:ln>
            <a:solidFill>
              <a:schemeClr val="accent1">
                <a:shade val="15000"/>
              </a:schemeClr>
            </a:solidFill>
          </a:ln>
        </p:spPr>
        <p:txBody>
          <a:bodyPr wrap="none" rtlCol="0">
            <a:spAutoFit/>
          </a:bodyPr>
          <a:lstStyle/>
          <a:p>
            <a:r>
              <a:rPr lang="en-US" altLang="zh-CN" b="1"/>
              <a:t>Explanation</a:t>
            </a:r>
            <a:br>
              <a:rPr lang="en-US" altLang="zh-CN"/>
            </a:br>
            <a:r>
              <a:rPr lang="en-US" altLang="zh-CN" b="1" u="sng">
                <a:solidFill>
                  <a:srgbClr val="C00000"/>
                </a:solidFill>
              </a:rPr>
              <a:t>John</a:t>
            </a:r>
            <a:r>
              <a:rPr lang="zh-CN" altLang="en-US" u="sng"/>
              <a:t> </a:t>
            </a:r>
            <a:r>
              <a:rPr lang="en-US" altLang="zh-CN" u="sng"/>
              <a:t>is</a:t>
            </a:r>
            <a:r>
              <a:rPr lang="zh-CN" altLang="en-US" u="sng"/>
              <a:t> </a:t>
            </a:r>
            <a:r>
              <a:rPr lang="en-US" altLang="zh-CN" u="sng"/>
              <a:t>suspicious</a:t>
            </a:r>
            <a:r>
              <a:rPr lang="zh-CN" altLang="en-US" u="sng"/>
              <a:t> </a:t>
            </a:r>
            <a:r>
              <a:rPr lang="en-US" altLang="zh-CN" u="sng"/>
              <a:t>since</a:t>
            </a:r>
            <a:br>
              <a:rPr lang="en-US" altLang="zh-CN" u="sng"/>
            </a:br>
            <a:r>
              <a:rPr lang="en-US" altLang="zh-CN" u="sng"/>
              <a:t>1)</a:t>
            </a:r>
            <a:r>
              <a:rPr lang="zh-CN" altLang="en-US" u="sng"/>
              <a:t> </a:t>
            </a:r>
            <a:r>
              <a:rPr lang="en-US" altLang="zh-CN" u="sng"/>
              <a:t>share</a:t>
            </a:r>
            <a:r>
              <a:rPr lang="zh-CN" altLang="en-US" u="sng"/>
              <a:t> </a:t>
            </a:r>
            <a:r>
              <a:rPr lang="en-US" altLang="zh-CN" u="sng"/>
              <a:t>IP</a:t>
            </a:r>
            <a:r>
              <a:rPr lang="zh-CN" altLang="en-US" u="sng"/>
              <a:t> </a:t>
            </a:r>
            <a:r>
              <a:rPr lang="en-US" altLang="zh-CN" u="sng"/>
              <a:t>with</a:t>
            </a:r>
            <a:r>
              <a:rPr lang="zh-CN" altLang="en-US" u="sng"/>
              <a:t> </a:t>
            </a:r>
            <a:r>
              <a:rPr lang="en-US" altLang="zh-CN" u="sng"/>
              <a:t>another</a:t>
            </a:r>
            <a:br>
              <a:rPr lang="en-US" altLang="zh-CN" u="sng"/>
            </a:br>
            <a:r>
              <a:rPr lang="en-US" altLang="zh-CN" u="sng"/>
              <a:t>suspicious</a:t>
            </a:r>
            <a:r>
              <a:rPr lang="zh-CN" altLang="en-US" u="sng"/>
              <a:t> </a:t>
            </a:r>
            <a:r>
              <a:rPr lang="en-US" altLang="zh-CN" u="sng"/>
              <a:t>account;</a:t>
            </a:r>
            <a:br>
              <a:rPr lang="en-US" altLang="zh-CN" u="sng"/>
            </a:br>
            <a:r>
              <a:rPr lang="en-US" altLang="zh-CN" u="sng"/>
              <a:t>2)</a:t>
            </a:r>
            <a:r>
              <a:rPr lang="zh-CN" altLang="en-US" u="sng"/>
              <a:t> </a:t>
            </a:r>
            <a:r>
              <a:rPr lang="en-US" altLang="zh-CN" u="sng"/>
              <a:t>is</a:t>
            </a:r>
            <a:r>
              <a:rPr lang="zh-CN" altLang="en-US" u="sng"/>
              <a:t> </a:t>
            </a:r>
            <a:r>
              <a:rPr lang="en-US" altLang="zh-CN" u="sng"/>
              <a:t>a</a:t>
            </a:r>
            <a:r>
              <a:rPr lang="zh-CN" altLang="en-US" u="sng"/>
              <a:t> </a:t>
            </a:r>
            <a:r>
              <a:rPr lang="en-US" altLang="zh-CN" u="sng"/>
              <a:t>friend</a:t>
            </a:r>
            <a:r>
              <a:rPr lang="zh-CN" altLang="en-US" u="sng"/>
              <a:t> </a:t>
            </a:r>
            <a:r>
              <a:rPr lang="en-US" altLang="zh-CN" u="sng"/>
              <a:t>of</a:t>
            </a:r>
            <a:r>
              <a:rPr lang="zh-CN" altLang="en-US" u="sng"/>
              <a:t> </a:t>
            </a:r>
            <a:r>
              <a:rPr lang="en-US" altLang="zh-CN" u="sng"/>
              <a:t>another</a:t>
            </a:r>
            <a:br>
              <a:rPr lang="en-US" altLang="zh-CN" u="sng"/>
            </a:br>
            <a:r>
              <a:rPr lang="en-US" altLang="zh-CN" u="sng"/>
              <a:t>suspicious</a:t>
            </a:r>
            <a:r>
              <a:rPr lang="zh-CN" altLang="en-US" u="sng"/>
              <a:t> </a:t>
            </a:r>
            <a:r>
              <a:rPr lang="en-US" altLang="zh-CN" u="sng"/>
              <a:t>account.</a:t>
            </a:r>
            <a:endParaRPr lang="en-CN" u="sng"/>
          </a:p>
        </p:txBody>
      </p:sp>
      <p:sp>
        <p:nvSpPr>
          <p:cNvPr id="41" name="TextBox 40">
            <a:extLst>
              <a:ext uri="{FF2B5EF4-FFF2-40B4-BE49-F238E27FC236}">
                <a16:creationId xmlns:a16="http://schemas.microsoft.com/office/drawing/2014/main" id="{92C02EF4-575D-B4A6-F65D-ABDDF46AD338}"/>
              </a:ext>
            </a:extLst>
          </p:cNvPr>
          <p:cNvSpPr txBox="1"/>
          <p:nvPr/>
        </p:nvSpPr>
        <p:spPr>
          <a:xfrm>
            <a:off x="9267810" y="4961854"/>
            <a:ext cx="2683427" cy="1200329"/>
          </a:xfrm>
          <a:prstGeom prst="rect">
            <a:avLst/>
          </a:prstGeom>
          <a:noFill/>
          <a:ln>
            <a:solidFill>
              <a:schemeClr val="accent1">
                <a:shade val="15000"/>
              </a:schemeClr>
            </a:solidFill>
          </a:ln>
        </p:spPr>
        <p:txBody>
          <a:bodyPr wrap="none" rtlCol="0">
            <a:spAutoFit/>
          </a:bodyPr>
          <a:lstStyle/>
          <a:p>
            <a:r>
              <a:rPr lang="en-US" altLang="zh-CN" b="1"/>
              <a:t>Explanation</a:t>
            </a:r>
            <a:br>
              <a:rPr lang="en-US" altLang="zh-CN"/>
            </a:br>
            <a:r>
              <a:rPr lang="en-US" altLang="zh-CN" b="1" u="sng">
                <a:solidFill>
                  <a:schemeClr val="tx2">
                    <a:lumMod val="25000"/>
                    <a:lumOff val="75000"/>
                  </a:schemeClr>
                </a:solidFill>
              </a:rPr>
              <a:t>Kevin</a:t>
            </a:r>
            <a:r>
              <a:rPr lang="zh-CN" altLang="en-US" u="sng"/>
              <a:t> </a:t>
            </a:r>
            <a:r>
              <a:rPr lang="en-US" altLang="zh-CN" u="sng"/>
              <a:t>is</a:t>
            </a:r>
            <a:r>
              <a:rPr lang="zh-CN" altLang="en-US" u="sng"/>
              <a:t> </a:t>
            </a:r>
            <a:r>
              <a:rPr lang="en-US" altLang="zh-CN" u="sng"/>
              <a:t>suspicious</a:t>
            </a:r>
            <a:r>
              <a:rPr lang="zh-CN" altLang="en-US" u="sng"/>
              <a:t> </a:t>
            </a:r>
            <a:r>
              <a:rPr lang="en-US" altLang="zh-CN" u="sng"/>
              <a:t>since</a:t>
            </a:r>
            <a:br>
              <a:rPr lang="en-US" altLang="zh-CN" u="sng"/>
            </a:br>
            <a:r>
              <a:rPr lang="en-US" altLang="zh-CN" u="sng"/>
              <a:t>1)</a:t>
            </a:r>
            <a:r>
              <a:rPr lang="zh-CN" altLang="en-US" u="sng"/>
              <a:t> </a:t>
            </a:r>
            <a:r>
              <a:rPr lang="en-US" altLang="zh-CN" u="sng"/>
              <a:t>share</a:t>
            </a:r>
            <a:r>
              <a:rPr lang="zh-CN" altLang="en-US" u="sng"/>
              <a:t> </a:t>
            </a:r>
            <a:r>
              <a:rPr lang="en-US" altLang="zh-CN" u="sng"/>
              <a:t>IP</a:t>
            </a:r>
            <a:r>
              <a:rPr lang="zh-CN" altLang="en-US" u="sng"/>
              <a:t> </a:t>
            </a:r>
            <a:r>
              <a:rPr lang="en-US" altLang="zh-CN" u="sng"/>
              <a:t>with</a:t>
            </a:r>
            <a:r>
              <a:rPr lang="zh-CN" altLang="en-US" u="sng"/>
              <a:t> </a:t>
            </a:r>
            <a:r>
              <a:rPr lang="en-US" altLang="zh-CN" u="sng"/>
              <a:t>another</a:t>
            </a:r>
            <a:br>
              <a:rPr lang="en-US" altLang="zh-CN" u="sng"/>
            </a:br>
            <a:r>
              <a:rPr lang="en-US" altLang="zh-CN" u="sng"/>
              <a:t>suspicious</a:t>
            </a:r>
            <a:r>
              <a:rPr lang="zh-CN" altLang="en-US" u="sng"/>
              <a:t> </a:t>
            </a:r>
            <a:r>
              <a:rPr lang="en-US" altLang="zh-CN" u="sng"/>
              <a:t>account.</a:t>
            </a:r>
            <a:endParaRPr lang="en-CN" u="sng"/>
          </a:p>
        </p:txBody>
      </p:sp>
      <p:cxnSp>
        <p:nvCxnSpPr>
          <p:cNvPr id="43" name="Straight Arrow Connector 42">
            <a:extLst>
              <a:ext uri="{FF2B5EF4-FFF2-40B4-BE49-F238E27FC236}">
                <a16:creationId xmlns:a16="http://schemas.microsoft.com/office/drawing/2014/main" id="{35831ED2-F7B6-829F-CC80-1F3406C6CC22}"/>
              </a:ext>
            </a:extLst>
          </p:cNvPr>
          <p:cNvCxnSpPr>
            <a:stCxn id="38" idx="2"/>
            <a:endCxn id="40" idx="0"/>
          </p:cNvCxnSpPr>
          <p:nvPr/>
        </p:nvCxnSpPr>
        <p:spPr>
          <a:xfrm flipH="1">
            <a:off x="7655287" y="4526832"/>
            <a:ext cx="1640236" cy="4350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5D837B64-5447-80C2-CB1D-784594786349}"/>
              </a:ext>
            </a:extLst>
          </p:cNvPr>
          <p:cNvCxnSpPr>
            <a:cxnSpLocks/>
            <a:stCxn id="37" idx="2"/>
            <a:endCxn id="41" idx="0"/>
          </p:cNvCxnSpPr>
          <p:nvPr/>
        </p:nvCxnSpPr>
        <p:spPr>
          <a:xfrm>
            <a:off x="10187602" y="4548260"/>
            <a:ext cx="421922" cy="4135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A8B2CADF-F3FE-5E75-059D-A90C12BF1E2E}"/>
              </a:ext>
            </a:extLst>
          </p:cNvPr>
          <p:cNvSpPr txBox="1"/>
          <p:nvPr/>
        </p:nvSpPr>
        <p:spPr>
          <a:xfrm>
            <a:off x="11040797" y="3778360"/>
            <a:ext cx="956031" cy="646331"/>
          </a:xfrm>
          <a:prstGeom prst="rect">
            <a:avLst/>
          </a:prstGeom>
          <a:noFill/>
        </p:spPr>
        <p:txBody>
          <a:bodyPr wrap="none" rtlCol="0">
            <a:spAutoFit/>
          </a:bodyPr>
          <a:lstStyle/>
          <a:p>
            <a:r>
              <a:rPr lang="en-US" altLang="zh-CN"/>
              <a:t>False</a:t>
            </a:r>
            <a:endParaRPr lang="en-CN" altLang="zh-CN"/>
          </a:p>
          <a:p>
            <a:r>
              <a:rPr lang="en-US" altLang="zh-CN"/>
              <a:t>Positive</a:t>
            </a:r>
          </a:p>
        </p:txBody>
      </p:sp>
      <p:sp>
        <p:nvSpPr>
          <p:cNvPr id="5" name="TextBox 4">
            <a:extLst>
              <a:ext uri="{FF2B5EF4-FFF2-40B4-BE49-F238E27FC236}">
                <a16:creationId xmlns:a16="http://schemas.microsoft.com/office/drawing/2014/main" id="{0C910415-CD9F-587C-520D-2AB1542CC30A}"/>
              </a:ext>
            </a:extLst>
          </p:cNvPr>
          <p:cNvSpPr txBox="1"/>
          <p:nvPr/>
        </p:nvSpPr>
        <p:spPr>
          <a:xfrm>
            <a:off x="7310177" y="3800881"/>
            <a:ext cx="956031" cy="646331"/>
          </a:xfrm>
          <a:prstGeom prst="rect">
            <a:avLst/>
          </a:prstGeom>
          <a:noFill/>
        </p:spPr>
        <p:txBody>
          <a:bodyPr wrap="none" rtlCol="0">
            <a:spAutoFit/>
          </a:bodyPr>
          <a:lstStyle/>
          <a:p>
            <a:r>
              <a:rPr lang="en-US" altLang="zh-CN"/>
              <a:t>True</a:t>
            </a:r>
            <a:endParaRPr lang="en-CN" altLang="zh-CN"/>
          </a:p>
          <a:p>
            <a:r>
              <a:rPr lang="en-US" altLang="zh-CN"/>
              <a:t>Positive</a:t>
            </a:r>
          </a:p>
        </p:txBody>
      </p:sp>
      <p:sp>
        <p:nvSpPr>
          <p:cNvPr id="8" name="TextBox 7">
            <a:extLst>
              <a:ext uri="{FF2B5EF4-FFF2-40B4-BE49-F238E27FC236}">
                <a16:creationId xmlns:a16="http://schemas.microsoft.com/office/drawing/2014/main" id="{5A1A7686-0710-D23A-37B3-E8F3379610AA}"/>
              </a:ext>
            </a:extLst>
          </p:cNvPr>
          <p:cNvSpPr txBox="1"/>
          <p:nvPr/>
        </p:nvSpPr>
        <p:spPr>
          <a:xfrm>
            <a:off x="9267809" y="6215698"/>
            <a:ext cx="2683427" cy="523220"/>
          </a:xfrm>
          <a:prstGeom prst="rect">
            <a:avLst/>
          </a:prstGeom>
          <a:noFill/>
        </p:spPr>
        <p:txBody>
          <a:bodyPr wrap="square">
            <a:spAutoFit/>
          </a:bodyPr>
          <a:lstStyle/>
          <a:p>
            <a:r>
              <a:rPr lang="en-US" altLang="zh-CN" sz="1400" i="1"/>
              <a:t>This</a:t>
            </a:r>
            <a:r>
              <a:rPr lang="zh-CN" altLang="en-US" sz="1400" i="1"/>
              <a:t> </a:t>
            </a:r>
            <a:r>
              <a:rPr lang="en-US" altLang="zh-CN" sz="1400" i="1"/>
              <a:t>is</a:t>
            </a:r>
            <a:r>
              <a:rPr lang="zh-CN" altLang="en-US" sz="1400" i="1"/>
              <a:t> </a:t>
            </a:r>
            <a:r>
              <a:rPr lang="en-US" altLang="zh-CN" sz="1400" i="1"/>
              <a:t>an</a:t>
            </a:r>
            <a:r>
              <a:rPr lang="zh-CN" altLang="en-US" sz="1400" i="1"/>
              <a:t> </a:t>
            </a:r>
            <a:r>
              <a:rPr lang="en-US" altLang="zh-CN" sz="1400" i="1"/>
              <a:t>example</a:t>
            </a:r>
            <a:r>
              <a:rPr lang="zh-CN" altLang="en-US" sz="1400" i="1"/>
              <a:t> </a:t>
            </a:r>
            <a:r>
              <a:rPr lang="en-US" altLang="zh-CN" sz="1400" i="1"/>
              <a:t>inspired</a:t>
            </a:r>
            <a:r>
              <a:rPr lang="zh-CN" altLang="en-US" sz="1400" i="1"/>
              <a:t> </a:t>
            </a:r>
            <a:r>
              <a:rPr lang="en-US" altLang="zh-CN" sz="1400" i="1"/>
              <a:t>by</a:t>
            </a:r>
            <a:r>
              <a:rPr lang="zh-CN" altLang="en-US" sz="1400" i="1"/>
              <a:t> </a:t>
            </a:r>
            <a:r>
              <a:rPr lang="en-US" altLang="zh-CN" sz="1400" i="1"/>
              <a:t>a</a:t>
            </a:r>
            <a:r>
              <a:rPr lang="zh-CN" altLang="en-US" sz="1400" i="1"/>
              <a:t> </a:t>
            </a:r>
            <a:r>
              <a:rPr lang="en-US" altLang="zh-CN" sz="1400" i="1"/>
              <a:t>project</a:t>
            </a:r>
            <a:r>
              <a:rPr lang="zh-CN" altLang="en-US" sz="1400" i="1"/>
              <a:t> </a:t>
            </a:r>
            <a:r>
              <a:rPr lang="en-US" altLang="zh-CN" sz="1400" i="1"/>
              <a:t>we</a:t>
            </a:r>
            <a:r>
              <a:rPr lang="zh-CN" altLang="en-US" sz="1400" i="1"/>
              <a:t> </a:t>
            </a:r>
            <a:r>
              <a:rPr lang="en-US" altLang="zh-CN" sz="1400" i="1"/>
              <a:t>work</a:t>
            </a:r>
            <a:r>
              <a:rPr lang="zh-CN" altLang="en-US" sz="1400" i="1"/>
              <a:t> </a:t>
            </a:r>
            <a:r>
              <a:rPr lang="en-US" altLang="zh-CN" sz="1400" i="1"/>
              <a:t>with</a:t>
            </a:r>
            <a:r>
              <a:rPr lang="zh-CN" altLang="en-US" sz="1400" i="1"/>
              <a:t> </a:t>
            </a:r>
            <a:r>
              <a:rPr lang="en-US" altLang="zh-CN" sz="1400" i="1"/>
              <a:t>Tencent.</a:t>
            </a:r>
          </a:p>
        </p:txBody>
      </p:sp>
    </p:spTree>
    <p:extLst>
      <p:ext uri="{BB962C8B-B14F-4D97-AF65-F5344CB8AC3E}">
        <p14:creationId xmlns:p14="http://schemas.microsoft.com/office/powerpoint/2010/main" val="27852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6E09E-A66F-E53C-6BA1-4ABFABF9E9D4}"/>
            </a:ext>
          </a:extLst>
        </p:cNvPr>
        <p:cNvGrpSpPr/>
        <p:nvPr/>
      </p:nvGrpSpPr>
      <p:grpSpPr>
        <a:xfrm>
          <a:off x="0" y="0"/>
          <a:ext cx="0" cy="0"/>
          <a:chOff x="0" y="0"/>
          <a:chExt cx="0" cy="0"/>
        </a:xfrm>
      </p:grpSpPr>
      <p:pic>
        <p:nvPicPr>
          <p:cNvPr id="5" name="Picture 6">
            <a:extLst>
              <a:ext uri="{FF2B5EF4-FFF2-40B4-BE49-F238E27FC236}">
                <a16:creationId xmlns:a16="http://schemas.microsoft.com/office/drawing/2014/main" id="{128DB595-4186-3AF6-4BDB-41AB9DAAC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33914"/>
            <a:ext cx="5759999" cy="3240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6FDE63E1-4355-3E78-2AAF-493A193D2A41}"/>
              </a:ext>
            </a:extLst>
          </p:cNvPr>
          <p:cNvSpPr txBox="1">
            <a:spLocks/>
          </p:cNvSpPr>
          <p:nvPr/>
        </p:nvSpPr>
        <p:spPr>
          <a:xfrm>
            <a:off x="280074" y="205995"/>
            <a:ext cx="8729293" cy="750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Motivations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pic>
        <p:nvPicPr>
          <p:cNvPr id="3076" name="Picture 4">
            <a:extLst>
              <a:ext uri="{FF2B5EF4-FFF2-40B4-BE49-F238E27FC236}">
                <a16:creationId xmlns:a16="http://schemas.microsoft.com/office/drawing/2014/main" id="{71F53F16-7D53-34E0-BECE-D87620A26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927" y="90151"/>
            <a:ext cx="5759999" cy="324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8BAFCA-8B37-D5B9-0984-46416C573556}"/>
              </a:ext>
            </a:extLst>
          </p:cNvPr>
          <p:cNvSpPr txBox="1"/>
          <p:nvPr/>
        </p:nvSpPr>
        <p:spPr>
          <a:xfrm>
            <a:off x="280074" y="1032293"/>
            <a:ext cx="4923297" cy="5693866"/>
          </a:xfrm>
          <a:prstGeom prst="rect">
            <a:avLst/>
          </a:prstGeom>
          <a:noFill/>
        </p:spPr>
        <p:txBody>
          <a:bodyPr wrap="square" rtlCol="0">
            <a:spAutoFit/>
          </a:bodyPr>
          <a:lstStyle/>
          <a:p>
            <a:pPr marL="285750" indent="-285750">
              <a:buFont typeface="Arial" panose="020B0604020202020204" pitchFamily="34" charset="0"/>
              <a:buChar char="•"/>
            </a:pPr>
            <a:r>
              <a:rPr lang="en-US" altLang="zh-CN" sz="2200" dirty="0">
                <a:latin typeface="Microsoft YaHei UI" panose="020B0503020204020204" pitchFamily="34" charset="-122"/>
                <a:ea typeface="Microsoft YaHei UI" panose="020B0503020204020204" pitchFamily="34" charset="-122"/>
              </a:rPr>
              <a:t>AI</a:t>
            </a:r>
            <a:r>
              <a:rPr lang="zh-CN" altLang="en-US" sz="2200" dirty="0">
                <a:latin typeface="Microsoft YaHei UI" panose="020B0503020204020204" pitchFamily="34" charset="-122"/>
                <a:ea typeface="Microsoft YaHei UI" panose="020B0503020204020204" pitchFamily="34" charset="-122"/>
              </a:rPr>
              <a:t> </a:t>
            </a:r>
            <a:r>
              <a:rPr lang="en-US" altLang="zh-CN" sz="2200" dirty="0">
                <a:latin typeface="Microsoft YaHei UI" panose="020B0503020204020204" pitchFamily="34" charset="-122"/>
                <a:ea typeface="Microsoft YaHei UI" panose="020B0503020204020204" pitchFamily="34" charset="-122"/>
              </a:rPr>
              <a:t>for</a:t>
            </a:r>
            <a:r>
              <a:rPr lang="zh-CN" altLang="en-US" sz="2200" dirty="0">
                <a:latin typeface="Microsoft YaHei UI" panose="020B0503020204020204" pitchFamily="34" charset="-122"/>
                <a:ea typeface="Microsoft YaHei UI" panose="020B0503020204020204" pitchFamily="34" charset="-122"/>
              </a:rPr>
              <a:t> </a:t>
            </a:r>
            <a:r>
              <a:rPr lang="en-US" altLang="zh-CN" sz="2200" dirty="0">
                <a:latin typeface="Microsoft YaHei UI" panose="020B0503020204020204" pitchFamily="34" charset="-122"/>
                <a:ea typeface="Microsoft YaHei UI" panose="020B0503020204020204" pitchFamily="34" charset="-122"/>
              </a:rPr>
              <a:t>military</a:t>
            </a:r>
            <a:r>
              <a:rPr lang="zh-CN" altLang="en-US" sz="2200" dirty="0">
                <a:latin typeface="Microsoft YaHei UI" panose="020B0503020204020204" pitchFamily="34" charset="-122"/>
                <a:ea typeface="Microsoft YaHei UI" panose="020B0503020204020204" pitchFamily="34" charset="-122"/>
              </a:rPr>
              <a:t> </a:t>
            </a:r>
            <a:r>
              <a:rPr lang="en-US" altLang="zh-CN" sz="2200" dirty="0">
                <a:latin typeface="Microsoft YaHei UI" panose="020B0503020204020204" pitchFamily="34" charset="-122"/>
                <a:ea typeface="Microsoft YaHei UI" panose="020B0503020204020204" pitchFamily="34" charset="-122"/>
              </a:rPr>
              <a:t>missions</a:t>
            </a:r>
          </a:p>
          <a:p>
            <a:pPr marL="742950" lvl="1" indent="-285750">
              <a:buFont typeface="Arial" panose="020B0604020202020204" pitchFamily="34" charset="0"/>
              <a:buChar char="•"/>
            </a:pP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AI</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provides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suggestions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and</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humans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decide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if</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take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actions.</a:t>
            </a:r>
          </a:p>
          <a:p>
            <a:pPr marL="285750" indent="-285750">
              <a:buFont typeface="Arial" panose="020B0604020202020204" pitchFamily="34" charset="0"/>
              <a:buChar char="•"/>
            </a:pPr>
            <a:r>
              <a:rPr lang="en-US" altLang="zh-CN" sz="2200" dirty="0">
                <a:latin typeface="Microsoft YaHei UI" panose="020B0503020204020204" pitchFamily="34" charset="-122"/>
                <a:ea typeface="Microsoft YaHei UI" panose="020B0503020204020204" pitchFamily="34" charset="-122"/>
              </a:rPr>
              <a:t>Examples</a:t>
            </a:r>
          </a:p>
          <a:p>
            <a:pPr marL="742950" lvl="1" indent="-285750">
              <a:buFont typeface="Arial" panose="020B0604020202020204" pitchFamily="34" charset="0"/>
              <a:buChar char="•"/>
            </a:pPr>
            <a:r>
              <a:rPr lang="en-US" altLang="zh-CN" sz="2000" dirty="0">
                <a:latin typeface="Microsoft YaHei UI" panose="020B0503020204020204" pitchFamily="34" charset="-122"/>
                <a:ea typeface="Microsoft YaHei UI" panose="020B0503020204020204" pitchFamily="34" charset="-122"/>
              </a:rPr>
              <a:t>Satellite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images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analysis: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AI</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found</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two</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trucks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loading</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something,</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which</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can</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be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suspicious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targets.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Cannot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check</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onsite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and</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decisions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need</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to</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be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made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using</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AI</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explanations.</a:t>
            </a:r>
          </a:p>
          <a:p>
            <a:pPr marL="742950" lvl="1" indent="-285750">
              <a:buFont typeface="Arial" panose="020B0604020202020204" pitchFamily="34" charset="0"/>
              <a:buChar char="•"/>
            </a:pPr>
            <a:r>
              <a:rPr lang="en-US" altLang="zh-CN" sz="2000" dirty="0">
                <a:latin typeface="Microsoft YaHei UI" panose="020B0503020204020204" pitchFamily="34" charset="-122"/>
                <a:ea typeface="Microsoft YaHei UI" panose="020B0503020204020204" pitchFamily="34" charset="-122"/>
              </a:rPr>
              <a:t>UAV</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needs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to</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bomb</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target,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and</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AI</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generates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policy</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that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executes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task.</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How</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to</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ensure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policy</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is</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safe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and</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also</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effective?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Explanation</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help</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operator</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review</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rationale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of</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the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policy</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and</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improve</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it</a:t>
            </a:r>
            <a:r>
              <a:rPr lang="zh-CN" altLang="en-US" sz="2000" dirty="0">
                <a:latin typeface="Microsoft YaHei UI" panose="020B0503020204020204" pitchFamily="34" charset="-122"/>
                <a:ea typeface="Microsoft YaHei UI" panose="020B0503020204020204" pitchFamily="34" charset="-122"/>
              </a:rPr>
              <a:t> </a:t>
            </a:r>
            <a:r>
              <a:rPr lang="en-US" altLang="zh-CN" sz="2000" dirty="0">
                <a:latin typeface="Microsoft YaHei UI" panose="020B0503020204020204" pitchFamily="34" charset="-122"/>
                <a:ea typeface="Microsoft YaHei UI" panose="020B0503020204020204" pitchFamily="34" charset="-122"/>
              </a:rPr>
              <a:t>later.</a:t>
            </a:r>
          </a:p>
        </p:txBody>
      </p:sp>
      <p:sp>
        <p:nvSpPr>
          <p:cNvPr id="2" name="TextBox 1">
            <a:extLst>
              <a:ext uri="{FF2B5EF4-FFF2-40B4-BE49-F238E27FC236}">
                <a16:creationId xmlns:a16="http://schemas.microsoft.com/office/drawing/2014/main" id="{F59AFF87-D739-BAD6-E95D-80EE94978D74}"/>
              </a:ext>
            </a:extLst>
          </p:cNvPr>
          <p:cNvSpPr txBox="1"/>
          <p:nvPr/>
        </p:nvSpPr>
        <p:spPr>
          <a:xfrm>
            <a:off x="6291331" y="6396335"/>
            <a:ext cx="5620595" cy="461665"/>
          </a:xfrm>
          <a:prstGeom prst="rect">
            <a:avLst/>
          </a:prstGeom>
          <a:noFill/>
        </p:spPr>
        <p:txBody>
          <a:bodyPr wrap="square" rtlCol="0">
            <a:spAutoFit/>
          </a:bodyPr>
          <a:lstStyle/>
          <a:p>
            <a:r>
              <a:rPr lang="en-US" altLang="zh-CN" sz="1200" dirty="0"/>
              <a:t>Image Source: </a:t>
            </a:r>
          </a:p>
          <a:p>
            <a:r>
              <a:rPr lang="en-US" altLang="zh-CN" sz="1200" dirty="0"/>
              <a:t>DARPA 's explainable AI ( XAI ) program: A retrospective. David Gunning, etc. 2021.</a:t>
            </a:r>
          </a:p>
        </p:txBody>
      </p:sp>
    </p:spTree>
    <p:extLst>
      <p:ext uri="{BB962C8B-B14F-4D97-AF65-F5344CB8AC3E}">
        <p14:creationId xmlns:p14="http://schemas.microsoft.com/office/powerpoint/2010/main" val="68325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3D4B9-7CF2-2DAA-C6D9-C668EB45DB1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786EEFB-FC6D-4CF6-D92E-FDF7C140DF00}"/>
              </a:ext>
            </a:extLst>
          </p:cNvPr>
          <p:cNvSpPr txBox="1">
            <a:spLocks/>
          </p:cNvSpPr>
          <p:nvPr/>
        </p:nvSpPr>
        <p:spPr>
          <a:xfrm>
            <a:off x="280074" y="205995"/>
            <a:ext cx="8729293" cy="750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Motivations</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4" name="TextBox 3">
            <a:extLst>
              <a:ext uri="{FF2B5EF4-FFF2-40B4-BE49-F238E27FC236}">
                <a16:creationId xmlns:a16="http://schemas.microsoft.com/office/drawing/2014/main" id="{CA2A1064-C39C-1AFF-3DE2-140DF0E4B2D6}"/>
              </a:ext>
            </a:extLst>
          </p:cNvPr>
          <p:cNvSpPr txBox="1"/>
          <p:nvPr/>
        </p:nvSpPr>
        <p:spPr>
          <a:xfrm>
            <a:off x="304650" y="6041744"/>
            <a:ext cx="8865312" cy="677108"/>
          </a:xfrm>
          <a:prstGeom prst="rect">
            <a:avLst/>
          </a:prstGeom>
          <a:noFill/>
        </p:spPr>
        <p:txBody>
          <a:bodyPr wrap="none" rtlCol="0">
            <a:spAutoFit/>
          </a:bodyPr>
          <a:lstStyle/>
          <a:p>
            <a:r>
              <a:rPr lang="en-US" sz="1400" b="1" u="sng" dirty="0">
                <a:solidFill>
                  <a:srgbClr val="C00000"/>
                </a:solidFill>
              </a:rPr>
              <a:t>P</a:t>
            </a:r>
            <a:r>
              <a:rPr lang="en-US" altLang="zh-CN" sz="1400" b="1" u="sng" dirty="0">
                <a:solidFill>
                  <a:srgbClr val="C00000"/>
                </a:solidFill>
              </a:rPr>
              <a:t>ublications</a:t>
            </a:r>
            <a:r>
              <a:rPr lang="zh-CN" altLang="en-US" sz="1400" b="1" u="sng" dirty="0">
                <a:solidFill>
                  <a:srgbClr val="C00000"/>
                </a:solidFill>
              </a:rPr>
              <a:t> </a:t>
            </a:r>
            <a:r>
              <a:rPr lang="en-US" altLang="zh-CN" sz="1400" b="1" u="sng" dirty="0">
                <a:solidFill>
                  <a:srgbClr val="C00000"/>
                </a:solidFill>
              </a:rPr>
              <a:t>from</a:t>
            </a:r>
            <a:r>
              <a:rPr lang="zh-CN" altLang="en-US" sz="1400" b="1" u="sng" dirty="0">
                <a:solidFill>
                  <a:srgbClr val="C00000"/>
                </a:solidFill>
              </a:rPr>
              <a:t> </a:t>
            </a:r>
            <a:r>
              <a:rPr lang="en-US" altLang="zh-CN" sz="1400" b="1" u="sng" dirty="0">
                <a:solidFill>
                  <a:srgbClr val="C00000"/>
                </a:solidFill>
              </a:rPr>
              <a:t>my</a:t>
            </a:r>
            <a:r>
              <a:rPr lang="zh-CN" altLang="en-US" sz="1400" b="1" u="sng" dirty="0">
                <a:solidFill>
                  <a:srgbClr val="C00000"/>
                </a:solidFill>
              </a:rPr>
              <a:t> </a:t>
            </a:r>
            <a:r>
              <a:rPr lang="en-US" altLang="zh-CN" sz="1400" b="1" u="sng" dirty="0">
                <a:solidFill>
                  <a:srgbClr val="C00000"/>
                </a:solidFill>
              </a:rPr>
              <a:t>group</a:t>
            </a:r>
            <a:endParaRPr lang="en-US" sz="1400" b="1" u="sng" dirty="0">
              <a:solidFill>
                <a:srgbClr val="C00000"/>
              </a:solidFill>
            </a:endParaRPr>
          </a:p>
          <a:p>
            <a:r>
              <a:rPr lang="en-US" altLang="zh-CN" sz="1200" dirty="0"/>
              <a:t>[1]</a:t>
            </a:r>
            <a:r>
              <a:rPr lang="zh-CN" altLang="en-US" sz="1200" dirty="0"/>
              <a:t> </a:t>
            </a:r>
            <a:r>
              <a:rPr lang="en-US" altLang="zh-CN" sz="1200" dirty="0"/>
              <a:t>MBA-RAG: a Bandit Approach for Adaptive Retrieval-Augmented Generation through Question Complexity.</a:t>
            </a:r>
            <a:r>
              <a:rPr lang="zh-CN" altLang="en-US" sz="1200" dirty="0"/>
              <a:t> </a:t>
            </a:r>
            <a:r>
              <a:rPr lang="en-US" altLang="zh-CN" sz="1200" dirty="0"/>
              <a:t>AAAI</a:t>
            </a:r>
            <a:r>
              <a:rPr lang="zh-CN" altLang="en-US" sz="1200" dirty="0"/>
              <a:t> </a:t>
            </a:r>
            <a:r>
              <a:rPr lang="en-US" altLang="zh-CN" sz="1200" dirty="0"/>
              <a:t>2025.</a:t>
            </a:r>
          </a:p>
          <a:p>
            <a:r>
              <a:rPr lang="en-US" altLang="zh-CN" sz="1200" dirty="0"/>
              <a:t>[2]</a:t>
            </a:r>
            <a:r>
              <a:rPr lang="zh-CN" altLang="en-US" sz="1200" dirty="0"/>
              <a:t> </a:t>
            </a:r>
            <a:r>
              <a:rPr lang="en-US" sz="1200" dirty="0" err="1"/>
              <a:t>CogniBench</a:t>
            </a:r>
            <a:r>
              <a:rPr lang="en-US" sz="1200" dirty="0"/>
              <a:t>: A Legal-inspired Framework and Dataset for Assessing Cognitive Faithfulness of Large Language Models</a:t>
            </a:r>
            <a:r>
              <a:rPr lang="en-US" altLang="zh-CN" sz="1200" dirty="0"/>
              <a:t>.</a:t>
            </a:r>
            <a:r>
              <a:rPr lang="zh-CN" altLang="en-US" sz="1200" dirty="0"/>
              <a:t> </a:t>
            </a:r>
            <a:r>
              <a:rPr lang="en-US" altLang="zh-CN" sz="1200" dirty="0"/>
              <a:t>ACL</a:t>
            </a:r>
            <a:r>
              <a:rPr lang="zh-CN" altLang="en-US" sz="1200" dirty="0"/>
              <a:t> </a:t>
            </a:r>
            <a:r>
              <a:rPr lang="en-US" altLang="zh-CN" sz="1200" dirty="0"/>
              <a:t>2025.</a:t>
            </a:r>
            <a:endParaRPr lang="en-US" sz="1200" dirty="0"/>
          </a:p>
        </p:txBody>
      </p:sp>
      <p:sp>
        <p:nvSpPr>
          <p:cNvPr id="5" name="Content Placeholder 2">
            <a:extLst>
              <a:ext uri="{FF2B5EF4-FFF2-40B4-BE49-F238E27FC236}">
                <a16:creationId xmlns:a16="http://schemas.microsoft.com/office/drawing/2014/main" id="{AA0F2BFE-CAF1-0B04-5CB2-91679412A07F}"/>
              </a:ext>
            </a:extLst>
          </p:cNvPr>
          <p:cNvSpPr>
            <a:spLocks noGrp="1"/>
          </p:cNvSpPr>
          <p:nvPr>
            <p:ph idx="1"/>
          </p:nvPr>
        </p:nvSpPr>
        <p:spPr>
          <a:xfrm>
            <a:off x="304650" y="1110751"/>
            <a:ext cx="6811245" cy="5264255"/>
          </a:xfrm>
        </p:spPr>
        <p:txBody>
          <a:bodyPr>
            <a:normAutofit lnSpcReduction="10000"/>
          </a:bodyPr>
          <a:lstStyle/>
          <a:p>
            <a:pPr marL="285750" indent="-285750"/>
            <a:r>
              <a:rPr lang="en-US" altLang="zh-CN" sz="2200">
                <a:latin typeface="Microsoft YaHei UI" panose="020B0503020204020204" pitchFamily="34" charset="-122"/>
                <a:ea typeface="Microsoft YaHei UI" panose="020B0503020204020204" pitchFamily="34" charset="-122"/>
              </a:rPr>
              <a:t>LLM</a:t>
            </a:r>
            <a:r>
              <a:rPr lang="zh-CN" altLang="en-US" sz="2200">
                <a:latin typeface="Microsoft YaHei UI" panose="020B0503020204020204" pitchFamily="34" charset="-122"/>
                <a:ea typeface="Microsoft YaHei UI" panose="020B0503020204020204" pitchFamily="34" charset="-122"/>
              </a:rPr>
              <a:t> </a:t>
            </a:r>
            <a:r>
              <a:rPr lang="en-US" altLang="zh-CN" sz="2200">
                <a:latin typeface="Microsoft YaHei UI" panose="020B0503020204020204" pitchFamily="34" charset="-122"/>
                <a:ea typeface="Microsoft YaHei UI" panose="020B0503020204020204" pitchFamily="34" charset="-122"/>
              </a:rPr>
              <a:t>explanations</a:t>
            </a:r>
            <a:r>
              <a:rPr lang="zh-CN" altLang="en-US" sz="2200">
                <a:latin typeface="Microsoft YaHei UI" panose="020B0503020204020204" pitchFamily="34" charset="-122"/>
                <a:ea typeface="Microsoft YaHei UI" panose="020B0503020204020204" pitchFamily="34" charset="-122"/>
              </a:rPr>
              <a:t> </a:t>
            </a:r>
            <a:r>
              <a:rPr lang="en-US" altLang="zh-CN" sz="2200">
                <a:latin typeface="Microsoft YaHei UI" panose="020B0503020204020204" pitchFamily="34" charset="-122"/>
                <a:ea typeface="Microsoft YaHei UI" panose="020B0503020204020204" pitchFamily="34" charset="-122"/>
              </a:rPr>
              <a:t>are</a:t>
            </a:r>
            <a:r>
              <a:rPr lang="zh-CN" altLang="en-US" sz="2200">
                <a:latin typeface="Microsoft YaHei UI" panose="020B0503020204020204" pitchFamily="34" charset="-122"/>
                <a:ea typeface="Microsoft YaHei UI" panose="020B0503020204020204" pitchFamily="34" charset="-122"/>
              </a:rPr>
              <a:t> </a:t>
            </a:r>
            <a:r>
              <a:rPr lang="en-US" altLang="zh-CN" sz="2200">
                <a:latin typeface="Microsoft YaHei UI" panose="020B0503020204020204" pitchFamily="34" charset="-122"/>
                <a:ea typeface="Microsoft YaHei UI" panose="020B0503020204020204" pitchFamily="34" charset="-122"/>
              </a:rPr>
              <a:t>critical:</a:t>
            </a:r>
          </a:p>
          <a:p>
            <a:pPr lvl="1">
              <a:buFont typeface="Courier New" panose="02070309020205020404" pitchFamily="49" charset="0"/>
              <a:buChar char="o"/>
            </a:pPr>
            <a:r>
              <a:rPr lang="en-US" altLang="zh-CN" sz="2000">
                <a:latin typeface="Microsoft YaHei UI" panose="020B0503020204020204" pitchFamily="34" charset="-122"/>
                <a:ea typeface="Microsoft YaHei UI" panose="020B0503020204020204" pitchFamily="34" charset="-122"/>
              </a:rPr>
              <a:t>Blackbox</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nature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of</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most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LLM.</a:t>
            </a:r>
          </a:p>
          <a:p>
            <a:pPr lvl="1">
              <a:buFont typeface="Courier New" panose="02070309020205020404" pitchFamily="49" charset="0"/>
              <a:buChar char="o"/>
            </a:pPr>
            <a:r>
              <a:rPr lang="en-US" altLang="zh-CN" sz="2000">
                <a:latin typeface="Microsoft YaHei UI" panose="020B0503020204020204" pitchFamily="34" charset="-122"/>
                <a:ea typeface="Microsoft YaHei UI" panose="020B0503020204020204" pitchFamily="34" charset="-122"/>
              </a:rPr>
              <a:t>Pretrained</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LLM</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has</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outdated</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knowledge</a:t>
            </a:r>
            <a:r>
              <a:rPr lang="en-US" altLang="zh-CN" sz="2000" b="1" baseline="30000">
                <a:latin typeface="Microsoft YaHei UI" panose="020B0503020204020204" pitchFamily="34" charset="-122"/>
                <a:ea typeface="Microsoft YaHei UI" panose="020B0503020204020204" pitchFamily="34" charset="-122"/>
              </a:rPr>
              <a:t>[1]</a:t>
            </a:r>
          </a:p>
          <a:p>
            <a:pPr lvl="1">
              <a:buFont typeface="Courier New" panose="02070309020205020404" pitchFamily="49" charset="0"/>
              <a:buChar char="o"/>
            </a:pPr>
            <a:r>
              <a:rPr lang="en-US" altLang="zh-CN" sz="2000">
                <a:latin typeface="Microsoft YaHei UI" panose="020B0503020204020204" pitchFamily="34" charset="-122"/>
                <a:ea typeface="Microsoft YaHei UI" panose="020B0503020204020204" pitchFamily="34" charset="-122"/>
              </a:rPr>
              <a:t>LLM</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can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hallucinate</a:t>
            </a:r>
            <a:r>
              <a:rPr lang="en-US" altLang="zh-CN" sz="2000" b="1" baseline="30000">
                <a:latin typeface="Microsoft YaHei UI" panose="020B0503020204020204" pitchFamily="34" charset="-122"/>
                <a:ea typeface="Microsoft YaHei UI" panose="020B0503020204020204" pitchFamily="34" charset="-122"/>
              </a:rPr>
              <a:t>[2]</a:t>
            </a:r>
            <a:r>
              <a:rPr lang="en-US" altLang="zh-CN" sz="2000">
                <a:latin typeface="Microsoft YaHei UI" panose="020B0503020204020204" pitchFamily="34" charset="-122"/>
                <a:ea typeface="Microsoft YaHei UI" panose="020B0503020204020204" pitchFamily="34" charset="-122"/>
              </a:rPr>
              <a:t>.</a:t>
            </a:r>
            <a:endParaRPr lang="en-US" sz="2000">
              <a:latin typeface="Microsoft YaHei UI" panose="020B0503020204020204" pitchFamily="34" charset="-122"/>
              <a:ea typeface="Microsoft YaHei UI" panose="020B0503020204020204" pitchFamily="34" charset="-122"/>
            </a:endParaRPr>
          </a:p>
          <a:p>
            <a:pPr marL="285750" indent="-285750"/>
            <a:r>
              <a:rPr lang="en-US" altLang="zh-CN" sz="2200">
                <a:latin typeface="Microsoft YaHei UI" panose="020B0503020204020204" pitchFamily="34" charset="-122"/>
                <a:ea typeface="Microsoft YaHei UI" panose="020B0503020204020204" pitchFamily="34" charset="-122"/>
              </a:rPr>
              <a:t>Example</a:t>
            </a:r>
          </a:p>
          <a:p>
            <a:pPr lvl="1">
              <a:buFont typeface="Courier New" panose="02070309020205020404" pitchFamily="49" charset="0"/>
              <a:buChar char="o"/>
            </a:pPr>
            <a:r>
              <a:rPr lang="en-US" altLang="zh-CN" sz="2000">
                <a:latin typeface="Microsoft YaHei UI" panose="020B0503020204020204" pitchFamily="34" charset="-122"/>
                <a:ea typeface="Microsoft YaHei UI" panose="020B0503020204020204" pitchFamily="34" charset="-122"/>
              </a:rPr>
              <a:t>Retrieval</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Augmentation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Generation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a:t>
            </a:r>
            <a:r>
              <a:rPr lang="en-US" altLang="zh-CN" sz="2000" b="1">
                <a:solidFill>
                  <a:schemeClr val="accent5">
                    <a:lumMod val="60000"/>
                    <a:lumOff val="40000"/>
                  </a:schemeClr>
                </a:solidFill>
                <a:latin typeface="Microsoft YaHei UI" panose="020B0503020204020204" pitchFamily="34" charset="-122"/>
                <a:ea typeface="Microsoft YaHei UI" panose="020B0503020204020204" pitchFamily="34" charset="-122"/>
              </a:rPr>
              <a:t>RAG</a:t>
            </a:r>
            <a:r>
              <a:rPr lang="en-US" altLang="zh-CN" sz="2000">
                <a:latin typeface="Microsoft YaHei UI" panose="020B0503020204020204" pitchFamily="34" charset="-122"/>
                <a:ea typeface="Microsoft YaHei UI" panose="020B0503020204020204" pitchFamily="34" charset="-122"/>
              </a:rPr>
              <a: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makes</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the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information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sources</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of</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LLM</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explicit,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tracable,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and</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verifiable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(a</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sort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of</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intervention).</a:t>
            </a:r>
          </a:p>
          <a:p>
            <a:pPr lvl="1">
              <a:buFont typeface="Courier New" panose="02070309020205020404" pitchFamily="49" charset="0"/>
              <a:buChar char="o"/>
            </a:pPr>
            <a:r>
              <a:rPr lang="en-US" altLang="zh-CN" sz="2000">
                <a:latin typeface="Microsoft YaHei UI" panose="020B0503020204020204" pitchFamily="34" charset="-122"/>
                <a:ea typeface="Microsoft YaHei UI" panose="020B0503020204020204" pitchFamily="34" charset="-122"/>
              </a:rPr>
              <a:t>Chain-of-Thought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a:t>
            </a:r>
            <a:r>
              <a:rPr lang="en-US" altLang="zh-CN" sz="2000" b="1">
                <a:solidFill>
                  <a:schemeClr val="accent1">
                    <a:lumMod val="60000"/>
                    <a:lumOff val="40000"/>
                  </a:schemeClr>
                </a:solidFill>
                <a:latin typeface="Microsoft YaHei UI" panose="020B0503020204020204" pitchFamily="34" charset="-122"/>
                <a:ea typeface="Microsoft YaHei UI" panose="020B0503020204020204" pitchFamily="34" charset="-122"/>
              </a:rPr>
              <a:t>CoT</a:t>
            </a:r>
            <a:r>
              <a:rPr lang="en-US" altLang="zh-CN" sz="2000">
                <a:latin typeface="Microsoft YaHei UI" panose="020B0503020204020204" pitchFamily="34" charset="-122"/>
                <a:ea typeface="Microsoft YaHei UI" panose="020B0503020204020204" pitchFamily="34" charset="-122"/>
              </a:rPr>
              <a: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guide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LLM</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to</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reason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in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an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explicit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way,</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and</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can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reduce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hallucination</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(a</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sort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of</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intervention).</a:t>
            </a:r>
          </a:p>
          <a:p>
            <a:pPr lvl="1">
              <a:buFont typeface="Courier New" panose="02070309020205020404" pitchFamily="49" charset="0"/>
              <a:buChar char="o"/>
            </a:pPr>
            <a:r>
              <a:rPr lang="en-US" altLang="zh-CN" sz="2000">
                <a:latin typeface="Microsoft YaHei UI" panose="020B0503020204020204" pitchFamily="34" charset="-122"/>
                <a:ea typeface="Microsoft YaHei UI" panose="020B0503020204020204" pitchFamily="34" charset="-122"/>
              </a:rPr>
              <a:t>DeepResearch</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techniques</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(e.g.,</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Gemini)</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adopt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both</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CoT</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and</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RAG</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to</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make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the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results</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explainable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and</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improve</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user</a:t>
            </a:r>
            <a:r>
              <a:rPr lang="zh-CN" altLang="en-US" sz="2000">
                <a:latin typeface="Microsoft YaHei UI" panose="020B0503020204020204" pitchFamily="34" charset="-122"/>
                <a:ea typeface="Microsoft YaHei UI" panose="020B0503020204020204" pitchFamily="34" charset="-122"/>
              </a:rPr>
              <a:t> </a:t>
            </a:r>
            <a:r>
              <a:rPr lang="en-US" altLang="zh-CN" sz="2000">
                <a:latin typeface="Microsoft YaHei UI" panose="020B0503020204020204" pitchFamily="34" charset="-122"/>
                <a:ea typeface="Microsoft YaHei UI" panose="020B0503020204020204" pitchFamily="34" charset="-122"/>
              </a:rPr>
              <a:t>trust.</a:t>
            </a:r>
          </a:p>
          <a:p>
            <a:r>
              <a:rPr lang="en-US" altLang="zh-CN" sz="1800">
                <a:latin typeface="Microsoft YaHei UI" panose="020B0503020204020204" pitchFamily="34" charset="-122"/>
                <a:ea typeface="Microsoft YaHei UI" panose="020B0503020204020204" pitchFamily="34" charset="-122"/>
              </a:rPr>
              <a:t>RAG</a:t>
            </a:r>
            <a:r>
              <a:rPr lang="zh-CN" altLang="en-US" sz="1800">
                <a:latin typeface="Microsoft YaHei UI" panose="020B0503020204020204" pitchFamily="34" charset="-122"/>
                <a:ea typeface="Microsoft YaHei UI" panose="020B0503020204020204" pitchFamily="34" charset="-122"/>
              </a:rPr>
              <a:t> </a:t>
            </a:r>
            <a:r>
              <a:rPr lang="en-US" altLang="zh-CN" sz="1800">
                <a:latin typeface="Microsoft YaHei UI" panose="020B0503020204020204" pitchFamily="34" charset="-122"/>
                <a:ea typeface="Microsoft YaHei UI" panose="020B0503020204020204" pitchFamily="34" charset="-122"/>
              </a:rPr>
              <a:t>and</a:t>
            </a:r>
            <a:r>
              <a:rPr lang="zh-CN" altLang="en-US" sz="1800">
                <a:latin typeface="Microsoft YaHei UI" panose="020B0503020204020204" pitchFamily="34" charset="-122"/>
                <a:ea typeface="Microsoft YaHei UI" panose="020B0503020204020204" pitchFamily="34" charset="-122"/>
              </a:rPr>
              <a:t> </a:t>
            </a:r>
            <a:r>
              <a:rPr lang="en-US" altLang="zh-CN" sz="1800">
                <a:latin typeface="Microsoft YaHei UI" panose="020B0503020204020204" pitchFamily="34" charset="-122"/>
                <a:ea typeface="Microsoft YaHei UI" panose="020B0503020204020204" pitchFamily="34" charset="-122"/>
              </a:rPr>
              <a:t>CoT</a:t>
            </a:r>
            <a:r>
              <a:rPr lang="zh-CN" altLang="en-US" sz="1800">
                <a:latin typeface="Microsoft YaHei UI" panose="020B0503020204020204" pitchFamily="34" charset="-122"/>
                <a:ea typeface="Microsoft YaHei UI" panose="020B0503020204020204" pitchFamily="34" charset="-122"/>
              </a:rPr>
              <a:t> </a:t>
            </a:r>
            <a:r>
              <a:rPr lang="en-US" altLang="zh-CN" sz="1800">
                <a:latin typeface="Microsoft YaHei UI" panose="020B0503020204020204" pitchFamily="34" charset="-122"/>
                <a:ea typeface="Microsoft YaHei UI" panose="020B0503020204020204" pitchFamily="34" charset="-122"/>
              </a:rPr>
              <a:t>are</a:t>
            </a:r>
            <a:r>
              <a:rPr lang="zh-CN" altLang="en-US" sz="1800">
                <a:latin typeface="Microsoft YaHei UI" panose="020B0503020204020204" pitchFamily="34" charset="-122"/>
                <a:ea typeface="Microsoft YaHei UI" panose="020B0503020204020204" pitchFamily="34" charset="-122"/>
              </a:rPr>
              <a:t> </a:t>
            </a:r>
            <a:r>
              <a:rPr lang="en-US" altLang="zh-CN" sz="1800">
                <a:latin typeface="Microsoft YaHei UI" panose="020B0503020204020204" pitchFamily="34" charset="-122"/>
                <a:ea typeface="Microsoft YaHei UI" panose="020B0503020204020204" pitchFamily="34" charset="-122"/>
              </a:rPr>
              <a:t>not</a:t>
            </a:r>
            <a:r>
              <a:rPr lang="zh-CN" altLang="en-US" sz="1800">
                <a:latin typeface="Microsoft YaHei UI" panose="020B0503020204020204" pitchFamily="34" charset="-122"/>
                <a:ea typeface="Microsoft YaHei UI" panose="020B0503020204020204" pitchFamily="34" charset="-122"/>
              </a:rPr>
              <a:t> </a:t>
            </a:r>
            <a:r>
              <a:rPr lang="en-US" altLang="zh-CN" sz="1800">
                <a:latin typeface="Microsoft YaHei UI" panose="020B0503020204020204" pitchFamily="34" charset="-122"/>
                <a:ea typeface="Microsoft YaHei UI" panose="020B0503020204020204" pitchFamily="34" charset="-122"/>
              </a:rPr>
              <a:t>entirely</a:t>
            </a:r>
            <a:r>
              <a:rPr lang="zh-CN" altLang="en-US" sz="1800">
                <a:latin typeface="Microsoft YaHei UI" panose="020B0503020204020204" pitchFamily="34" charset="-122"/>
                <a:ea typeface="Microsoft YaHei UI" panose="020B0503020204020204" pitchFamily="34" charset="-122"/>
              </a:rPr>
              <a:t> </a:t>
            </a:r>
            <a:r>
              <a:rPr lang="en-US" altLang="zh-CN" sz="1800">
                <a:latin typeface="Microsoft YaHei UI" panose="020B0503020204020204" pitchFamily="34" charset="-122"/>
                <a:ea typeface="Microsoft YaHei UI" panose="020B0503020204020204" pitchFamily="34" charset="-122"/>
              </a:rPr>
              <a:t>reliable,</a:t>
            </a:r>
            <a:r>
              <a:rPr lang="zh-CN" altLang="en-US" sz="1800">
                <a:latin typeface="Microsoft YaHei UI" panose="020B0503020204020204" pitchFamily="34" charset="-122"/>
                <a:ea typeface="Microsoft YaHei UI" panose="020B0503020204020204" pitchFamily="34" charset="-122"/>
              </a:rPr>
              <a:t> </a:t>
            </a:r>
            <a:r>
              <a:rPr lang="en-US" altLang="zh-CN" sz="1800">
                <a:latin typeface="Microsoft YaHei UI" panose="020B0503020204020204" pitchFamily="34" charset="-122"/>
                <a:ea typeface="Microsoft YaHei UI" panose="020B0503020204020204" pitchFamily="34" charset="-122"/>
              </a:rPr>
              <a:t>and</a:t>
            </a:r>
            <a:r>
              <a:rPr lang="zh-CN" altLang="en-US" sz="1800">
                <a:latin typeface="Microsoft YaHei UI" panose="020B0503020204020204" pitchFamily="34" charset="-122"/>
                <a:ea typeface="Microsoft YaHei UI" panose="020B0503020204020204" pitchFamily="34" charset="-122"/>
              </a:rPr>
              <a:t> </a:t>
            </a:r>
            <a:r>
              <a:rPr lang="en-US" altLang="zh-CN" sz="1800">
                <a:latin typeface="Microsoft YaHei UI" panose="020B0503020204020204" pitchFamily="34" charset="-122"/>
                <a:ea typeface="Microsoft YaHei UI" panose="020B0503020204020204" pitchFamily="34" charset="-122"/>
              </a:rPr>
              <a:t>there</a:t>
            </a:r>
            <a:r>
              <a:rPr lang="zh-CN" altLang="en-US" sz="1800">
                <a:latin typeface="Microsoft YaHei UI" panose="020B0503020204020204" pitchFamily="34" charset="-122"/>
                <a:ea typeface="Microsoft YaHei UI" panose="020B0503020204020204" pitchFamily="34" charset="-122"/>
              </a:rPr>
              <a:t> </a:t>
            </a:r>
            <a:r>
              <a:rPr lang="en-US" altLang="zh-CN" sz="1800">
                <a:latin typeface="Microsoft YaHei UI" panose="020B0503020204020204" pitchFamily="34" charset="-122"/>
                <a:ea typeface="Microsoft YaHei UI" panose="020B0503020204020204" pitchFamily="34" charset="-122"/>
              </a:rPr>
              <a:t>are</a:t>
            </a:r>
            <a:r>
              <a:rPr lang="zh-CN" altLang="en-US" sz="1800">
                <a:latin typeface="Microsoft YaHei UI" panose="020B0503020204020204" pitchFamily="34" charset="-122"/>
                <a:ea typeface="Microsoft YaHei UI" panose="020B0503020204020204" pitchFamily="34" charset="-122"/>
              </a:rPr>
              <a:t> </a:t>
            </a:r>
            <a:r>
              <a:rPr lang="en-US" altLang="zh-CN" sz="1800">
                <a:latin typeface="Microsoft YaHei UI" panose="020B0503020204020204" pitchFamily="34" charset="-122"/>
                <a:ea typeface="Microsoft YaHei UI" panose="020B0503020204020204" pitchFamily="34" charset="-122"/>
              </a:rPr>
              <a:t>other</a:t>
            </a:r>
            <a:r>
              <a:rPr lang="zh-CN" altLang="en-US" sz="1800">
                <a:latin typeface="Microsoft YaHei UI" panose="020B0503020204020204" pitchFamily="34" charset="-122"/>
                <a:ea typeface="Microsoft YaHei UI" panose="020B0503020204020204" pitchFamily="34" charset="-122"/>
              </a:rPr>
              <a:t> </a:t>
            </a:r>
            <a:r>
              <a:rPr lang="en-US" altLang="zh-CN" sz="1800">
                <a:latin typeface="Microsoft YaHei UI" panose="020B0503020204020204" pitchFamily="34" charset="-122"/>
                <a:ea typeface="Microsoft YaHei UI" panose="020B0503020204020204" pitchFamily="34" charset="-122"/>
              </a:rPr>
              <a:t>techniques</a:t>
            </a:r>
            <a:r>
              <a:rPr lang="zh-CN" altLang="en-US" sz="1800">
                <a:latin typeface="Microsoft YaHei UI" panose="020B0503020204020204" pitchFamily="34" charset="-122"/>
                <a:ea typeface="Microsoft YaHei UI" panose="020B0503020204020204" pitchFamily="34" charset="-122"/>
              </a:rPr>
              <a:t> </a:t>
            </a:r>
            <a:r>
              <a:rPr lang="en-US" altLang="zh-CN" sz="1800">
                <a:latin typeface="Microsoft YaHei UI" panose="020B0503020204020204" pitchFamily="34" charset="-122"/>
                <a:ea typeface="Microsoft YaHei UI" panose="020B0503020204020204" pitchFamily="34" charset="-122"/>
              </a:rPr>
              <a:t>(</a:t>
            </a:r>
            <a:r>
              <a:rPr lang="en-US" sz="1800"/>
              <a:t>mechanistic interpretability</a:t>
            </a:r>
            <a:r>
              <a:rPr lang="en-US" altLang="zh-CN" sz="1800"/>
              <a:t>,</a:t>
            </a:r>
            <a:r>
              <a:rPr lang="zh-CN" altLang="en-US" sz="1800"/>
              <a:t> </a:t>
            </a:r>
            <a:r>
              <a:rPr lang="en-US" altLang="zh-CN" sz="1800"/>
              <a:t>knowledge</a:t>
            </a:r>
            <a:r>
              <a:rPr lang="zh-CN" altLang="en-US" sz="1800"/>
              <a:t> </a:t>
            </a:r>
            <a:r>
              <a:rPr lang="en-US" altLang="zh-CN" sz="1800"/>
              <a:t>circuit</a:t>
            </a:r>
            <a:r>
              <a:rPr lang="en-US" altLang="zh-CN" sz="1800">
                <a:latin typeface="Microsoft YaHei UI" panose="020B0503020204020204" pitchFamily="34" charset="-122"/>
                <a:ea typeface="Microsoft YaHei UI" panose="020B0503020204020204" pitchFamily="34" charset="-122"/>
              </a:rPr>
              <a:t>)</a:t>
            </a:r>
            <a:r>
              <a:rPr lang="zh-CN" altLang="en-US" sz="1800">
                <a:latin typeface="Microsoft YaHei UI" panose="020B0503020204020204" pitchFamily="34" charset="-122"/>
                <a:ea typeface="Microsoft YaHei UI" panose="020B0503020204020204" pitchFamily="34" charset="-122"/>
              </a:rPr>
              <a:t> </a:t>
            </a:r>
            <a:r>
              <a:rPr lang="en-US" altLang="zh-CN" sz="1800">
                <a:latin typeface="Microsoft YaHei UI" panose="020B0503020204020204" pitchFamily="34" charset="-122"/>
                <a:ea typeface="Microsoft YaHei UI" panose="020B0503020204020204" pitchFamily="34" charset="-122"/>
              </a:rPr>
              <a:t>for</a:t>
            </a:r>
            <a:r>
              <a:rPr lang="zh-CN" altLang="en-US" sz="1800">
                <a:latin typeface="Microsoft YaHei UI" panose="020B0503020204020204" pitchFamily="34" charset="-122"/>
                <a:ea typeface="Microsoft YaHei UI" panose="020B0503020204020204" pitchFamily="34" charset="-122"/>
              </a:rPr>
              <a:t> </a:t>
            </a:r>
            <a:r>
              <a:rPr lang="en-US" altLang="zh-CN" sz="1800">
                <a:latin typeface="Microsoft YaHei UI" panose="020B0503020204020204" pitchFamily="34" charset="-122"/>
                <a:ea typeface="Microsoft YaHei UI" panose="020B0503020204020204" pitchFamily="34" charset="-122"/>
              </a:rPr>
              <a:t>explainable</a:t>
            </a:r>
            <a:r>
              <a:rPr lang="zh-CN" altLang="en-US" sz="1800">
                <a:latin typeface="Microsoft YaHei UI" panose="020B0503020204020204" pitchFamily="34" charset="-122"/>
                <a:ea typeface="Microsoft YaHei UI" panose="020B0503020204020204" pitchFamily="34" charset="-122"/>
              </a:rPr>
              <a:t> </a:t>
            </a:r>
            <a:r>
              <a:rPr lang="en-US" altLang="zh-CN" sz="1800">
                <a:latin typeface="Microsoft YaHei UI" panose="020B0503020204020204" pitchFamily="34" charset="-122"/>
                <a:ea typeface="Microsoft YaHei UI" panose="020B0503020204020204" pitchFamily="34" charset="-122"/>
              </a:rPr>
              <a:t>LLM.</a:t>
            </a:r>
          </a:p>
          <a:p>
            <a:pPr lvl="1">
              <a:buFont typeface="Courier New" panose="02070309020205020404" pitchFamily="49" charset="0"/>
              <a:buChar char="o"/>
            </a:pPr>
            <a:endParaRPr lang="en-US" sz="2000">
              <a:latin typeface="Microsoft YaHei UI" panose="020B0503020204020204" pitchFamily="34" charset="-122"/>
              <a:ea typeface="Microsoft YaHei UI" panose="020B0503020204020204" pitchFamily="34" charset="-122"/>
            </a:endParaRPr>
          </a:p>
        </p:txBody>
      </p:sp>
      <p:pic>
        <p:nvPicPr>
          <p:cNvPr id="8" name="Picture 7" descr="A screenshot of a black screen&#10;&#10;AI-generated content may be incorrect.">
            <a:extLst>
              <a:ext uri="{FF2B5EF4-FFF2-40B4-BE49-F238E27FC236}">
                <a16:creationId xmlns:a16="http://schemas.microsoft.com/office/drawing/2014/main" id="{2DD1EC55-23C3-82E2-A2DA-F6C546F213C6}"/>
              </a:ext>
            </a:extLst>
          </p:cNvPr>
          <p:cNvPicPr>
            <a:picLocks noChangeAspect="1"/>
          </p:cNvPicPr>
          <p:nvPr/>
        </p:nvPicPr>
        <p:blipFill>
          <a:blip r:embed="rId2"/>
          <a:stretch>
            <a:fillRect/>
          </a:stretch>
        </p:blipFill>
        <p:spPr>
          <a:xfrm>
            <a:off x="8493047" y="0"/>
            <a:ext cx="3698953" cy="2681001"/>
          </a:xfrm>
          <a:prstGeom prst="rect">
            <a:avLst/>
          </a:prstGeom>
        </p:spPr>
      </p:pic>
      <p:pic>
        <p:nvPicPr>
          <p:cNvPr id="10" name="Picture 9" descr="A screenshot of a phone&#10;&#10;AI-generated content may be incorrect.">
            <a:extLst>
              <a:ext uri="{FF2B5EF4-FFF2-40B4-BE49-F238E27FC236}">
                <a16:creationId xmlns:a16="http://schemas.microsoft.com/office/drawing/2014/main" id="{45B88AF8-6A92-9BB7-8409-CFD0C9AE8155}"/>
              </a:ext>
            </a:extLst>
          </p:cNvPr>
          <p:cNvPicPr>
            <a:picLocks noChangeAspect="1"/>
          </p:cNvPicPr>
          <p:nvPr/>
        </p:nvPicPr>
        <p:blipFill>
          <a:blip r:embed="rId3"/>
          <a:stretch>
            <a:fillRect/>
          </a:stretch>
        </p:blipFill>
        <p:spPr>
          <a:xfrm>
            <a:off x="9540016" y="2681001"/>
            <a:ext cx="2651984" cy="4197927"/>
          </a:xfrm>
          <a:prstGeom prst="rect">
            <a:avLst/>
          </a:prstGeom>
        </p:spPr>
      </p:pic>
      <p:sp>
        <p:nvSpPr>
          <p:cNvPr id="11" name="Right Brace 10">
            <a:extLst>
              <a:ext uri="{FF2B5EF4-FFF2-40B4-BE49-F238E27FC236}">
                <a16:creationId xmlns:a16="http://schemas.microsoft.com/office/drawing/2014/main" id="{FF5AA325-E390-FBFF-BF1B-7B6959845428}"/>
              </a:ext>
            </a:extLst>
          </p:cNvPr>
          <p:cNvSpPr/>
          <p:nvPr/>
        </p:nvSpPr>
        <p:spPr>
          <a:xfrm rot="10800000">
            <a:off x="8150087" y="735496"/>
            <a:ext cx="178904" cy="1945505"/>
          </a:xfrm>
          <a:prstGeom prst="rightBrace">
            <a:avLst/>
          </a:prstGeom>
          <a:ln>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N"/>
          </a:p>
        </p:txBody>
      </p:sp>
      <p:sp>
        <p:nvSpPr>
          <p:cNvPr id="12" name="Right Brace 11">
            <a:extLst>
              <a:ext uri="{FF2B5EF4-FFF2-40B4-BE49-F238E27FC236}">
                <a16:creationId xmlns:a16="http://schemas.microsoft.com/office/drawing/2014/main" id="{5BC5DFC0-8489-6F02-DE89-BC03AEDC1E93}"/>
              </a:ext>
            </a:extLst>
          </p:cNvPr>
          <p:cNvSpPr/>
          <p:nvPr/>
        </p:nvSpPr>
        <p:spPr>
          <a:xfrm rot="10800000">
            <a:off x="9265537" y="3660913"/>
            <a:ext cx="146820" cy="3057938"/>
          </a:xfrm>
          <a:prstGeom prst="rightBrace">
            <a:avLst/>
          </a:prstGeom>
          <a:ln>
            <a:solidFill>
              <a:schemeClr val="accent5">
                <a:lumMod val="40000"/>
                <a:lumOff val="6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N"/>
          </a:p>
        </p:txBody>
      </p:sp>
      <p:sp>
        <p:nvSpPr>
          <p:cNvPr id="14" name="TextBox 13">
            <a:extLst>
              <a:ext uri="{FF2B5EF4-FFF2-40B4-BE49-F238E27FC236}">
                <a16:creationId xmlns:a16="http://schemas.microsoft.com/office/drawing/2014/main" id="{0E83A1BD-6E1E-5F64-5CB2-A4B68BF0DEF0}"/>
              </a:ext>
            </a:extLst>
          </p:cNvPr>
          <p:cNvSpPr txBox="1"/>
          <p:nvPr/>
        </p:nvSpPr>
        <p:spPr>
          <a:xfrm>
            <a:off x="6857515" y="956648"/>
            <a:ext cx="1309985" cy="1384995"/>
          </a:xfrm>
          <a:prstGeom prst="rect">
            <a:avLst/>
          </a:prstGeom>
          <a:noFill/>
        </p:spPr>
        <p:txBody>
          <a:bodyPr wrap="square">
            <a:spAutoFit/>
          </a:bodyPr>
          <a:lstStyle/>
          <a:p>
            <a:r>
              <a:rPr lang="en-US" altLang="zh-CN" sz="1400" b="1">
                <a:solidFill>
                  <a:schemeClr val="accent1">
                    <a:lumMod val="60000"/>
                    <a:lumOff val="40000"/>
                  </a:schemeClr>
                </a:solidFill>
                <a:latin typeface="Microsoft YaHei UI" panose="020B0503020204020204" pitchFamily="34" charset="-122"/>
                <a:ea typeface="Microsoft YaHei UI" panose="020B0503020204020204" pitchFamily="34" charset="-122"/>
              </a:rPr>
              <a:t>CoT</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shows</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that</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Gemini</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understands</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keywords</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like</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“driving</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conditions”.</a:t>
            </a:r>
            <a:endParaRPr lang="en-CN" sz="1400"/>
          </a:p>
        </p:txBody>
      </p:sp>
      <p:sp>
        <p:nvSpPr>
          <p:cNvPr id="15" name="Rectangle 14">
            <a:extLst>
              <a:ext uri="{FF2B5EF4-FFF2-40B4-BE49-F238E27FC236}">
                <a16:creationId xmlns:a16="http://schemas.microsoft.com/office/drawing/2014/main" id="{06430A3D-F2EA-8835-1924-77772AA4B554}"/>
              </a:ext>
            </a:extLst>
          </p:cNvPr>
          <p:cNvSpPr/>
          <p:nvPr/>
        </p:nvSpPr>
        <p:spPr>
          <a:xfrm>
            <a:off x="11241157" y="2146852"/>
            <a:ext cx="745434" cy="178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6" name="Rectangle 15">
            <a:extLst>
              <a:ext uri="{FF2B5EF4-FFF2-40B4-BE49-F238E27FC236}">
                <a16:creationId xmlns:a16="http://schemas.microsoft.com/office/drawing/2014/main" id="{CB0B4322-E085-C180-C953-AE81FB697BB8}"/>
              </a:ext>
            </a:extLst>
          </p:cNvPr>
          <p:cNvSpPr/>
          <p:nvPr/>
        </p:nvSpPr>
        <p:spPr>
          <a:xfrm>
            <a:off x="8593513" y="2502096"/>
            <a:ext cx="2737096" cy="178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7" name="Rectangle 16">
            <a:extLst>
              <a:ext uri="{FF2B5EF4-FFF2-40B4-BE49-F238E27FC236}">
                <a16:creationId xmlns:a16="http://schemas.microsoft.com/office/drawing/2014/main" id="{BD277591-C813-7D2B-F87C-5B64FCDF5F8A}"/>
              </a:ext>
            </a:extLst>
          </p:cNvPr>
          <p:cNvSpPr/>
          <p:nvPr/>
        </p:nvSpPr>
        <p:spPr>
          <a:xfrm>
            <a:off x="9713891" y="3660913"/>
            <a:ext cx="1000491" cy="29486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8" name="TextBox 17">
            <a:extLst>
              <a:ext uri="{FF2B5EF4-FFF2-40B4-BE49-F238E27FC236}">
                <a16:creationId xmlns:a16="http://schemas.microsoft.com/office/drawing/2014/main" id="{01195E7C-CF01-AF8A-89DA-8F55889F4B61}"/>
              </a:ext>
            </a:extLst>
          </p:cNvPr>
          <p:cNvSpPr txBox="1"/>
          <p:nvPr/>
        </p:nvSpPr>
        <p:spPr>
          <a:xfrm>
            <a:off x="7641577" y="4456539"/>
            <a:ext cx="1605314" cy="1384995"/>
          </a:xfrm>
          <a:prstGeom prst="rect">
            <a:avLst/>
          </a:prstGeom>
          <a:noFill/>
        </p:spPr>
        <p:txBody>
          <a:bodyPr wrap="square">
            <a:spAutoFit/>
          </a:bodyPr>
          <a:lstStyle/>
          <a:p>
            <a:r>
              <a:rPr lang="en-US" altLang="zh-CN" sz="1400" b="1">
                <a:solidFill>
                  <a:schemeClr val="accent5">
                    <a:lumMod val="60000"/>
                    <a:lumOff val="40000"/>
                  </a:schemeClr>
                </a:solidFill>
                <a:latin typeface="Microsoft YaHei UI" panose="020B0503020204020204" pitchFamily="34" charset="-122"/>
                <a:ea typeface="Microsoft YaHei UI" panose="020B0503020204020204" pitchFamily="34" charset="-122"/>
              </a:rPr>
              <a:t>RAG</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shows</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that</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Gemini</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relies</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on</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external</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sources</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(some</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are</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more</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reliable)</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to</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find</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the</a:t>
            </a:r>
            <a:r>
              <a:rPr lang="zh-CN" altLang="en-US" sz="1400">
                <a:latin typeface="Microsoft YaHei UI" panose="020B0503020204020204" pitchFamily="34" charset="-122"/>
                <a:ea typeface="Microsoft YaHei UI" panose="020B0503020204020204" pitchFamily="34" charset="-122"/>
              </a:rPr>
              <a:t> </a:t>
            </a:r>
            <a:r>
              <a:rPr lang="en-US" altLang="zh-CN" sz="1400">
                <a:latin typeface="Microsoft YaHei UI" panose="020B0503020204020204" pitchFamily="34" charset="-122"/>
                <a:ea typeface="Microsoft YaHei UI" panose="020B0503020204020204" pitchFamily="34" charset="-122"/>
              </a:rPr>
              <a:t>answer</a:t>
            </a:r>
            <a:endParaRPr lang="en-CN" sz="1400"/>
          </a:p>
        </p:txBody>
      </p:sp>
      <p:sp>
        <p:nvSpPr>
          <p:cNvPr id="19" name="Rectangle 18">
            <a:extLst>
              <a:ext uri="{FF2B5EF4-FFF2-40B4-BE49-F238E27FC236}">
                <a16:creationId xmlns:a16="http://schemas.microsoft.com/office/drawing/2014/main" id="{461BE0B9-5991-D25F-F9AC-ED28EACE8455}"/>
              </a:ext>
            </a:extLst>
          </p:cNvPr>
          <p:cNvSpPr/>
          <p:nvPr/>
        </p:nvSpPr>
        <p:spPr>
          <a:xfrm>
            <a:off x="9713891" y="5723920"/>
            <a:ext cx="1000491" cy="29486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521956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lainable Artificial Intelligence (XAI): Concepts, taxonomies,  opportunities and challenges toward responsible AI - ScienceDirect">
            <a:extLst>
              <a:ext uri="{FF2B5EF4-FFF2-40B4-BE49-F238E27FC236}">
                <a16:creationId xmlns:a16="http://schemas.microsoft.com/office/drawing/2014/main" id="{BF81CB21-3383-1080-9B51-8DFF5A58D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293" y="97782"/>
            <a:ext cx="5075707" cy="65220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56C69254-0F2B-0544-E6EC-53F4317306DC}"/>
              </a:ext>
            </a:extLst>
          </p:cNvPr>
          <p:cNvSpPr txBox="1">
            <a:spLocks/>
          </p:cNvSpPr>
          <p:nvPr/>
        </p:nvSpPr>
        <p:spPr>
          <a:xfrm>
            <a:off x="280074" y="205995"/>
            <a:ext cx="8729293" cy="750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Exp</a:t>
            </a:r>
            <a:r>
              <a:rPr lang="en-US" altLang="zh-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lainable</a:t>
            </a:r>
            <a:r>
              <a:rPr lang="zh-CN" alt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AI</a:t>
            </a:r>
            <a:r>
              <a:rPr lang="zh-CN" alt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(XAI)</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2" name="TextBox 1">
            <a:extLst>
              <a:ext uri="{FF2B5EF4-FFF2-40B4-BE49-F238E27FC236}">
                <a16:creationId xmlns:a16="http://schemas.microsoft.com/office/drawing/2014/main" id="{AED594BB-75C8-1519-3ED3-F13ECDB81053}"/>
              </a:ext>
            </a:extLst>
          </p:cNvPr>
          <p:cNvSpPr txBox="1"/>
          <p:nvPr/>
        </p:nvSpPr>
        <p:spPr>
          <a:xfrm>
            <a:off x="280073" y="1032293"/>
            <a:ext cx="6713115" cy="3293209"/>
          </a:xfrm>
          <a:prstGeom prst="rect">
            <a:avLst/>
          </a:prstGeom>
          <a:noFill/>
        </p:spPr>
        <p:txBody>
          <a:bodyPr wrap="square" rtlCol="0">
            <a:spAutoFit/>
          </a:bodyPr>
          <a:lstStyle/>
          <a:p>
            <a:pPr marL="285750" indent="-285750">
              <a:buFont typeface="Arial" panose="020B0604020202020204" pitchFamily="34" charset="0"/>
              <a:buChar char="•"/>
            </a:pPr>
            <a:r>
              <a:rPr lang="en-US" altLang="zh-CN" sz="1600">
                <a:latin typeface="Microsoft YaHei UI" panose="020B0503020204020204" pitchFamily="34" charset="-122"/>
                <a:ea typeface="Microsoft YaHei UI" panose="020B0503020204020204" pitchFamily="34" charset="-122"/>
              </a:rPr>
              <a:t>1975:</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a</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probabilistic</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rule-based</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program</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for</a:t>
            </a:r>
            <a:r>
              <a:rPr lang="zh-CN" altLang="en-US" sz="1600">
                <a:latin typeface="Microsoft YaHei UI" panose="020B0503020204020204" pitchFamily="34" charset="-122"/>
                <a:ea typeface="Microsoft YaHei UI" panose="020B0503020204020204" pitchFamily="34" charset="-122"/>
              </a:rPr>
              <a:t> </a:t>
            </a:r>
            <a:r>
              <a:rPr lang="en-US" altLang="zh-CN" sz="1600" b="1">
                <a:solidFill>
                  <a:schemeClr val="tx2">
                    <a:lumMod val="25000"/>
                    <a:lumOff val="75000"/>
                  </a:schemeClr>
                </a:solidFill>
                <a:latin typeface="Microsoft YaHei UI" panose="020B0503020204020204" pitchFamily="34" charset="-122"/>
                <a:ea typeface="Microsoft YaHei UI" panose="020B0503020204020204" pitchFamily="34" charset="-122"/>
              </a:rPr>
              <a:t>medical</a:t>
            </a:r>
            <a:r>
              <a:rPr lang="zh-CN" altLang="en-US" sz="1600">
                <a:latin typeface="Microsoft YaHei UI" panose="020B0503020204020204" pitchFamily="34" charset="-122"/>
                <a:ea typeface="Microsoft YaHei UI" panose="020B0503020204020204" pitchFamily="34" charset="-122"/>
              </a:rPr>
              <a:t> </a:t>
            </a:r>
            <a:r>
              <a:rPr lang="en-US" altLang="zh-CN" sz="1600" b="1">
                <a:solidFill>
                  <a:schemeClr val="tx2">
                    <a:lumMod val="25000"/>
                    <a:lumOff val="75000"/>
                  </a:schemeClr>
                </a:solidFill>
                <a:latin typeface="Microsoft YaHei UI" panose="020B0503020204020204" pitchFamily="34" charset="-122"/>
                <a:ea typeface="Microsoft YaHei UI" panose="020B0503020204020204" pitchFamily="34" charset="-122"/>
              </a:rPr>
              <a:t>diagnosis</a:t>
            </a:r>
            <a:r>
              <a:rPr lang="en-US" altLang="zh-CN" sz="1600">
                <a:latin typeface="Microsoft YaHei UI" panose="020B0503020204020204" pitchFamily="34" charset="-122"/>
                <a:ea typeface="Microsoft YaHei UI" panose="020B0503020204020204" pitchFamily="34" charset="-122"/>
              </a:rPr>
              <a:t>.</a:t>
            </a:r>
          </a:p>
          <a:p>
            <a:pPr marL="285750" indent="-285750">
              <a:buFont typeface="Arial" panose="020B0604020202020204" pitchFamily="34" charset="0"/>
              <a:buChar char="•"/>
            </a:pPr>
            <a:r>
              <a:rPr lang="en-US" altLang="zh-CN" sz="1600">
                <a:latin typeface="Microsoft YaHei UI" panose="020B0503020204020204" pitchFamily="34" charset="-122"/>
                <a:ea typeface="Microsoft YaHei UI" panose="020B0503020204020204" pitchFamily="34" charset="-122"/>
              </a:rPr>
              <a:t>1991:</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an</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“explainable</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expert</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system”</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that</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helps</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Lisp</a:t>
            </a:r>
            <a:r>
              <a:rPr lang="zh-CN" altLang="en-US" sz="1600">
                <a:latin typeface="Microsoft YaHei UI" panose="020B0503020204020204" pitchFamily="34" charset="-122"/>
                <a:ea typeface="Microsoft YaHei UI" panose="020B0503020204020204" pitchFamily="34" charset="-122"/>
              </a:rPr>
              <a:t> </a:t>
            </a:r>
            <a:r>
              <a:rPr lang="en-US" altLang="zh-CN" sz="1600" b="1">
                <a:solidFill>
                  <a:schemeClr val="tx2">
                    <a:lumMod val="25000"/>
                    <a:lumOff val="75000"/>
                  </a:schemeClr>
                </a:solidFill>
                <a:latin typeface="Microsoft YaHei UI" panose="020B0503020204020204" pitchFamily="34" charset="-122"/>
                <a:ea typeface="Microsoft YaHei UI" panose="020B0503020204020204" pitchFamily="34" charset="-122"/>
              </a:rPr>
              <a:t>coding</a:t>
            </a:r>
            <a:r>
              <a:rPr lang="en-US" altLang="zh-CN" sz="1600">
                <a:latin typeface="Microsoft YaHei UI" panose="020B0503020204020204" pitchFamily="34" charset="-122"/>
                <a:ea typeface="Microsoft YaHei UI" panose="020B0503020204020204" pitchFamily="34" charset="-122"/>
              </a:rPr>
              <a:t>.</a:t>
            </a:r>
          </a:p>
          <a:p>
            <a:pPr marL="285750" indent="-285750">
              <a:buFont typeface="Arial" panose="020B0604020202020204" pitchFamily="34" charset="0"/>
              <a:buChar char="•"/>
            </a:pPr>
            <a:r>
              <a:rPr lang="en-US" altLang="zh-CN" sz="1600">
                <a:latin typeface="Microsoft YaHei UI" panose="020B0503020204020204" pitchFamily="34" charset="-122"/>
                <a:ea typeface="Microsoft YaHei UI" panose="020B0503020204020204" pitchFamily="34" charset="-122"/>
              </a:rPr>
              <a:t>1994:</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a</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“learn</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to</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explain”</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agent</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for</a:t>
            </a:r>
            <a:r>
              <a:rPr lang="zh-CN" altLang="en-US" sz="1600">
                <a:latin typeface="Microsoft YaHei UI" panose="020B0503020204020204" pitchFamily="34" charset="-122"/>
                <a:ea typeface="Microsoft YaHei UI" panose="020B0503020204020204" pitchFamily="34" charset="-122"/>
              </a:rPr>
              <a:t> </a:t>
            </a:r>
            <a:r>
              <a:rPr lang="en-US" altLang="zh-CN" sz="1600" b="1">
                <a:solidFill>
                  <a:schemeClr val="tx2">
                    <a:lumMod val="25000"/>
                    <a:lumOff val="75000"/>
                  </a:schemeClr>
                </a:solidFill>
                <a:latin typeface="Microsoft YaHei UI" panose="020B0503020204020204" pitchFamily="34" charset="-122"/>
                <a:ea typeface="Microsoft YaHei UI" panose="020B0503020204020204" pitchFamily="34" charset="-122"/>
              </a:rPr>
              <a:t>robotics</a:t>
            </a:r>
            <a:r>
              <a:rPr lang="en-US" altLang="zh-CN" sz="1600">
                <a:latin typeface="Microsoft YaHei UI" panose="020B0503020204020204" pitchFamily="34" charset="-122"/>
                <a:ea typeface="Microsoft YaHei UI" panose="020B0503020204020204" pitchFamily="34" charset="-122"/>
              </a:rPr>
              <a:t>.</a:t>
            </a:r>
          </a:p>
          <a:p>
            <a:pPr marL="285750" indent="-285750">
              <a:buFont typeface="Arial" panose="020B0604020202020204" pitchFamily="34" charset="0"/>
              <a:buChar char="•"/>
            </a:pPr>
            <a:r>
              <a:rPr lang="en-US" altLang="zh-CN" sz="1600">
                <a:latin typeface="Microsoft YaHei UI" panose="020B0503020204020204" pitchFamily="34" charset="-122"/>
                <a:ea typeface="Microsoft YaHei UI" panose="020B0503020204020204" pitchFamily="34" charset="-122"/>
              </a:rPr>
              <a:t>2002:</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explainable</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methods</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for</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Bayesian</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networks.</a:t>
            </a:r>
          </a:p>
          <a:p>
            <a:pPr marL="285750" indent="-285750">
              <a:buFont typeface="Arial" panose="020B0604020202020204" pitchFamily="34" charset="0"/>
              <a:buChar char="•"/>
            </a:pPr>
            <a:r>
              <a:rPr lang="en-US" altLang="zh-CN" sz="1600">
                <a:latin typeface="Microsoft YaHei UI" panose="020B0503020204020204" pitchFamily="34" charset="-122"/>
                <a:ea typeface="Microsoft YaHei UI" panose="020B0503020204020204" pitchFamily="34" charset="-122"/>
              </a:rPr>
              <a:t>2014:</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explainable</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CNN</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for</a:t>
            </a:r>
            <a:r>
              <a:rPr lang="zh-CN" altLang="en-US" sz="1600">
                <a:latin typeface="Microsoft YaHei UI" panose="020B0503020204020204" pitchFamily="34" charset="-122"/>
                <a:ea typeface="Microsoft YaHei UI" panose="020B0503020204020204" pitchFamily="34" charset="-122"/>
              </a:rPr>
              <a:t> </a:t>
            </a:r>
            <a:r>
              <a:rPr lang="en-US" altLang="zh-CN" sz="1600" b="1">
                <a:solidFill>
                  <a:schemeClr val="tx2">
                    <a:lumMod val="25000"/>
                    <a:lumOff val="75000"/>
                  </a:schemeClr>
                </a:solidFill>
                <a:latin typeface="Microsoft YaHei UI" panose="020B0503020204020204" pitchFamily="34" charset="-122"/>
                <a:ea typeface="Microsoft YaHei UI" panose="020B0503020204020204" pitchFamily="34" charset="-122"/>
              </a:rPr>
              <a:t>images</a:t>
            </a:r>
            <a:r>
              <a:rPr lang="zh-CN" altLang="en-US" sz="1600" b="1">
                <a:solidFill>
                  <a:schemeClr val="tx2">
                    <a:lumMod val="25000"/>
                    <a:lumOff val="75000"/>
                  </a:schemeClr>
                </a:solidFill>
                <a:latin typeface="Microsoft YaHei UI" panose="020B0503020204020204" pitchFamily="34" charset="-122"/>
                <a:ea typeface="Microsoft YaHei UI" panose="020B0503020204020204" pitchFamily="34" charset="-122"/>
              </a:rPr>
              <a:t> </a:t>
            </a:r>
            <a:r>
              <a:rPr lang="en-US" altLang="zh-CN" sz="1600" b="1">
                <a:solidFill>
                  <a:schemeClr val="tx2">
                    <a:lumMod val="25000"/>
                    <a:lumOff val="75000"/>
                  </a:schemeClr>
                </a:solidFill>
                <a:latin typeface="Microsoft YaHei UI" panose="020B0503020204020204" pitchFamily="34" charset="-122"/>
                <a:ea typeface="Microsoft YaHei UI" panose="020B0503020204020204" pitchFamily="34" charset="-122"/>
              </a:rPr>
              <a:t>classification</a:t>
            </a:r>
            <a:r>
              <a:rPr lang="en-US" altLang="zh-CN" sz="1600">
                <a:latin typeface="Microsoft YaHei UI" panose="020B0503020204020204" pitchFamily="34" charset="-122"/>
                <a:ea typeface="Microsoft YaHei UI" panose="020B0503020204020204" pitchFamily="34" charset="-122"/>
              </a:rPr>
              <a:t>.</a:t>
            </a:r>
          </a:p>
          <a:p>
            <a:pPr marL="285750" indent="-285750">
              <a:buFont typeface="Arial" panose="020B0604020202020204" pitchFamily="34" charset="0"/>
              <a:buChar char="•"/>
            </a:pPr>
            <a:r>
              <a:rPr lang="en-US" altLang="zh-CN" sz="1600">
                <a:latin typeface="Microsoft YaHei UI" panose="020B0503020204020204" pitchFamily="34" charset="-122"/>
                <a:ea typeface="Microsoft YaHei UI" panose="020B0503020204020204" pitchFamily="34" charset="-122"/>
              </a:rPr>
              <a:t>2017:</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DARPA</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XAI</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program</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starts;</a:t>
            </a:r>
            <a:r>
              <a:rPr lang="zh-CN" altLang="en-US" sz="1600">
                <a:latin typeface="Microsoft YaHei UI" panose="020B0503020204020204" pitchFamily="34" charset="-122"/>
                <a:ea typeface="Microsoft YaHei UI" panose="020B0503020204020204" pitchFamily="34" charset="-122"/>
              </a:rPr>
              <a:t> </a:t>
            </a:r>
            <a:r>
              <a:rPr lang="en-US" altLang="zh-CN" sz="1600" b="1">
                <a:solidFill>
                  <a:srgbClr val="FF0000"/>
                </a:solidFill>
                <a:latin typeface="Microsoft YaHei UI" panose="020B0503020204020204" pitchFamily="34" charset="-122"/>
                <a:ea typeface="Microsoft YaHei UI" panose="020B0503020204020204" pitchFamily="34" charset="-122"/>
              </a:rPr>
              <a:t>Transformer</a:t>
            </a:r>
            <a:r>
              <a:rPr lang="zh-CN" altLang="en-US" sz="1600" b="1">
                <a:solidFill>
                  <a:srgbClr val="FF0000"/>
                </a:solidFill>
                <a:latin typeface="Microsoft YaHei UI" panose="020B0503020204020204" pitchFamily="34" charset="-122"/>
                <a:ea typeface="Microsoft YaHei UI" panose="020B0503020204020204" pitchFamily="34" charset="-122"/>
              </a:rPr>
              <a:t> </a:t>
            </a:r>
            <a:r>
              <a:rPr lang="en-US" altLang="zh-CN" sz="1600" b="1">
                <a:solidFill>
                  <a:srgbClr val="FF0000"/>
                </a:solidFill>
                <a:latin typeface="Microsoft YaHei UI" panose="020B0503020204020204" pitchFamily="34" charset="-122"/>
                <a:ea typeface="Microsoft YaHei UI" panose="020B0503020204020204" pitchFamily="34" charset="-122"/>
              </a:rPr>
              <a:t>invented</a:t>
            </a:r>
            <a:r>
              <a:rPr lang="en-US" altLang="zh-CN" sz="1600">
                <a:latin typeface="Microsoft YaHei UI" panose="020B0503020204020204" pitchFamily="34" charset="-122"/>
                <a:ea typeface="Microsoft YaHei UI" panose="020B0503020204020204" pitchFamily="34" charset="-122"/>
              </a:rPr>
              <a:t>.</a:t>
            </a:r>
          </a:p>
          <a:p>
            <a:pPr marL="285750" indent="-285750">
              <a:buFont typeface="Arial" panose="020B0604020202020204" pitchFamily="34" charset="0"/>
              <a:buChar char="•"/>
            </a:pPr>
            <a:r>
              <a:rPr lang="en-US" altLang="zh-CN" sz="1600">
                <a:latin typeface="Microsoft YaHei UI" panose="020B0503020204020204" pitchFamily="34" charset="-122"/>
                <a:ea typeface="Microsoft YaHei UI" panose="020B0503020204020204" pitchFamily="34" charset="-122"/>
              </a:rPr>
              <a:t>2018:</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visualizing</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Generative</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Adversarial</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Network</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(GAN).</a:t>
            </a:r>
          </a:p>
          <a:p>
            <a:pPr marL="285750" indent="-285750">
              <a:buFont typeface="Arial" panose="020B0604020202020204" pitchFamily="34" charset="0"/>
              <a:buChar char="•"/>
            </a:pPr>
            <a:r>
              <a:rPr lang="en-US" altLang="zh-CN" sz="1600">
                <a:latin typeface="Microsoft YaHei UI" panose="020B0503020204020204" pitchFamily="34" charset="-122"/>
                <a:ea typeface="Microsoft YaHei UI" panose="020B0503020204020204" pitchFamily="34" charset="-122"/>
              </a:rPr>
              <a:t>2019:</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explainable</a:t>
            </a:r>
            <a:r>
              <a:rPr lang="zh-CN" altLang="en-US" sz="1600">
                <a:latin typeface="Microsoft YaHei UI" panose="020B0503020204020204" pitchFamily="34" charset="-122"/>
                <a:ea typeface="Microsoft YaHei UI" panose="020B0503020204020204" pitchFamily="34" charset="-122"/>
              </a:rPr>
              <a:t> </a:t>
            </a:r>
            <a:r>
              <a:rPr lang="en-US" altLang="zh-CN" sz="1600" b="1">
                <a:solidFill>
                  <a:schemeClr val="tx2">
                    <a:lumMod val="25000"/>
                    <a:lumOff val="75000"/>
                  </a:schemeClr>
                </a:solidFill>
                <a:latin typeface="Microsoft YaHei UI" panose="020B0503020204020204" pitchFamily="34" charset="-122"/>
                <a:ea typeface="Microsoft YaHei UI" panose="020B0503020204020204" pitchFamily="34" charset="-122"/>
              </a:rPr>
              <a:t>robot</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behaviors.</a:t>
            </a:r>
          </a:p>
          <a:p>
            <a:pPr marL="285750" indent="-285750">
              <a:buFont typeface="Arial" panose="020B0604020202020204" pitchFamily="34" charset="0"/>
              <a:buChar char="•"/>
            </a:pPr>
            <a:r>
              <a:rPr lang="en-US" altLang="zh-CN" sz="1600">
                <a:latin typeface="Microsoft YaHei UI" panose="020B0503020204020204" pitchFamily="34" charset="-122"/>
                <a:ea typeface="Microsoft YaHei UI" panose="020B0503020204020204" pitchFamily="34" charset="-122"/>
              </a:rPr>
              <a:t>2020:</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safety</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and</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robustness</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of</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XAI</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studied;</a:t>
            </a:r>
            <a:br>
              <a:rPr lang="en-US" altLang="zh-CN" sz="1600">
                <a:latin typeface="Microsoft YaHei UI" panose="020B0503020204020204" pitchFamily="34" charset="-122"/>
                <a:ea typeface="Microsoft YaHei UI" panose="020B0503020204020204" pitchFamily="34" charset="-122"/>
              </a:rPr>
            </a:br>
            <a:r>
              <a:rPr lang="en-US" altLang="zh-CN" sz="1600">
                <a:latin typeface="Microsoft YaHei UI" panose="020B0503020204020204" pitchFamily="34" charset="-122"/>
                <a:ea typeface="Microsoft YaHei UI" panose="020B0503020204020204" pitchFamily="34" charset="-122"/>
              </a:rPr>
              <a:t>	natural</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language</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explanations</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evaluation.</a:t>
            </a:r>
          </a:p>
          <a:p>
            <a:pPr marL="285750" indent="-285750">
              <a:buFont typeface="Arial" panose="020B0604020202020204" pitchFamily="34" charset="0"/>
              <a:buChar char="•"/>
            </a:pPr>
            <a:r>
              <a:rPr lang="en-US" altLang="zh-CN" sz="1600">
                <a:latin typeface="Microsoft YaHei UI" panose="020B0503020204020204" pitchFamily="34" charset="-122"/>
                <a:ea typeface="Microsoft YaHei UI" panose="020B0503020204020204" pitchFamily="34" charset="-122"/>
              </a:rPr>
              <a:t>2022:</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explainable</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Transformer.</a:t>
            </a:r>
          </a:p>
          <a:p>
            <a:pPr marL="285750" indent="-285750">
              <a:buFont typeface="Arial" panose="020B0604020202020204" pitchFamily="34" charset="0"/>
              <a:buChar char="•"/>
            </a:pPr>
            <a:r>
              <a:rPr lang="en-US" altLang="zh-CN" sz="1600">
                <a:latin typeface="Microsoft YaHei UI" panose="020B0503020204020204" pitchFamily="34" charset="-122"/>
                <a:ea typeface="Microsoft YaHei UI" panose="020B0503020204020204" pitchFamily="34" charset="-122"/>
              </a:rPr>
              <a:t>2023:</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explainable</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ViT;</a:t>
            </a:r>
            <a:r>
              <a:rPr lang="zh-CN" altLang="en-US" sz="1600">
                <a:latin typeface="Microsoft YaHei UI" panose="020B0503020204020204" pitchFamily="34" charset="-122"/>
                <a:ea typeface="Microsoft YaHei UI" panose="020B0503020204020204" pitchFamily="34" charset="-122"/>
              </a:rPr>
              <a:t> </a:t>
            </a:r>
            <a:r>
              <a:rPr lang="en-US" altLang="zh-CN" sz="1600" b="1">
                <a:solidFill>
                  <a:srgbClr val="FF0000"/>
                </a:solidFill>
                <a:latin typeface="Microsoft YaHei UI" panose="020B0503020204020204" pitchFamily="34" charset="-122"/>
                <a:ea typeface="Microsoft YaHei UI" panose="020B0503020204020204" pitchFamily="34" charset="-122"/>
              </a:rPr>
              <a:t>explainable</a:t>
            </a:r>
            <a:r>
              <a:rPr lang="zh-CN" altLang="en-US" sz="1600" b="1">
                <a:solidFill>
                  <a:srgbClr val="FF0000"/>
                </a:solidFill>
                <a:latin typeface="Microsoft YaHei UI" panose="020B0503020204020204" pitchFamily="34" charset="-122"/>
                <a:ea typeface="Microsoft YaHei UI" panose="020B0503020204020204" pitchFamily="34" charset="-122"/>
              </a:rPr>
              <a:t> </a:t>
            </a:r>
            <a:r>
              <a:rPr lang="en-US" altLang="zh-CN" sz="1600" b="1">
                <a:solidFill>
                  <a:srgbClr val="FF0000"/>
                </a:solidFill>
                <a:latin typeface="Microsoft YaHei UI" panose="020B0503020204020204" pitchFamily="34" charset="-122"/>
                <a:ea typeface="Microsoft YaHei UI" panose="020B0503020204020204" pitchFamily="34" charset="-122"/>
              </a:rPr>
              <a:t>LLM</a:t>
            </a:r>
            <a:r>
              <a:rPr lang="en-US" altLang="zh-CN" sz="1600">
                <a:latin typeface="Microsoft YaHei UI" panose="020B0503020204020204" pitchFamily="34" charset="-122"/>
                <a:ea typeface="Microsoft YaHei UI" panose="020B0503020204020204" pitchFamily="34" charset="-122"/>
              </a:rPr>
              <a:t>.</a:t>
            </a:r>
          </a:p>
          <a:p>
            <a:pPr marL="285750" indent="-285750">
              <a:buFont typeface="Arial" panose="020B0604020202020204" pitchFamily="34" charset="0"/>
              <a:buChar char="•"/>
            </a:pPr>
            <a:r>
              <a:rPr lang="en-US" altLang="zh-CN" sz="1600">
                <a:latin typeface="Microsoft YaHei UI" panose="020B0503020204020204" pitchFamily="34" charset="-122"/>
                <a:ea typeface="Microsoft YaHei UI" panose="020B0503020204020204" pitchFamily="34" charset="-122"/>
              </a:rPr>
              <a:t>2024:</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explainable</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Large</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Multi-modal</a:t>
            </a:r>
            <a:r>
              <a:rPr lang="zh-CN" altLang="en-US" sz="1600">
                <a:latin typeface="Microsoft YaHei UI" panose="020B0503020204020204" pitchFamily="34" charset="-122"/>
                <a:ea typeface="Microsoft YaHei UI" panose="020B0503020204020204" pitchFamily="34" charset="-122"/>
              </a:rPr>
              <a:t> </a:t>
            </a:r>
            <a:r>
              <a:rPr lang="en-US" altLang="zh-CN" sz="1600">
                <a:latin typeface="Microsoft YaHei UI" panose="020B0503020204020204" pitchFamily="34" charset="-122"/>
                <a:ea typeface="Microsoft YaHei UI" panose="020B0503020204020204" pitchFamily="34" charset="-122"/>
              </a:rPr>
              <a:t>Model</a:t>
            </a:r>
            <a:endParaRPr lang="en-US" sz="1600">
              <a:latin typeface="Microsoft YaHei UI" panose="020B0503020204020204" pitchFamily="34" charset="-122"/>
              <a:ea typeface="Microsoft YaHei UI" panose="020B0503020204020204" pitchFamily="34" charset="-122"/>
            </a:endParaRPr>
          </a:p>
        </p:txBody>
      </p:sp>
      <p:sp>
        <p:nvSpPr>
          <p:cNvPr id="4" name="TextBox 3">
            <a:extLst>
              <a:ext uri="{FF2B5EF4-FFF2-40B4-BE49-F238E27FC236}">
                <a16:creationId xmlns:a16="http://schemas.microsoft.com/office/drawing/2014/main" id="{EDEE73A1-1291-FF89-134E-C49F2EF076CB}"/>
              </a:ext>
            </a:extLst>
          </p:cNvPr>
          <p:cNvSpPr txBox="1"/>
          <p:nvPr/>
        </p:nvSpPr>
        <p:spPr>
          <a:xfrm>
            <a:off x="200841" y="4630329"/>
            <a:ext cx="8343951" cy="1569660"/>
          </a:xfrm>
          <a:prstGeom prst="rect">
            <a:avLst/>
          </a:prstGeom>
          <a:noFill/>
        </p:spPr>
        <p:txBody>
          <a:bodyPr wrap="none" rtlCol="0">
            <a:spAutoFit/>
          </a:bodyPr>
          <a:lstStyle/>
          <a:p>
            <a:r>
              <a:rPr lang="en-US" sz="1200" dirty="0">
                <a:latin typeface="Microsoft YaHei UI" panose="020B0503020204020204" pitchFamily="34" charset="-122"/>
                <a:ea typeface="Microsoft YaHei UI" panose="020B0503020204020204" pitchFamily="34" charset="-122"/>
              </a:rPr>
              <a:t>[1] A model of inexact reasoning in medicine. Edward H </a:t>
            </a:r>
            <a:r>
              <a:rPr lang="en-US" sz="1200" dirty="0" err="1">
                <a:latin typeface="Microsoft YaHei UI" panose="020B0503020204020204" pitchFamily="34" charset="-122"/>
                <a:ea typeface="Microsoft YaHei UI" panose="020B0503020204020204" pitchFamily="34" charset="-122"/>
              </a:rPr>
              <a:t>Shortliffe</a:t>
            </a:r>
            <a:r>
              <a:rPr lang="en-US" sz="1200" dirty="0">
                <a:latin typeface="Microsoft YaHei UI" panose="020B0503020204020204" pitchFamily="34" charset="-122"/>
                <a:ea typeface="Microsoft YaHei UI" panose="020B0503020204020204" pitchFamily="34" charset="-122"/>
              </a:rPr>
              <a:t>, etc.1975.</a:t>
            </a:r>
          </a:p>
          <a:p>
            <a:r>
              <a:rPr lang="en-US" sz="1200" dirty="0">
                <a:latin typeface="Microsoft YaHei UI" panose="020B0503020204020204" pitchFamily="34" charset="-122"/>
                <a:ea typeface="Microsoft YaHei UI" panose="020B0503020204020204" pitchFamily="34" charset="-122"/>
              </a:rPr>
              <a:t>[2] Explanations in knowledge systems: Design for explainable expert systems. William Swartout, etc</a:t>
            </a:r>
            <a:r>
              <a:rPr lang="en-US" altLang="zh-CN" sz="1200" dirty="0">
                <a:latin typeface="Microsoft YaHei UI" panose="020B0503020204020204" pitchFamily="34" charset="-122"/>
                <a:ea typeface="Microsoft YaHei UI" panose="020B0503020204020204" pitchFamily="34" charset="-122"/>
              </a:rPr>
              <a:t>.</a:t>
            </a:r>
            <a:r>
              <a:rPr lang="en-US" sz="1200" dirty="0">
                <a:latin typeface="Microsoft YaHei UI" panose="020B0503020204020204" pitchFamily="34" charset="-122"/>
                <a:ea typeface="Microsoft YaHei UI" panose="020B0503020204020204" pitchFamily="34" charset="-122"/>
              </a:rPr>
              <a:t> </a:t>
            </a:r>
            <a:r>
              <a:rPr lang="en-US" altLang="zh-CN" sz="1200" dirty="0">
                <a:latin typeface="Microsoft YaHei UI" panose="020B0503020204020204" pitchFamily="34" charset="-122"/>
                <a:ea typeface="Microsoft YaHei UI" panose="020B0503020204020204" pitchFamily="34" charset="-122"/>
              </a:rPr>
              <a:t>1991</a:t>
            </a:r>
            <a:endParaRPr lang="en-US" sz="1200" dirty="0">
              <a:latin typeface="Microsoft YaHei UI" panose="020B0503020204020204" pitchFamily="34" charset="-122"/>
              <a:ea typeface="Microsoft YaHei UI" panose="020B0503020204020204" pitchFamily="34" charset="-122"/>
            </a:endParaRPr>
          </a:p>
          <a:p>
            <a:r>
              <a:rPr lang="en-US" sz="1200" dirty="0">
                <a:latin typeface="Microsoft YaHei UI" panose="020B0503020204020204" pitchFamily="34" charset="-122"/>
                <a:ea typeface="Microsoft YaHei UI" panose="020B0503020204020204" pitchFamily="34" charset="-122"/>
              </a:rPr>
              <a:t>[3] Agents that Learn to Explain Themselves. W. Lewis Johnson. 1994.</a:t>
            </a:r>
          </a:p>
          <a:p>
            <a:r>
              <a:rPr lang="en-US" sz="1200" dirty="0">
                <a:latin typeface="Microsoft YaHei UI" panose="020B0503020204020204" pitchFamily="34" charset="-122"/>
                <a:ea typeface="Microsoft YaHei UI" panose="020B0503020204020204" pitchFamily="34" charset="-122"/>
              </a:rPr>
              <a:t>[4] Visualizing and understanding convolutional networks. Zeiler, Matthew D, etc. 2014.</a:t>
            </a:r>
          </a:p>
          <a:p>
            <a:r>
              <a:rPr lang="en-US" altLang="zh-CN" sz="1200" dirty="0">
                <a:latin typeface="Microsoft YaHei UI" panose="020B0503020204020204" pitchFamily="34" charset="-122"/>
                <a:ea typeface="Microsoft YaHei UI" panose="020B0503020204020204" pitchFamily="34" charset="-122"/>
              </a:rPr>
              <a:t>[5] Principles of explanatory debugging to personalize interactive machine learning. Kulesza Todd, etc.</a:t>
            </a:r>
            <a:r>
              <a:rPr lang="zh-CN" altLang="en-US" sz="1200" dirty="0">
                <a:latin typeface="Microsoft YaHei UI" panose="020B0503020204020204" pitchFamily="34" charset="-122"/>
                <a:ea typeface="Microsoft YaHei UI" panose="020B0503020204020204" pitchFamily="34" charset="-122"/>
              </a:rPr>
              <a:t> </a:t>
            </a:r>
            <a:r>
              <a:rPr lang="en-US" altLang="zh-CN" sz="1200" dirty="0">
                <a:latin typeface="Microsoft YaHei UI" panose="020B0503020204020204" pitchFamily="34" charset="-122"/>
                <a:ea typeface="Microsoft YaHei UI" panose="020B0503020204020204" pitchFamily="34" charset="-122"/>
              </a:rPr>
              <a:t>2015.</a:t>
            </a:r>
          </a:p>
          <a:p>
            <a:r>
              <a:rPr lang="en-US" sz="1200" dirty="0">
                <a:latin typeface="Microsoft YaHei UI" panose="020B0503020204020204" pitchFamily="34" charset="-122"/>
                <a:ea typeface="Microsoft YaHei UI" panose="020B0503020204020204" pitchFamily="34" charset="-122"/>
              </a:rPr>
              <a:t>[6] DARPA’s Explainable AI (XAI) program: A retrospective. David Gunning, etc. 2021.</a:t>
            </a:r>
          </a:p>
          <a:p>
            <a:r>
              <a:rPr lang="en-US" sz="1200" dirty="0">
                <a:latin typeface="Microsoft YaHei UI" panose="020B0503020204020204" pitchFamily="34" charset="-122"/>
                <a:ea typeface="Microsoft YaHei UI" panose="020B0503020204020204" pitchFamily="34" charset="-122"/>
              </a:rPr>
              <a:t>[7] XAI for Transformers: Better Explanations through Conservative Propagation</a:t>
            </a:r>
            <a:r>
              <a:rPr lang="en-US" altLang="zh-CN" sz="1200" dirty="0">
                <a:latin typeface="Microsoft YaHei UI" panose="020B0503020204020204" pitchFamily="34" charset="-122"/>
                <a:ea typeface="Microsoft YaHei UI" panose="020B0503020204020204" pitchFamily="34" charset="-122"/>
              </a:rPr>
              <a:t>.</a:t>
            </a:r>
            <a:r>
              <a:rPr lang="zh-CN" altLang="en-US" sz="1200" dirty="0">
                <a:latin typeface="Microsoft YaHei UI" panose="020B0503020204020204" pitchFamily="34" charset="-122"/>
                <a:ea typeface="Microsoft YaHei UI" panose="020B0503020204020204" pitchFamily="34" charset="-122"/>
              </a:rPr>
              <a:t> </a:t>
            </a:r>
            <a:r>
              <a:rPr lang="en-US" sz="1200" dirty="0">
                <a:latin typeface="Microsoft YaHei UI" panose="020B0503020204020204" pitchFamily="34" charset="-122"/>
                <a:ea typeface="Microsoft YaHei UI" panose="020B0503020204020204" pitchFamily="34" charset="-122"/>
              </a:rPr>
              <a:t>Ameen Ali, etc.</a:t>
            </a:r>
            <a:r>
              <a:rPr lang="zh-CN" altLang="en-US" sz="1200" dirty="0">
                <a:latin typeface="Microsoft YaHei UI" panose="020B0503020204020204" pitchFamily="34" charset="-122"/>
                <a:ea typeface="Microsoft YaHei UI" panose="020B0503020204020204" pitchFamily="34" charset="-122"/>
              </a:rPr>
              <a:t> </a:t>
            </a:r>
            <a:r>
              <a:rPr lang="en-US" altLang="zh-CN" sz="1200" dirty="0">
                <a:latin typeface="Microsoft YaHei UI" panose="020B0503020204020204" pitchFamily="34" charset="-122"/>
                <a:ea typeface="Microsoft YaHei UI" panose="020B0503020204020204" pitchFamily="34" charset="-122"/>
              </a:rPr>
              <a:t>ICML 2022.</a:t>
            </a:r>
          </a:p>
          <a:p>
            <a:r>
              <a:rPr lang="en-US" sz="1200" dirty="0">
                <a:latin typeface="Microsoft YaHei UI" panose="020B0503020204020204" pitchFamily="34" charset="-122"/>
                <a:ea typeface="Microsoft YaHei UI" panose="020B0503020204020204" pitchFamily="34" charset="-122"/>
              </a:rPr>
              <a:t>[8] A Concept-Based Explainability Framework for Large Multimodal Models</a:t>
            </a:r>
            <a:r>
              <a:rPr lang="en-US" altLang="zh-CN" sz="1200" dirty="0">
                <a:latin typeface="Microsoft YaHei UI" panose="020B0503020204020204" pitchFamily="34" charset="-122"/>
                <a:ea typeface="Microsoft YaHei UI" panose="020B0503020204020204" pitchFamily="34" charset="-122"/>
              </a:rPr>
              <a:t>. </a:t>
            </a:r>
            <a:r>
              <a:rPr lang="en-US" sz="1200" dirty="0" err="1">
                <a:latin typeface="Microsoft YaHei UI" panose="020B0503020204020204" pitchFamily="34" charset="-122"/>
                <a:ea typeface="Microsoft YaHei UI" panose="020B0503020204020204" pitchFamily="34" charset="-122"/>
              </a:rPr>
              <a:t>Jayneel</a:t>
            </a:r>
            <a:r>
              <a:rPr lang="en-US" sz="1200" dirty="0">
                <a:latin typeface="Microsoft YaHei UI" panose="020B0503020204020204" pitchFamily="34" charset="-122"/>
                <a:ea typeface="Microsoft YaHei UI" panose="020B0503020204020204" pitchFamily="34" charset="-122"/>
              </a:rPr>
              <a:t> Parekh, etc</a:t>
            </a:r>
            <a:r>
              <a:rPr lang="en-US" altLang="zh-CN" sz="1200" dirty="0">
                <a:latin typeface="Microsoft YaHei UI" panose="020B0503020204020204" pitchFamily="34" charset="-122"/>
                <a:ea typeface="Microsoft YaHei UI" panose="020B0503020204020204" pitchFamily="34" charset="-122"/>
              </a:rPr>
              <a:t>.</a:t>
            </a:r>
            <a:r>
              <a:rPr lang="zh-CN" altLang="en-US" sz="1200" dirty="0">
                <a:latin typeface="Microsoft YaHei UI" panose="020B0503020204020204" pitchFamily="34" charset="-122"/>
                <a:ea typeface="Microsoft YaHei UI" panose="020B0503020204020204" pitchFamily="34" charset="-122"/>
              </a:rPr>
              <a:t> </a:t>
            </a:r>
            <a:r>
              <a:rPr lang="en-US" altLang="zh-CN" sz="1200" dirty="0" err="1">
                <a:latin typeface="Microsoft YaHei UI" panose="020B0503020204020204" pitchFamily="34" charset="-122"/>
                <a:ea typeface="Microsoft YaHei UI" panose="020B0503020204020204" pitchFamily="34" charset="-122"/>
              </a:rPr>
              <a:t>NeurIPS</a:t>
            </a:r>
            <a:r>
              <a:rPr lang="en-US" altLang="zh-CN" sz="1200" dirty="0">
                <a:latin typeface="Microsoft YaHei UI" panose="020B0503020204020204" pitchFamily="34" charset="-122"/>
                <a:ea typeface="Microsoft YaHei UI" panose="020B0503020204020204" pitchFamily="34" charset="-122"/>
              </a:rPr>
              <a:t> 2024.</a:t>
            </a:r>
            <a:r>
              <a:rPr lang="zh-CN" altLang="en-US" sz="1200" dirty="0">
                <a:latin typeface="Microsoft YaHei UI" panose="020B0503020204020204" pitchFamily="34" charset="-122"/>
                <a:ea typeface="Microsoft YaHei UI" panose="020B0503020204020204" pitchFamily="34" charset="-122"/>
              </a:rPr>
              <a:t> </a:t>
            </a:r>
            <a:endParaRPr lang="en-US" sz="1200" dirty="0">
              <a:latin typeface="Microsoft YaHei UI" panose="020B0503020204020204" pitchFamily="34" charset="-122"/>
              <a:ea typeface="Microsoft YaHei UI" panose="020B0503020204020204" pitchFamily="34" charset="-122"/>
            </a:endParaRPr>
          </a:p>
        </p:txBody>
      </p:sp>
      <p:sp>
        <p:nvSpPr>
          <p:cNvPr id="5" name="TextBox 4">
            <a:extLst>
              <a:ext uri="{FF2B5EF4-FFF2-40B4-BE49-F238E27FC236}">
                <a16:creationId xmlns:a16="http://schemas.microsoft.com/office/drawing/2014/main" id="{88A2BF47-304E-41CE-94AA-5C23182ED546}"/>
              </a:ext>
            </a:extLst>
          </p:cNvPr>
          <p:cNvSpPr txBox="1"/>
          <p:nvPr/>
        </p:nvSpPr>
        <p:spPr>
          <a:xfrm>
            <a:off x="280073" y="6396335"/>
            <a:ext cx="9069989" cy="461665"/>
          </a:xfrm>
          <a:prstGeom prst="rect">
            <a:avLst/>
          </a:prstGeom>
          <a:noFill/>
        </p:spPr>
        <p:txBody>
          <a:bodyPr wrap="square" rtlCol="0">
            <a:spAutoFit/>
          </a:bodyPr>
          <a:lstStyle/>
          <a:p>
            <a:r>
              <a:rPr lang="en-US" altLang="zh-CN" sz="1200" dirty="0"/>
              <a:t>Image Source: </a:t>
            </a:r>
          </a:p>
          <a:p>
            <a:r>
              <a:rPr lang="en-US" altLang="zh-CN" sz="1200" dirty="0"/>
              <a:t>Explainable Artificial Intelligence (XAI): Concepts, Taxonomies, Opportunities and Challenges toward Responsible AI. Arrieta, etc. 2019.</a:t>
            </a:r>
          </a:p>
        </p:txBody>
      </p:sp>
    </p:spTree>
    <p:extLst>
      <p:ext uri="{BB962C8B-B14F-4D97-AF65-F5344CB8AC3E}">
        <p14:creationId xmlns:p14="http://schemas.microsoft.com/office/powerpoint/2010/main" val="145952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56478-F6C9-71C9-118D-AB5B481DE4B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B316D81-D024-1F4C-FEA1-B872565039DC}"/>
              </a:ext>
            </a:extLst>
          </p:cNvPr>
          <p:cNvSpPr txBox="1">
            <a:spLocks/>
          </p:cNvSpPr>
          <p:nvPr/>
        </p:nvSpPr>
        <p:spPr>
          <a:xfrm>
            <a:off x="280074" y="205995"/>
            <a:ext cx="8729293" cy="750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N" altLang="zh-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My</a:t>
            </a:r>
            <a:r>
              <a:rPr lang="zh-CN" alt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research</a:t>
            </a:r>
            <a:r>
              <a:rPr lang="zh-CN" alt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on</a:t>
            </a:r>
            <a:r>
              <a:rPr lang="zh-CN" alt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 </a:t>
            </a:r>
            <a:r>
              <a:rPr lang="en-US" altLang="zh-CN">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rPr>
              <a:t>XAI</a:t>
            </a:r>
            <a:endParaRPr lang="en-US">
              <a:solidFill>
                <a:srgbClr val="AC8E68"/>
              </a:solidFill>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2" name="TextBox 1">
            <a:extLst>
              <a:ext uri="{FF2B5EF4-FFF2-40B4-BE49-F238E27FC236}">
                <a16:creationId xmlns:a16="http://schemas.microsoft.com/office/drawing/2014/main" id="{6FC4F1E5-734C-270D-59B2-9FE743A5DB80}"/>
              </a:ext>
            </a:extLst>
          </p:cNvPr>
          <p:cNvSpPr txBox="1"/>
          <p:nvPr/>
        </p:nvSpPr>
        <p:spPr>
          <a:xfrm>
            <a:off x="280073" y="1032293"/>
            <a:ext cx="11547306" cy="286232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2019</a:t>
            </a:r>
            <a:r>
              <a:rPr lang="zh-CN" altLang="en-US" dirty="0"/>
              <a:t> </a:t>
            </a:r>
            <a:r>
              <a:rPr lang="en-US" altLang="zh-CN" dirty="0"/>
              <a:t>ICDM:</a:t>
            </a:r>
            <a:r>
              <a:rPr lang="zh-CN" altLang="en-US" dirty="0"/>
              <a:t> </a:t>
            </a:r>
            <a:r>
              <a:rPr lang="en-US" altLang="zh-CN" dirty="0"/>
              <a:t>first</a:t>
            </a:r>
            <a:r>
              <a:rPr lang="zh-CN" altLang="en-US" dirty="0"/>
              <a:t> </a:t>
            </a:r>
            <a:r>
              <a:rPr lang="en-US" altLang="zh-CN" dirty="0"/>
              <a:t>paper</a:t>
            </a:r>
            <a:r>
              <a:rPr lang="zh-CN" altLang="en-US" dirty="0"/>
              <a:t> </a:t>
            </a:r>
            <a:r>
              <a:rPr lang="en-US" altLang="zh-CN" dirty="0"/>
              <a:t>to</a:t>
            </a:r>
            <a:r>
              <a:rPr lang="zh-CN" altLang="en-US" dirty="0"/>
              <a:t> </a:t>
            </a:r>
            <a:r>
              <a:rPr lang="en-US" altLang="zh-CN" dirty="0"/>
              <a:t>explain</a:t>
            </a:r>
            <a:r>
              <a:rPr lang="zh-CN" altLang="en-US" dirty="0"/>
              <a:t> </a:t>
            </a:r>
            <a:r>
              <a:rPr lang="en-US" altLang="zh-CN" dirty="0"/>
              <a:t>Probabilistic</a:t>
            </a:r>
            <a:r>
              <a:rPr lang="zh-CN" altLang="en-US" dirty="0"/>
              <a:t> </a:t>
            </a:r>
            <a:r>
              <a:rPr lang="en-US" altLang="zh-CN" dirty="0"/>
              <a:t>Graphical</a:t>
            </a:r>
            <a:r>
              <a:rPr lang="zh-CN" altLang="en-US" dirty="0"/>
              <a:t> </a:t>
            </a:r>
            <a:r>
              <a:rPr lang="en-US" altLang="zh-CN" dirty="0"/>
              <a:t>Models.</a:t>
            </a:r>
          </a:p>
          <a:p>
            <a:pPr marL="285750" indent="-285750">
              <a:buFont typeface="Arial" panose="020B0604020202020204" pitchFamily="34" charset="0"/>
              <a:buChar char="•"/>
            </a:pPr>
            <a:r>
              <a:rPr lang="en-US" altLang="zh-CN" dirty="0"/>
              <a:t>2020</a:t>
            </a:r>
            <a:r>
              <a:rPr lang="zh-CN" altLang="en-US" dirty="0"/>
              <a:t> </a:t>
            </a:r>
            <a:r>
              <a:rPr lang="en-US" altLang="zh-CN" dirty="0"/>
              <a:t>CIKM:</a:t>
            </a:r>
            <a:r>
              <a:rPr lang="zh-CN" altLang="en-US" dirty="0"/>
              <a:t> </a:t>
            </a:r>
            <a:r>
              <a:rPr lang="en-US" altLang="zh-CN" dirty="0"/>
              <a:t>first</a:t>
            </a:r>
            <a:r>
              <a:rPr lang="zh-CN" altLang="en-US" dirty="0"/>
              <a:t> </a:t>
            </a:r>
            <a:r>
              <a:rPr lang="en-US" altLang="zh-CN" dirty="0"/>
              <a:t>paper</a:t>
            </a:r>
            <a:r>
              <a:rPr lang="zh-CN" altLang="en-US" dirty="0"/>
              <a:t> </a:t>
            </a:r>
            <a:r>
              <a:rPr lang="en-US" altLang="zh-CN" dirty="0"/>
              <a:t>on</a:t>
            </a:r>
            <a:r>
              <a:rPr lang="zh-CN" altLang="en-US" dirty="0"/>
              <a:t> </a:t>
            </a:r>
            <a:r>
              <a:rPr lang="en-US" altLang="zh-CN" dirty="0"/>
              <a:t>Shapley</a:t>
            </a:r>
            <a:r>
              <a:rPr lang="zh-CN" altLang="en-US" dirty="0"/>
              <a:t> </a:t>
            </a:r>
            <a:r>
              <a:rPr lang="en-US" altLang="zh-CN" dirty="0"/>
              <a:t>value</a:t>
            </a:r>
            <a:r>
              <a:rPr lang="zh-CN" altLang="en-US" dirty="0"/>
              <a:t> </a:t>
            </a:r>
            <a:r>
              <a:rPr lang="en-US" altLang="zh-CN" dirty="0"/>
              <a:t>for</a:t>
            </a:r>
            <a:r>
              <a:rPr lang="zh-CN" altLang="en-US" dirty="0"/>
              <a:t> </a:t>
            </a:r>
            <a:r>
              <a:rPr lang="en-US" altLang="zh-CN" dirty="0"/>
              <a:t>graph</a:t>
            </a:r>
            <a:r>
              <a:rPr lang="zh-CN" altLang="en-US" dirty="0"/>
              <a:t> </a:t>
            </a:r>
            <a:r>
              <a:rPr lang="en-US" altLang="zh-CN" dirty="0"/>
              <a:t>data.</a:t>
            </a:r>
          </a:p>
          <a:p>
            <a:pPr marL="285750" indent="-285750">
              <a:buFont typeface="Arial" panose="020B0604020202020204" pitchFamily="34" charset="0"/>
              <a:buChar char="•"/>
            </a:pPr>
            <a:r>
              <a:rPr lang="en-US" altLang="zh-CN" dirty="0"/>
              <a:t>2021</a:t>
            </a:r>
            <a:r>
              <a:rPr lang="zh-CN" altLang="en-US" dirty="0"/>
              <a:t> </a:t>
            </a:r>
            <a:r>
              <a:rPr lang="en-US" altLang="zh-CN" dirty="0"/>
              <a:t>ICDM:</a:t>
            </a:r>
            <a:r>
              <a:rPr lang="zh-CN" altLang="en-US" dirty="0"/>
              <a:t> </a:t>
            </a:r>
            <a:r>
              <a:rPr lang="en-US" altLang="zh-CN" dirty="0"/>
              <a:t>first</a:t>
            </a:r>
            <a:r>
              <a:rPr lang="zh-CN" altLang="en-US" dirty="0"/>
              <a:t> </a:t>
            </a:r>
            <a:r>
              <a:rPr lang="en-US" altLang="zh-CN" dirty="0"/>
              <a:t>paper</a:t>
            </a:r>
            <a:r>
              <a:rPr lang="zh-CN" altLang="en-US" dirty="0"/>
              <a:t> </a:t>
            </a:r>
            <a:r>
              <a:rPr lang="en-US" altLang="zh-CN" dirty="0"/>
              <a:t>explaining</a:t>
            </a:r>
            <a:r>
              <a:rPr lang="zh-CN" altLang="en-US" dirty="0"/>
              <a:t> </a:t>
            </a:r>
            <a:r>
              <a:rPr lang="en-US" altLang="zh-CN" dirty="0"/>
              <a:t>graph</a:t>
            </a:r>
            <a:r>
              <a:rPr lang="zh-CN" altLang="en-US" dirty="0"/>
              <a:t> </a:t>
            </a:r>
            <a:r>
              <a:rPr lang="en-US" altLang="zh-CN" dirty="0"/>
              <a:t>topological</a:t>
            </a:r>
            <a:r>
              <a:rPr lang="zh-CN" altLang="en-US" dirty="0"/>
              <a:t> </a:t>
            </a:r>
            <a:r>
              <a:rPr lang="en-US" altLang="zh-CN" dirty="0"/>
              <a:t>importance.</a:t>
            </a:r>
          </a:p>
          <a:p>
            <a:pPr marL="285750" indent="-285750">
              <a:buFont typeface="Arial" panose="020B0604020202020204" pitchFamily="34" charset="0"/>
              <a:buChar char="•"/>
            </a:pPr>
            <a:r>
              <a:rPr lang="en-US" altLang="zh-CN" dirty="0"/>
              <a:t>2024</a:t>
            </a:r>
            <a:r>
              <a:rPr lang="zh-CN" altLang="en-US" dirty="0"/>
              <a:t> </a:t>
            </a:r>
            <a:r>
              <a:rPr lang="en-US" altLang="zh-CN" dirty="0" err="1"/>
              <a:t>NeurIPS</a:t>
            </a:r>
            <a:r>
              <a:rPr lang="en-US" altLang="zh-CN" dirty="0"/>
              <a:t>:</a:t>
            </a:r>
            <a:r>
              <a:rPr lang="zh-CN" altLang="en-US" dirty="0"/>
              <a:t> </a:t>
            </a:r>
            <a:r>
              <a:rPr lang="en-US" altLang="zh-CN" dirty="0"/>
              <a:t>robust</a:t>
            </a:r>
            <a:r>
              <a:rPr lang="zh-CN" altLang="en-US" dirty="0"/>
              <a:t> </a:t>
            </a:r>
            <a:r>
              <a:rPr lang="en-US" altLang="zh-CN" dirty="0"/>
              <a:t>explanations</a:t>
            </a:r>
            <a:r>
              <a:rPr lang="zh-CN" altLang="en-US" dirty="0"/>
              <a:t> </a:t>
            </a:r>
            <a:r>
              <a:rPr lang="en-US" altLang="zh-CN" dirty="0"/>
              <a:t>via</a:t>
            </a:r>
            <a:r>
              <a:rPr lang="zh-CN" altLang="en-US" dirty="0"/>
              <a:t> </a:t>
            </a:r>
            <a:r>
              <a:rPr lang="en-US" altLang="zh-CN" dirty="0"/>
              <a:t>adversarial</a:t>
            </a:r>
            <a:r>
              <a:rPr lang="zh-CN" altLang="en-US" dirty="0"/>
              <a:t> </a:t>
            </a:r>
            <a:r>
              <a:rPr lang="en-US" altLang="zh-CN" dirty="0"/>
              <a:t>training.</a:t>
            </a:r>
          </a:p>
          <a:p>
            <a:pPr marL="285750" indent="-285750">
              <a:buFont typeface="Arial" panose="020B0604020202020204" pitchFamily="34" charset="0"/>
              <a:buChar char="•"/>
            </a:pPr>
            <a:r>
              <a:rPr lang="en-US" altLang="zh-CN" dirty="0"/>
              <a:t>2024</a:t>
            </a:r>
            <a:r>
              <a:rPr lang="zh-CN" altLang="en-US" dirty="0"/>
              <a:t> </a:t>
            </a:r>
            <a:r>
              <a:rPr lang="en-US" altLang="zh-CN" dirty="0" err="1"/>
              <a:t>NeurIPS</a:t>
            </a:r>
            <a:r>
              <a:rPr lang="en-US" altLang="zh-CN" dirty="0"/>
              <a:t>:</a:t>
            </a:r>
            <a:r>
              <a:rPr lang="zh-CN" altLang="en-US" dirty="0"/>
              <a:t> </a:t>
            </a:r>
            <a:r>
              <a:rPr lang="en-US" altLang="zh-CN" dirty="0"/>
              <a:t>explaining</a:t>
            </a:r>
            <a:r>
              <a:rPr lang="zh-CN" altLang="en-US" dirty="0"/>
              <a:t> </a:t>
            </a:r>
            <a:r>
              <a:rPr lang="en-US" altLang="zh-CN" dirty="0"/>
              <a:t>reinforcement</a:t>
            </a:r>
            <a:r>
              <a:rPr lang="zh-CN" altLang="en-US" dirty="0"/>
              <a:t> </a:t>
            </a:r>
            <a:r>
              <a:rPr lang="en-US" altLang="zh-CN" dirty="0"/>
              <a:t>learning</a:t>
            </a:r>
            <a:r>
              <a:rPr lang="zh-CN" altLang="en-US" dirty="0"/>
              <a:t> </a:t>
            </a:r>
            <a:r>
              <a:rPr lang="en-US" altLang="zh-CN" dirty="0"/>
              <a:t>policy</a:t>
            </a:r>
            <a:r>
              <a:rPr lang="zh-CN" altLang="en-US" dirty="0"/>
              <a:t> </a:t>
            </a:r>
            <a:r>
              <a:rPr lang="en-US" altLang="zh-CN" dirty="0"/>
              <a:t>on</a:t>
            </a:r>
            <a:r>
              <a:rPr lang="zh-CN" altLang="en-US" dirty="0"/>
              <a:t> </a:t>
            </a:r>
            <a:r>
              <a:rPr lang="en-US" altLang="zh-CN" dirty="0"/>
              <a:t>graphs.</a:t>
            </a:r>
          </a:p>
          <a:p>
            <a:pPr marL="285750" indent="-285750">
              <a:buFont typeface="Arial" panose="020B0604020202020204" pitchFamily="34" charset="0"/>
              <a:buChar char="•"/>
            </a:pPr>
            <a:r>
              <a:rPr lang="en-US" altLang="zh-CN" dirty="0"/>
              <a:t>2025</a:t>
            </a:r>
            <a:r>
              <a:rPr lang="zh-CN" altLang="en-US" dirty="0"/>
              <a:t> </a:t>
            </a:r>
            <a:r>
              <a:rPr lang="en-US" altLang="zh-CN" dirty="0"/>
              <a:t>ICLR:</a:t>
            </a:r>
            <a:r>
              <a:rPr lang="zh-CN" altLang="en-US" dirty="0"/>
              <a:t> </a:t>
            </a:r>
            <a:r>
              <a:rPr lang="en-US" altLang="zh-CN" dirty="0"/>
              <a:t>first</a:t>
            </a:r>
            <a:r>
              <a:rPr lang="zh-CN" altLang="en-US" dirty="0"/>
              <a:t> </a:t>
            </a:r>
            <a:r>
              <a:rPr lang="en-US" altLang="zh-CN" dirty="0"/>
              <a:t>paper</a:t>
            </a:r>
            <a:r>
              <a:rPr lang="zh-CN" altLang="en-US" dirty="0"/>
              <a:t> </a:t>
            </a:r>
            <a:r>
              <a:rPr lang="en-US" altLang="zh-CN" dirty="0"/>
              <a:t>explaining</a:t>
            </a:r>
            <a:r>
              <a:rPr lang="zh-CN" altLang="en-US" dirty="0"/>
              <a:t> </a:t>
            </a:r>
            <a:r>
              <a:rPr lang="en-US" altLang="zh-CN" dirty="0"/>
              <a:t>predictions on</a:t>
            </a:r>
            <a:r>
              <a:rPr lang="zh-CN" altLang="en-US" dirty="0"/>
              <a:t> </a:t>
            </a:r>
            <a:r>
              <a:rPr lang="en-US" altLang="zh-CN" dirty="0"/>
              <a:t>dynamic</a:t>
            </a:r>
            <a:r>
              <a:rPr lang="zh-CN" altLang="en-US" dirty="0"/>
              <a:t> </a:t>
            </a:r>
            <a:r>
              <a:rPr lang="en-US" altLang="zh-CN" dirty="0"/>
              <a:t>graphs.</a:t>
            </a:r>
          </a:p>
          <a:p>
            <a:pPr marL="285750" indent="-285750">
              <a:buFont typeface="Arial" panose="020B0604020202020204" pitchFamily="34" charset="0"/>
              <a:buChar char="•"/>
            </a:pPr>
            <a:r>
              <a:rPr lang="en-US" altLang="zh-CN" dirty="0"/>
              <a:t>2025</a:t>
            </a:r>
            <a:r>
              <a:rPr lang="zh-CN" altLang="en-US" dirty="0"/>
              <a:t> </a:t>
            </a:r>
            <a:r>
              <a:rPr lang="en-US" altLang="zh-CN" dirty="0" err="1"/>
              <a:t>NeurIPS</a:t>
            </a:r>
            <a:r>
              <a:rPr lang="zh-CN" altLang="en-US" dirty="0"/>
              <a:t> </a:t>
            </a:r>
            <a:r>
              <a:rPr lang="en-US" altLang="zh-CN" dirty="0"/>
              <a:t>(</a:t>
            </a:r>
            <a:r>
              <a:rPr lang="en-US" altLang="zh-CN" b="1" dirty="0">
                <a:solidFill>
                  <a:srgbClr val="FF0000"/>
                </a:solidFill>
              </a:rPr>
              <a:t>just</a:t>
            </a:r>
            <a:r>
              <a:rPr lang="zh-CN" altLang="en-US" b="1" dirty="0">
                <a:solidFill>
                  <a:srgbClr val="FF0000"/>
                </a:solidFill>
              </a:rPr>
              <a:t> </a:t>
            </a:r>
            <a:r>
              <a:rPr lang="en-US" altLang="zh-CN" b="1" dirty="0">
                <a:solidFill>
                  <a:srgbClr val="FF0000"/>
                </a:solidFill>
              </a:rPr>
              <a:t>accepted</a:t>
            </a:r>
            <a:r>
              <a:rPr lang="zh-CN" altLang="en-US" b="1" dirty="0">
                <a:solidFill>
                  <a:srgbClr val="FF0000"/>
                </a:solidFill>
              </a:rPr>
              <a:t> </a:t>
            </a:r>
            <a:r>
              <a:rPr lang="en-US" altLang="zh-CN" b="1" dirty="0">
                <a:solidFill>
                  <a:srgbClr val="FF0000"/>
                </a:solidFill>
              </a:rPr>
              <a:t>last</a:t>
            </a:r>
            <a:r>
              <a:rPr lang="zh-CN" altLang="en-US" b="1" dirty="0">
                <a:solidFill>
                  <a:srgbClr val="FF0000"/>
                </a:solidFill>
              </a:rPr>
              <a:t> </a:t>
            </a:r>
            <a:r>
              <a:rPr lang="en-US" altLang="zh-CN" b="1" dirty="0">
                <a:solidFill>
                  <a:srgbClr val="FF0000"/>
                </a:solidFill>
              </a:rPr>
              <a:t>night!</a:t>
            </a:r>
            <a:r>
              <a:rPr lang="en-US" altLang="zh-CN" dirty="0"/>
              <a:t>):</a:t>
            </a:r>
            <a:r>
              <a:rPr lang="zh-CN" altLang="en-US" dirty="0"/>
              <a:t> </a:t>
            </a:r>
            <a:r>
              <a:rPr lang="en-US" altLang="zh-CN" dirty="0"/>
              <a:t>theoretical</a:t>
            </a:r>
            <a:r>
              <a:rPr lang="zh-CN" altLang="en-US" dirty="0"/>
              <a:t> </a:t>
            </a:r>
            <a:r>
              <a:rPr lang="en-US" altLang="zh-CN" dirty="0"/>
              <a:t>treatment</a:t>
            </a:r>
            <a:r>
              <a:rPr lang="zh-CN" altLang="en-US" dirty="0"/>
              <a:t> </a:t>
            </a:r>
            <a:r>
              <a:rPr lang="en-US" altLang="zh-CN" dirty="0"/>
              <a:t>of</a:t>
            </a:r>
            <a:r>
              <a:rPr lang="zh-CN" altLang="en-US" dirty="0"/>
              <a:t> </a:t>
            </a:r>
            <a:r>
              <a:rPr lang="en-US" altLang="zh-CN" dirty="0"/>
              <a:t>graph</a:t>
            </a:r>
            <a:r>
              <a:rPr lang="zh-CN" altLang="en-US" dirty="0"/>
              <a:t> </a:t>
            </a:r>
            <a:r>
              <a:rPr lang="en-US" altLang="zh-CN" dirty="0"/>
              <a:t>explainability</a:t>
            </a:r>
            <a:r>
              <a:rPr lang="zh-CN" altLang="en-US" dirty="0"/>
              <a:t> </a:t>
            </a:r>
            <a:r>
              <a:rPr lang="en-US" altLang="zh-CN" dirty="0"/>
              <a:t>using</a:t>
            </a:r>
            <a:r>
              <a:rPr lang="zh-CN" altLang="en-US" dirty="0"/>
              <a:t> </a:t>
            </a:r>
            <a:r>
              <a:rPr lang="en-US" altLang="zh-CN" dirty="0"/>
              <a:t>Graph</a:t>
            </a:r>
            <a:r>
              <a:rPr lang="zh-CN" altLang="en-US" dirty="0"/>
              <a:t> </a:t>
            </a:r>
            <a:r>
              <a:rPr lang="en-US" altLang="zh-CN" dirty="0"/>
              <a:t>Geometry.</a:t>
            </a:r>
          </a:p>
          <a:p>
            <a:pPr marL="285750" indent="-285750">
              <a:buFont typeface="Arial" panose="020B0604020202020204" pitchFamily="34" charset="0"/>
              <a:buChar char="•"/>
            </a:pPr>
            <a:r>
              <a:rPr lang="en-US" altLang="zh-CN" dirty="0"/>
              <a:t>On-going:</a:t>
            </a:r>
            <a:r>
              <a:rPr lang="zh-CN" altLang="en-US" dirty="0"/>
              <a:t> </a:t>
            </a:r>
            <a:r>
              <a:rPr lang="en-US" altLang="zh-CN" dirty="0"/>
              <a:t>LLM</a:t>
            </a:r>
            <a:r>
              <a:rPr lang="zh-CN" altLang="en-US" dirty="0"/>
              <a:t> </a:t>
            </a:r>
            <a:r>
              <a:rPr lang="en-US" altLang="zh-CN" dirty="0"/>
              <a:t>explainability;</a:t>
            </a:r>
            <a:r>
              <a:rPr lang="zh-CN" altLang="en-US" dirty="0"/>
              <a:t> </a:t>
            </a:r>
            <a:endParaRPr lang="en-US" altLang="zh-CN" dirty="0"/>
          </a:p>
          <a:p>
            <a:pPr marL="285750" indent="-285750">
              <a:buFont typeface="Arial" panose="020B0604020202020204" pitchFamily="34" charset="0"/>
              <a:buChar char="•"/>
            </a:pPr>
            <a:r>
              <a:rPr lang="en-US" altLang="zh-CN" dirty="0"/>
              <a:t>Application:</a:t>
            </a:r>
            <a:r>
              <a:rPr lang="zh-CN" altLang="en-US" dirty="0"/>
              <a:t> </a:t>
            </a:r>
            <a:r>
              <a:rPr lang="en-US" altLang="zh-CN" dirty="0"/>
              <a:t>AI</a:t>
            </a:r>
            <a:r>
              <a:rPr lang="zh-CN" altLang="en-US" dirty="0"/>
              <a:t> </a:t>
            </a:r>
            <a:r>
              <a:rPr lang="en-US" altLang="zh-CN" dirty="0"/>
              <a:t>for</a:t>
            </a:r>
            <a:r>
              <a:rPr lang="zh-CN" altLang="en-US" dirty="0"/>
              <a:t> </a:t>
            </a:r>
            <a:r>
              <a:rPr lang="en-US" altLang="zh-CN" dirty="0"/>
              <a:t>science</a:t>
            </a:r>
            <a:r>
              <a:rPr lang="zh-CN" altLang="en-US" dirty="0"/>
              <a:t> </a:t>
            </a:r>
            <a:r>
              <a:rPr lang="en-US" altLang="zh-CN" dirty="0"/>
              <a:t>(medicine,</a:t>
            </a:r>
            <a:r>
              <a:rPr lang="zh-CN" altLang="en-US" dirty="0"/>
              <a:t> </a:t>
            </a:r>
            <a:r>
              <a:rPr lang="en-US" altLang="zh-CN" dirty="0"/>
              <a:t>biology,</a:t>
            </a:r>
            <a:r>
              <a:rPr lang="zh-CN" altLang="en-US" dirty="0"/>
              <a:t> </a:t>
            </a:r>
            <a:r>
              <a:rPr lang="en-US" altLang="zh-CN" dirty="0"/>
              <a:t>geography)</a:t>
            </a:r>
            <a:br>
              <a:rPr lang="en-US" altLang="zh-CN" dirty="0"/>
            </a:br>
            <a:r>
              <a:rPr lang="en-US" altLang="zh-CN" dirty="0"/>
              <a:t>                           AI</a:t>
            </a:r>
            <a:r>
              <a:rPr lang="zh-CN" altLang="en-US" dirty="0"/>
              <a:t> </a:t>
            </a:r>
            <a:r>
              <a:rPr lang="en-US" altLang="zh-CN" dirty="0"/>
              <a:t>for</a:t>
            </a:r>
            <a:r>
              <a:rPr lang="zh-CN" altLang="en-US" dirty="0"/>
              <a:t> </a:t>
            </a:r>
            <a:r>
              <a:rPr lang="en-US" altLang="zh-CN" dirty="0"/>
              <a:t>EDA</a:t>
            </a:r>
            <a:r>
              <a:rPr lang="zh-CN" altLang="en-US" dirty="0"/>
              <a:t> </a:t>
            </a:r>
            <a:r>
              <a:rPr lang="en-US" altLang="zh-CN" dirty="0"/>
              <a:t>        (with</a:t>
            </a:r>
            <a:r>
              <a:rPr lang="zh-CN" altLang="en-US" dirty="0"/>
              <a:t> </a:t>
            </a:r>
            <a:r>
              <a:rPr lang="en-US" altLang="zh-CN" dirty="0"/>
              <a:t>Huawei)</a:t>
            </a:r>
            <a:endParaRPr lang="en-US" dirty="0"/>
          </a:p>
        </p:txBody>
      </p:sp>
      <p:pic>
        <p:nvPicPr>
          <p:cNvPr id="37890" name="Picture 2" descr="BGA Fanout Techniques for Efficient PCB Design | Cadence">
            <a:extLst>
              <a:ext uri="{FF2B5EF4-FFF2-40B4-BE49-F238E27FC236}">
                <a16:creationId xmlns:a16="http://schemas.microsoft.com/office/drawing/2014/main" id="{3338300F-8E55-AD9F-BC2C-928A31C33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890" y="3646727"/>
            <a:ext cx="4451833" cy="2812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398639-C085-C573-E1E6-74D1B76C3AA4}"/>
              </a:ext>
            </a:extLst>
          </p:cNvPr>
          <p:cNvSpPr txBox="1"/>
          <p:nvPr/>
        </p:nvSpPr>
        <p:spPr>
          <a:xfrm>
            <a:off x="402772" y="4691743"/>
            <a:ext cx="3309258" cy="1231106"/>
          </a:xfrm>
          <a:prstGeom prst="rect">
            <a:avLst/>
          </a:prstGeom>
          <a:noFill/>
        </p:spPr>
        <p:txBody>
          <a:bodyPr wrap="square" rtlCol="0">
            <a:spAutoFit/>
          </a:bodyPr>
          <a:lstStyle/>
          <a:p>
            <a:r>
              <a:rPr lang="en-US" altLang="zh-CN" sz="2000" b="1"/>
              <a:t>PUT</a:t>
            </a:r>
            <a:r>
              <a:rPr lang="zh-CN" altLang="en-US" sz="2000" b="1"/>
              <a:t> </a:t>
            </a:r>
            <a:r>
              <a:rPr lang="en-US" altLang="zh-CN" sz="2000" b="1"/>
              <a:t>XAI</a:t>
            </a:r>
            <a:r>
              <a:rPr lang="zh-CN" altLang="en-US" sz="2000" b="1"/>
              <a:t> </a:t>
            </a:r>
            <a:r>
              <a:rPr lang="en-US" altLang="zh-CN" sz="2000" b="1"/>
              <a:t>in</a:t>
            </a:r>
            <a:r>
              <a:rPr lang="zh-CN" altLang="en-US" sz="2000" b="1"/>
              <a:t> </a:t>
            </a:r>
            <a:r>
              <a:rPr lang="en-US" altLang="zh-CN" sz="2000" b="1"/>
              <a:t>action!</a:t>
            </a:r>
          </a:p>
          <a:p>
            <a:r>
              <a:rPr lang="en-US" altLang="zh-CN"/>
              <a:t>How</a:t>
            </a:r>
            <a:r>
              <a:rPr lang="zh-CN" altLang="en-US"/>
              <a:t> </a:t>
            </a:r>
            <a:r>
              <a:rPr lang="en-US" altLang="zh-CN"/>
              <a:t>XAI</a:t>
            </a:r>
            <a:r>
              <a:rPr lang="zh-CN" altLang="en-US"/>
              <a:t> </a:t>
            </a:r>
            <a:r>
              <a:rPr lang="en-US" altLang="zh-CN"/>
              <a:t>help</a:t>
            </a:r>
            <a:r>
              <a:rPr lang="zh-CN" altLang="en-US"/>
              <a:t> </a:t>
            </a:r>
            <a:r>
              <a:rPr lang="en-US" altLang="zh-CN"/>
              <a:t>human</a:t>
            </a:r>
            <a:r>
              <a:rPr lang="zh-CN" altLang="en-US"/>
              <a:t> </a:t>
            </a:r>
            <a:r>
              <a:rPr lang="en-US" altLang="zh-CN"/>
              <a:t>designers</a:t>
            </a:r>
            <a:br>
              <a:rPr lang="en-US" altLang="zh-CN"/>
            </a:br>
            <a:r>
              <a:rPr lang="en-US" altLang="zh-CN"/>
              <a:t>work</a:t>
            </a:r>
            <a:r>
              <a:rPr lang="zh-CN" altLang="en-US"/>
              <a:t> </a:t>
            </a:r>
            <a:r>
              <a:rPr lang="en-US" altLang="zh-CN"/>
              <a:t>faster</a:t>
            </a:r>
            <a:r>
              <a:rPr lang="zh-CN" altLang="en-US"/>
              <a:t> </a:t>
            </a:r>
            <a:r>
              <a:rPr lang="en-US" altLang="zh-CN"/>
              <a:t>and</a:t>
            </a:r>
            <a:r>
              <a:rPr lang="zh-CN" altLang="en-US"/>
              <a:t> </a:t>
            </a:r>
            <a:r>
              <a:rPr lang="en-US" altLang="zh-CN"/>
              <a:t>better</a:t>
            </a:r>
            <a:r>
              <a:rPr lang="zh-CN" altLang="en-US"/>
              <a:t> </a:t>
            </a:r>
            <a:r>
              <a:rPr lang="en-US" altLang="zh-CN"/>
              <a:t>with</a:t>
            </a:r>
            <a:r>
              <a:rPr lang="zh-CN" altLang="en-US"/>
              <a:t> </a:t>
            </a:r>
            <a:r>
              <a:rPr lang="en-US" altLang="zh-CN"/>
              <a:t>an</a:t>
            </a:r>
            <a:r>
              <a:rPr lang="zh-CN" altLang="en-US"/>
              <a:t> </a:t>
            </a:r>
            <a:r>
              <a:rPr lang="en-US" altLang="zh-CN"/>
              <a:t>LLM</a:t>
            </a:r>
            <a:r>
              <a:rPr lang="zh-CN" altLang="en-US"/>
              <a:t> </a:t>
            </a:r>
            <a:r>
              <a:rPr lang="en-US" altLang="zh-CN"/>
              <a:t>copilot.</a:t>
            </a:r>
          </a:p>
        </p:txBody>
      </p:sp>
      <p:sp>
        <p:nvSpPr>
          <p:cNvPr id="4" name="TextBox 3">
            <a:extLst>
              <a:ext uri="{FF2B5EF4-FFF2-40B4-BE49-F238E27FC236}">
                <a16:creationId xmlns:a16="http://schemas.microsoft.com/office/drawing/2014/main" id="{45EF6234-AFA6-F681-D22B-A59E2A3331FA}"/>
              </a:ext>
            </a:extLst>
          </p:cNvPr>
          <p:cNvSpPr txBox="1"/>
          <p:nvPr/>
        </p:nvSpPr>
        <p:spPr>
          <a:xfrm>
            <a:off x="4594720" y="6458822"/>
            <a:ext cx="5680559" cy="461665"/>
          </a:xfrm>
          <a:prstGeom prst="rect">
            <a:avLst/>
          </a:prstGeom>
          <a:noFill/>
        </p:spPr>
        <p:txBody>
          <a:bodyPr wrap="square" rtlCol="0">
            <a:spAutoFit/>
          </a:bodyPr>
          <a:lstStyle/>
          <a:p>
            <a:r>
              <a:rPr lang="en-US" altLang="zh-CN" sz="1200" dirty="0"/>
              <a:t>Image Source: </a:t>
            </a:r>
          </a:p>
          <a:p>
            <a:r>
              <a:rPr lang="en-US" altLang="zh-CN" sz="1200" dirty="0"/>
              <a:t>https://</a:t>
            </a:r>
            <a:r>
              <a:rPr lang="en-US" altLang="zh-CN" sz="1200" dirty="0" err="1"/>
              <a:t>eda.sw.siemens.com</a:t>
            </a:r>
            <a:r>
              <a:rPr lang="en-US" altLang="zh-CN" sz="1200" dirty="0"/>
              <a:t>/</a:t>
            </a:r>
            <a:r>
              <a:rPr lang="en-US" altLang="zh-CN" sz="1200" dirty="0" err="1"/>
              <a:t>en</a:t>
            </a:r>
            <a:r>
              <a:rPr lang="en-US" altLang="zh-CN" sz="1200" dirty="0"/>
              <a:t>-US/</a:t>
            </a:r>
            <a:r>
              <a:rPr lang="en-US" altLang="zh-CN" sz="1200" dirty="0" err="1"/>
              <a:t>ic</a:t>
            </a:r>
            <a:r>
              <a:rPr lang="en-US" altLang="zh-CN" sz="1200" dirty="0"/>
              <a:t>/</a:t>
            </a:r>
            <a:r>
              <a:rPr lang="en-US" altLang="zh-CN" sz="1200" dirty="0" err="1"/>
              <a:t>calibre</a:t>
            </a:r>
            <a:r>
              <a:rPr lang="en-US" altLang="zh-CN" sz="1200" dirty="0"/>
              <a:t>-design/physical-verification/3dstack/</a:t>
            </a:r>
          </a:p>
        </p:txBody>
      </p:sp>
    </p:spTree>
    <p:extLst>
      <p:ext uri="{BB962C8B-B14F-4D97-AF65-F5344CB8AC3E}">
        <p14:creationId xmlns:p14="http://schemas.microsoft.com/office/powerpoint/2010/main" val="1679956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2456</TotalTime>
  <Words>5200</Words>
  <Application>Microsoft Macintosh PowerPoint</Application>
  <PresentationFormat>Widescreen</PresentationFormat>
  <Paragraphs>607</Paragraphs>
  <Slides>38</Slides>
  <Notes>10</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Microsoft YaHei UI</vt:lpstr>
      <vt:lpstr>Times</vt:lpstr>
      <vt:lpstr>Aptos</vt:lpstr>
      <vt:lpstr>Aptos Display</vt:lpstr>
      <vt:lpstr>Arial</vt:lpstr>
      <vt:lpstr>Cambria Math</vt:lpstr>
      <vt:lpstr>Courier New</vt:lpstr>
      <vt:lpstr>Helvetica Neue</vt:lpstr>
      <vt:lpstr>Monaco</vt:lpstr>
      <vt:lpstr>Times New Roman</vt:lpstr>
      <vt:lpstr>Wingdings</vt:lpstr>
      <vt:lpstr>Office Theme</vt:lpstr>
      <vt:lpstr>AIAA 5047 Responsible AI 2025 Fall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Decision trees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Counterfactual explanation: visualization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谢思泓 Sihong XIE</dc:creator>
  <cp:lastModifiedBy>Jiujiu CHEN</cp:lastModifiedBy>
  <cp:revision>692</cp:revision>
  <dcterms:created xsi:type="dcterms:W3CDTF">2025-09-17T00:19:47Z</dcterms:created>
  <dcterms:modified xsi:type="dcterms:W3CDTF">2025-12-23T18:29:10Z</dcterms:modified>
</cp:coreProperties>
</file>